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2" r:id="rId9"/>
    <p:sldId id="27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AB4"/>
    <a:srgbClr val="FF0000"/>
    <a:srgbClr val="EEF0AE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8" autoAdjust="0"/>
    <p:restoredTop sz="94660"/>
  </p:normalViewPr>
  <p:slideViewPr>
    <p:cSldViewPr>
      <p:cViewPr>
        <p:scale>
          <a:sx n="69" d="100"/>
          <a:sy n="69" d="100"/>
        </p:scale>
        <p:origin x="-522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Fizika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147175" cy="686117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24300" y="1196975"/>
            <a:ext cx="5038725" cy="1152525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4076700"/>
            <a:ext cx="4211637" cy="20161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21500" y="274638"/>
            <a:ext cx="2222500" cy="6583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518275" cy="6583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A039F5-80C5-47A7-B1A1-83EF89F79D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FFDB1BC-4A7C-4C50-A2F6-642456FBF7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D647659-A0E1-40A3-9B78-7F2DCFF967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370388" cy="544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3613" y="1412875"/>
            <a:ext cx="4370387" cy="544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izikaSlaid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363075" cy="70231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893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893175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6.bin"/><Relationship Id="rId3" Type="http://schemas.openxmlformats.org/officeDocument/2006/relationships/image" Target="../media/image7.png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7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1.wmf"/><Relationship Id="rId3" Type="http://schemas.openxmlformats.org/officeDocument/2006/relationships/image" Target="../media/image7.png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0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35.bin"/><Relationship Id="rId3" Type="http://schemas.openxmlformats.org/officeDocument/2006/relationships/image" Target="../media/image7.png"/><Relationship Id="rId21" Type="http://schemas.openxmlformats.org/officeDocument/2006/relationships/image" Target="../media/image39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7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Электростатика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Игнатова И.В., </a:t>
            </a:r>
            <a:r>
              <a:rPr lang="ru-RU" smtClean="0"/>
              <a:t>учитель физики МБОУ-СОШ №62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81" name="Picture 217" descr="C:\Users\Аш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285861"/>
            <a:ext cx="8143932" cy="5357850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2800" b="1" u="sng"/>
              <a:t> Применение теории Гаусса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763713" y="476250"/>
            <a:ext cx="5400675" cy="71913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288" name="Object 24"/>
          <p:cNvGraphicFramePr>
            <a:graphicFrameLocks noChangeAspect="1"/>
          </p:cNvGraphicFramePr>
          <p:nvPr/>
        </p:nvGraphicFramePr>
        <p:xfrm>
          <a:off x="3995738" y="2060575"/>
          <a:ext cx="152400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" name="Формула" r:id="rId4" imgW="152280" imgH="139680" progId="Equation.3">
                  <p:embed/>
                </p:oleObj>
              </mc:Choice>
              <mc:Fallback>
                <p:oleObj name="Формула" r:id="rId4" imgW="152280" imgH="1396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060575"/>
                        <a:ext cx="152400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6011863" y="2852738"/>
          <a:ext cx="93662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" name="Формула" r:id="rId6" imgW="507780" imgH="495085" progId="Equation.3">
                  <p:embed/>
                </p:oleObj>
              </mc:Choice>
              <mc:Fallback>
                <p:oleObj name="Формула" r:id="rId6" imgW="507780" imgH="495085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852738"/>
                        <a:ext cx="936625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3995738" y="4076700"/>
          <a:ext cx="1524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" name="Формула" r:id="rId8" imgW="152268" imgH="164957" progId="Equation.3">
                  <p:embed/>
                </p:oleObj>
              </mc:Choice>
              <mc:Fallback>
                <p:oleObj name="Формула" r:id="rId8" imgW="152268" imgH="164957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076700"/>
                        <a:ext cx="152400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4211638" y="4508500"/>
          <a:ext cx="4476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4" name="Формула" r:id="rId10" imgW="444307" imgH="393529" progId="Equation.3">
                  <p:embed/>
                </p:oleObj>
              </mc:Choice>
              <mc:Fallback>
                <p:oleObj name="Формула" r:id="rId10" imgW="444307" imgH="393529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508500"/>
                        <a:ext cx="4476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6156325" y="4076700"/>
          <a:ext cx="4730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5" name="Формула" r:id="rId12" imgW="291973" imgH="495085" progId="Equation.3">
                  <p:embed/>
                </p:oleObj>
              </mc:Choice>
              <mc:Fallback>
                <p:oleObj name="Формула" r:id="rId12" imgW="291973" imgH="495085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4076700"/>
                        <a:ext cx="473075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5148263" y="5949950"/>
          <a:ext cx="4286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" name="Формула" r:id="rId14" imgW="431613" imgH="393529" progId="Equation.3">
                  <p:embed/>
                </p:oleObj>
              </mc:Choice>
              <mc:Fallback>
                <p:oleObj name="Формула" r:id="rId14" imgW="431613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949950"/>
                        <a:ext cx="4286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6227763" y="5734050"/>
          <a:ext cx="3508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7" name="Формула" r:id="rId16" imgW="215713" imgH="494870" progId="Equation.3">
                  <p:embed/>
                </p:oleObj>
              </mc:Choice>
              <mc:Fallback>
                <p:oleObj name="Формула" r:id="rId16" imgW="215713" imgH="49487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734050"/>
                        <a:ext cx="350837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006725" y="5191125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236913" y="5183188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008313" y="541178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008313" y="564038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3236913" y="541178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2779713" y="564038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779713" y="541178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3236913" y="5640388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4067175" y="2060575"/>
            <a:ext cx="1141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-поверхност-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ная плотность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заряда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5651500" y="3141663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latin typeface="Times New Roman" pitchFamily="18" charset="0"/>
                <a:cs typeface="Times New Roman" pitchFamily="18" charset="0"/>
              </a:rPr>
              <a:t>E=</a:t>
            </a:r>
            <a:endParaRPr lang="en-US"/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5795963" y="21336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E=</a:t>
            </a:r>
            <a:endParaRPr lang="en-US"/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7927975" y="3573463"/>
            <a:ext cx="1216025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250825" y="5516563"/>
            <a:ext cx="1216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4067175" y="3789363"/>
            <a:ext cx="9223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-объемная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плотность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заряда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5795963" y="4005263"/>
            <a:ext cx="936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E=0</a:t>
            </a:r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E=</a:t>
            </a:r>
            <a:endParaRPr lang="en-US" sz="1600"/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3924300" y="5300663"/>
            <a:ext cx="12954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Поверхностные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плотности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зарядов на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обеих плоскос-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тях одинаковы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/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5795963" y="5300663"/>
            <a:ext cx="106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Внутри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конденсатора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6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E=</a:t>
            </a:r>
            <a:endParaRPr lang="en-US"/>
          </a:p>
        </p:txBody>
      </p:sp>
      <p:graphicFrame>
        <p:nvGraphicFramePr>
          <p:cNvPr id="11541" name="Group 277"/>
          <p:cNvGraphicFramePr>
            <a:graphicFrameLocks noGrp="1"/>
          </p:cNvGraphicFramePr>
          <p:nvPr/>
        </p:nvGraphicFramePr>
        <p:xfrm>
          <a:off x="827088" y="1341438"/>
          <a:ext cx="7704137" cy="5179696"/>
        </p:xfrm>
        <a:graphic>
          <a:graphicData uri="http://schemas.openxmlformats.org/drawingml/2006/table">
            <a:tbl>
              <a:tblPr/>
              <a:tblGrid>
                <a:gridCol w="1539875"/>
                <a:gridCol w="1349375"/>
                <a:gridCol w="1944687"/>
                <a:gridCol w="1330325"/>
                <a:gridCol w="1539875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Электростатическое поле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схема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пояснение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напряженность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Бесконечной равномерно заряженной плоскости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- постоянная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 не зависит от расстояния до плоскости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шара, равномерно заряженного по поверхности или по объему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 создает во внешнем пространстве такое поле, как если бы весь заряд был сосредоточен в его центре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Напряженность одинакова, независимо от того, заряжен ли шар по объему или по поверхности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внутри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шара, равномерно заряженного по поверхности или по объему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 равномерно заряжен по поверхности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 равномерно заряжен по объему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Двух параллельных разноименно и равномерно заряженных плоскостей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5275" algn="l"/>
                          <a:tab pos="433388" algn="ct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+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5275" algn="l"/>
                          <a:tab pos="433388" algn="ct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	 	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внешне пространстве результирующее поле равно 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468" name="Object 204"/>
          <p:cNvGraphicFramePr>
            <a:graphicFrameLocks noChangeAspect="1"/>
          </p:cNvGraphicFramePr>
          <p:nvPr/>
        </p:nvGraphicFramePr>
        <p:xfrm>
          <a:off x="3924300" y="2276475"/>
          <a:ext cx="152400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8" name="Формула" r:id="rId18" imgW="152334" imgH="139639" progId="Equation.3">
                  <p:embed/>
                </p:oleObj>
              </mc:Choice>
              <mc:Fallback>
                <p:oleObj name="Формула" r:id="rId18" imgW="152334" imgH="139639" progId="Equation.3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276475"/>
                        <a:ext cx="152400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80" name="Object 216"/>
          <p:cNvGraphicFramePr>
            <a:graphicFrameLocks noChangeAspect="1"/>
          </p:cNvGraphicFramePr>
          <p:nvPr/>
        </p:nvGraphicFramePr>
        <p:xfrm>
          <a:off x="6156325" y="1989138"/>
          <a:ext cx="43973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9" name="Формула" r:id="rId20" imgW="291960" imgH="482400" progId="Equation.3">
                  <p:embed/>
                </p:oleObj>
              </mc:Choice>
              <mc:Fallback>
                <p:oleObj name="Формула" r:id="rId20" imgW="291960" imgH="482400" progId="Equation.3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1989138"/>
                        <a:ext cx="439738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86" name="Oval 222"/>
          <p:cNvSpPr>
            <a:spLocks noChangeArrowheads="1"/>
          </p:cNvSpPr>
          <p:nvPr/>
        </p:nvSpPr>
        <p:spPr bwMode="auto">
          <a:xfrm>
            <a:off x="2987675" y="3141663"/>
            <a:ext cx="288925" cy="287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487" name="Line 223"/>
          <p:cNvSpPr>
            <a:spLocks noChangeShapeType="1"/>
          </p:cNvSpPr>
          <p:nvPr/>
        </p:nvSpPr>
        <p:spPr bwMode="auto">
          <a:xfrm flipV="1">
            <a:off x="3132138" y="2852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88" name="Line 224"/>
          <p:cNvSpPr>
            <a:spLocks noChangeShapeType="1"/>
          </p:cNvSpPr>
          <p:nvPr/>
        </p:nvSpPr>
        <p:spPr bwMode="auto">
          <a:xfrm>
            <a:off x="3132138" y="34290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89" name="Line 225"/>
          <p:cNvSpPr>
            <a:spLocks noChangeShapeType="1"/>
          </p:cNvSpPr>
          <p:nvPr/>
        </p:nvSpPr>
        <p:spPr bwMode="auto">
          <a:xfrm>
            <a:off x="3276600" y="32845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91" name="Line 227"/>
          <p:cNvSpPr>
            <a:spLocks noChangeShapeType="1"/>
          </p:cNvSpPr>
          <p:nvPr/>
        </p:nvSpPr>
        <p:spPr bwMode="auto">
          <a:xfrm flipH="1">
            <a:off x="2627313" y="32845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92" name="Line 228"/>
          <p:cNvSpPr>
            <a:spLocks noChangeShapeType="1"/>
          </p:cNvSpPr>
          <p:nvPr/>
        </p:nvSpPr>
        <p:spPr bwMode="auto">
          <a:xfrm flipV="1">
            <a:off x="3203575" y="29972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93" name="Line 229"/>
          <p:cNvSpPr>
            <a:spLocks noChangeShapeType="1"/>
          </p:cNvSpPr>
          <p:nvPr/>
        </p:nvSpPr>
        <p:spPr bwMode="auto">
          <a:xfrm flipH="1" flipV="1">
            <a:off x="2843213" y="29972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94" name="Line 230"/>
          <p:cNvSpPr>
            <a:spLocks noChangeShapeType="1"/>
          </p:cNvSpPr>
          <p:nvPr/>
        </p:nvSpPr>
        <p:spPr bwMode="auto">
          <a:xfrm flipH="1">
            <a:off x="2771775" y="3357563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95" name="Line 231"/>
          <p:cNvSpPr>
            <a:spLocks noChangeShapeType="1"/>
          </p:cNvSpPr>
          <p:nvPr/>
        </p:nvSpPr>
        <p:spPr bwMode="auto">
          <a:xfrm>
            <a:off x="3276600" y="33575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99" name="Oval 235"/>
          <p:cNvSpPr>
            <a:spLocks noChangeArrowheads="1"/>
          </p:cNvSpPr>
          <p:nvPr/>
        </p:nvSpPr>
        <p:spPr bwMode="auto">
          <a:xfrm>
            <a:off x="2916238" y="3068638"/>
            <a:ext cx="431800" cy="431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02" name="Oval 238"/>
          <p:cNvSpPr>
            <a:spLocks noChangeArrowheads="1"/>
          </p:cNvSpPr>
          <p:nvPr/>
        </p:nvSpPr>
        <p:spPr bwMode="auto">
          <a:xfrm>
            <a:off x="3059113" y="3213100"/>
            <a:ext cx="144462" cy="144463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03" name="Oval 239"/>
          <p:cNvSpPr>
            <a:spLocks noChangeArrowheads="1"/>
          </p:cNvSpPr>
          <p:nvPr/>
        </p:nvSpPr>
        <p:spPr bwMode="auto">
          <a:xfrm>
            <a:off x="2627313" y="4076700"/>
            <a:ext cx="792162" cy="7207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05" name="Oval 241"/>
          <p:cNvSpPr>
            <a:spLocks noChangeArrowheads="1"/>
          </p:cNvSpPr>
          <p:nvPr/>
        </p:nvSpPr>
        <p:spPr bwMode="auto">
          <a:xfrm>
            <a:off x="2771775" y="4221163"/>
            <a:ext cx="504825" cy="431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506" name="Line 242"/>
          <p:cNvSpPr>
            <a:spLocks noChangeShapeType="1"/>
          </p:cNvSpPr>
          <p:nvPr/>
        </p:nvSpPr>
        <p:spPr bwMode="auto">
          <a:xfrm flipV="1">
            <a:off x="3059113" y="4365625"/>
            <a:ext cx="21748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12" name="Line 248"/>
          <p:cNvSpPr>
            <a:spLocks noChangeShapeType="1"/>
          </p:cNvSpPr>
          <p:nvPr/>
        </p:nvSpPr>
        <p:spPr bwMode="auto">
          <a:xfrm flipV="1">
            <a:off x="2700338" y="2060575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14" name="Line 250"/>
          <p:cNvSpPr>
            <a:spLocks noChangeShapeType="1"/>
          </p:cNvSpPr>
          <p:nvPr/>
        </p:nvSpPr>
        <p:spPr bwMode="auto">
          <a:xfrm flipV="1">
            <a:off x="2627313" y="2420938"/>
            <a:ext cx="576262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15" name="Line 251"/>
          <p:cNvSpPr>
            <a:spLocks noChangeShapeType="1"/>
          </p:cNvSpPr>
          <p:nvPr/>
        </p:nvSpPr>
        <p:spPr bwMode="auto">
          <a:xfrm flipH="1">
            <a:off x="3203575" y="2060575"/>
            <a:ext cx="730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16" name="Line 252"/>
          <p:cNvSpPr>
            <a:spLocks noChangeShapeType="1"/>
          </p:cNvSpPr>
          <p:nvPr/>
        </p:nvSpPr>
        <p:spPr bwMode="auto">
          <a:xfrm flipH="1">
            <a:off x="2627313" y="2276475"/>
            <a:ext cx="730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17" name="Line 253"/>
          <p:cNvSpPr>
            <a:spLocks noChangeShapeType="1"/>
          </p:cNvSpPr>
          <p:nvPr/>
        </p:nvSpPr>
        <p:spPr bwMode="auto">
          <a:xfrm>
            <a:off x="2700338" y="25654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18" name="Line 254"/>
          <p:cNvSpPr>
            <a:spLocks noChangeShapeType="1"/>
          </p:cNvSpPr>
          <p:nvPr/>
        </p:nvSpPr>
        <p:spPr bwMode="auto">
          <a:xfrm>
            <a:off x="2916238" y="24923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19" name="Line 255"/>
          <p:cNvSpPr>
            <a:spLocks noChangeShapeType="1"/>
          </p:cNvSpPr>
          <p:nvPr/>
        </p:nvSpPr>
        <p:spPr bwMode="auto">
          <a:xfrm>
            <a:off x="3132138" y="24209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20" name="Line 256"/>
          <p:cNvSpPr>
            <a:spLocks noChangeShapeType="1"/>
          </p:cNvSpPr>
          <p:nvPr/>
        </p:nvSpPr>
        <p:spPr bwMode="auto">
          <a:xfrm>
            <a:off x="2771775" y="23495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21" name="Line 257"/>
          <p:cNvSpPr>
            <a:spLocks noChangeShapeType="1"/>
          </p:cNvSpPr>
          <p:nvPr/>
        </p:nvSpPr>
        <p:spPr bwMode="auto">
          <a:xfrm>
            <a:off x="2987675" y="22764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22" name="Line 258"/>
          <p:cNvSpPr>
            <a:spLocks noChangeShapeType="1"/>
          </p:cNvSpPr>
          <p:nvPr/>
        </p:nvSpPr>
        <p:spPr bwMode="auto">
          <a:xfrm>
            <a:off x="3132138" y="21336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23" name="Line 259"/>
          <p:cNvSpPr>
            <a:spLocks noChangeShapeType="1"/>
          </p:cNvSpPr>
          <p:nvPr/>
        </p:nvSpPr>
        <p:spPr bwMode="auto">
          <a:xfrm>
            <a:off x="2411413" y="23495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24" name="Line 260"/>
          <p:cNvSpPr>
            <a:spLocks noChangeShapeType="1"/>
          </p:cNvSpPr>
          <p:nvPr/>
        </p:nvSpPr>
        <p:spPr bwMode="auto">
          <a:xfrm>
            <a:off x="2411413" y="24923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25" name="Line 261"/>
          <p:cNvSpPr>
            <a:spLocks noChangeShapeType="1"/>
          </p:cNvSpPr>
          <p:nvPr/>
        </p:nvSpPr>
        <p:spPr bwMode="auto">
          <a:xfrm>
            <a:off x="2627313" y="22050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526" name="Line 262"/>
          <p:cNvSpPr>
            <a:spLocks noChangeShapeType="1"/>
          </p:cNvSpPr>
          <p:nvPr/>
        </p:nvSpPr>
        <p:spPr bwMode="auto">
          <a:xfrm>
            <a:off x="2843213" y="21336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4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115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1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15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99" grpId="0" animBg="1"/>
      <p:bldP spid="11502" grpId="0" animBg="1"/>
      <p:bldP spid="11503" grpId="0" animBg="1"/>
      <p:bldP spid="115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12" name="Picture 24" descr="C:\Users\Аш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5572140"/>
            <a:ext cx="4429156" cy="1053647"/>
          </a:xfrm>
          <a:prstGeom prst="rect">
            <a:avLst/>
          </a:prstGeom>
          <a:noFill/>
        </p:spPr>
      </p:pic>
      <p:pic>
        <p:nvPicPr>
          <p:cNvPr id="2" name="Picture 23" descr="C:\Users\Аш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214685"/>
            <a:ext cx="6929486" cy="1643075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/>
              <a:t>Потенциал и разность потенциалов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27088" y="404813"/>
            <a:ext cx="7561262" cy="9366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1187450" y="3357563"/>
          <a:ext cx="14398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Формула" r:id="rId4" imgW="914400" imgH="393480" progId="Equation.3">
                  <p:embed/>
                </p:oleObj>
              </mc:Choice>
              <mc:Fallback>
                <p:oleObj name="Формула" r:id="rId4" imgW="9144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357563"/>
                        <a:ext cx="1439863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150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23850" y="5013325"/>
            <a:ext cx="9144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3779838" y="3644900"/>
          <a:ext cx="10795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Формула" r:id="rId6" imgW="507780" imgH="444307" progId="Equation.3">
                  <p:embed/>
                </p:oleObj>
              </mc:Choice>
              <mc:Fallback>
                <p:oleObj name="Формула" r:id="rId6" imgW="507780" imgH="444307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644900"/>
                        <a:ext cx="107950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3516313"/>
            <a:ext cx="3127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708400" y="3644900"/>
            <a:ext cx="1296988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6227763" y="3500438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dirty="0"/>
              <a:t>скаляр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5076825" y="3644900"/>
            <a:ext cx="10795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2700338" y="3644900"/>
            <a:ext cx="9350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285720" y="4857760"/>
            <a:ext cx="8478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Потенциал поля в произвольной точке  определяется как алгебраическая  </a:t>
            </a:r>
          </a:p>
          <a:p>
            <a:r>
              <a:rPr lang="ru-RU" i="1" dirty="0">
                <a:solidFill>
                  <a:schemeClr val="bg1"/>
                </a:solidFill>
              </a:rPr>
              <a:t>сумма потенциалов,  создаваемых отдельными точечными зарядами.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2484438" y="5734050"/>
          <a:ext cx="38893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Формула" r:id="rId8" imgW="1574800" imgH="228600" progId="Equation.3">
                  <p:embed/>
                </p:oleObj>
              </mc:Choice>
              <mc:Fallback>
                <p:oleObj name="Формула" r:id="rId8" imgW="1574800" imgH="2286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734050"/>
                        <a:ext cx="3889375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3" descr="C:\Users\Аш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8929718" cy="6572272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800" dirty="0" smtClean="0"/>
              <a:t> </a:t>
            </a:r>
            <a:r>
              <a:rPr lang="ru-RU" sz="1800" b="1" dirty="0">
                <a:solidFill>
                  <a:schemeClr val="tx1"/>
                </a:solidFill>
              </a:rPr>
              <a:t>Разность потенциалов</a:t>
            </a:r>
            <a:r>
              <a:rPr lang="ru-RU" sz="1800" dirty="0">
                <a:solidFill>
                  <a:schemeClr val="tx1"/>
                </a:solidFill>
              </a:rPr>
              <a:t> (напряжение)</a:t>
            </a:r>
          </a:p>
        </p:txBody>
      </p:sp>
      <p:sp>
        <p:nvSpPr>
          <p:cNvPr id="13520" name="Rectangle 2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519" name="Object 207"/>
          <p:cNvGraphicFramePr>
            <a:graphicFrameLocks noChangeAspect="1"/>
          </p:cNvGraphicFramePr>
          <p:nvPr/>
        </p:nvGraphicFramePr>
        <p:xfrm>
          <a:off x="1476375" y="1773238"/>
          <a:ext cx="36004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4" name="Формула" r:id="rId4" imgW="1511300" imgH="419100" progId="Equation.3">
                  <p:embed/>
                </p:oleObj>
              </mc:Choice>
              <mc:Fallback>
                <p:oleObj name="Формула" r:id="rId4" imgW="1511300" imgH="419100" progId="Equation.3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773238"/>
                        <a:ext cx="360045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21" name="Rectangle 209"/>
          <p:cNvSpPr>
            <a:spLocks noChangeArrowheads="1"/>
          </p:cNvSpPr>
          <p:nvPr/>
        </p:nvSpPr>
        <p:spPr bwMode="auto">
          <a:xfrm>
            <a:off x="1331913" y="1773238"/>
            <a:ext cx="4032250" cy="10810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522" name="Rectangle 210"/>
          <p:cNvSpPr>
            <a:spLocks noChangeArrowheads="1"/>
          </p:cNvSpPr>
          <p:nvPr/>
        </p:nvSpPr>
        <p:spPr bwMode="auto">
          <a:xfrm>
            <a:off x="6121400" y="1557338"/>
            <a:ext cx="302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i="1"/>
              <a:t>Не зависит от выбора </a:t>
            </a:r>
          </a:p>
          <a:p>
            <a:r>
              <a:rPr lang="ru-RU" i="1"/>
              <a:t>нулевого уровня отсчета</a:t>
            </a:r>
          </a:p>
        </p:txBody>
      </p:sp>
      <p:sp>
        <p:nvSpPr>
          <p:cNvPr id="13523" name="Rectangle 211"/>
          <p:cNvSpPr>
            <a:spLocks noChangeArrowheads="1"/>
          </p:cNvSpPr>
          <p:nvPr/>
        </p:nvSpPr>
        <p:spPr bwMode="auto">
          <a:xfrm>
            <a:off x="468313" y="3284538"/>
            <a:ext cx="7696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Эквипотенциальные поверхности – поверхности разного потенциала. </a:t>
            </a:r>
          </a:p>
        </p:txBody>
      </p:sp>
      <p:sp>
        <p:nvSpPr>
          <p:cNvPr id="13524" name="Rectangle 212"/>
          <p:cNvSpPr>
            <a:spLocks noChangeArrowheads="1"/>
          </p:cNvSpPr>
          <p:nvPr/>
        </p:nvSpPr>
        <p:spPr bwMode="auto">
          <a:xfrm>
            <a:off x="395288" y="3933825"/>
            <a:ext cx="2085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i="1" u="sng" dirty="0"/>
              <a:t>однородное поле </a:t>
            </a:r>
          </a:p>
        </p:txBody>
      </p:sp>
      <p:sp>
        <p:nvSpPr>
          <p:cNvPr id="13525" name="Line 213"/>
          <p:cNvSpPr>
            <a:spLocks noChangeShapeType="1"/>
          </p:cNvSpPr>
          <p:nvPr/>
        </p:nvSpPr>
        <p:spPr bwMode="auto">
          <a:xfrm>
            <a:off x="827088" y="530066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26" name="Line 214"/>
          <p:cNvSpPr>
            <a:spLocks noChangeShapeType="1"/>
          </p:cNvSpPr>
          <p:nvPr/>
        </p:nvSpPr>
        <p:spPr bwMode="auto">
          <a:xfrm>
            <a:off x="827088" y="5734050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27" name="Line 215"/>
          <p:cNvSpPr>
            <a:spLocks noChangeShapeType="1"/>
          </p:cNvSpPr>
          <p:nvPr/>
        </p:nvSpPr>
        <p:spPr bwMode="auto">
          <a:xfrm>
            <a:off x="827088" y="6165850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28" name="Line 216"/>
          <p:cNvSpPr>
            <a:spLocks noChangeShapeType="1"/>
          </p:cNvSpPr>
          <p:nvPr/>
        </p:nvSpPr>
        <p:spPr bwMode="auto">
          <a:xfrm>
            <a:off x="900113" y="52292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30" name="Line 218"/>
          <p:cNvSpPr>
            <a:spLocks noChangeShapeType="1"/>
          </p:cNvSpPr>
          <p:nvPr/>
        </p:nvSpPr>
        <p:spPr bwMode="auto">
          <a:xfrm>
            <a:off x="1258888" y="52292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31" name="Line 219"/>
          <p:cNvSpPr>
            <a:spLocks noChangeShapeType="1"/>
          </p:cNvSpPr>
          <p:nvPr/>
        </p:nvSpPr>
        <p:spPr bwMode="auto">
          <a:xfrm>
            <a:off x="1692275" y="52292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32" name="Line 220"/>
          <p:cNvSpPr>
            <a:spLocks noChangeShapeType="1"/>
          </p:cNvSpPr>
          <p:nvPr/>
        </p:nvSpPr>
        <p:spPr bwMode="auto">
          <a:xfrm>
            <a:off x="2124075" y="52292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3533" name="Object 221"/>
          <p:cNvGraphicFramePr>
            <a:graphicFrameLocks noChangeAspect="1"/>
          </p:cNvGraphicFramePr>
          <p:nvPr/>
        </p:nvGraphicFramePr>
        <p:xfrm>
          <a:off x="2268538" y="4868863"/>
          <a:ext cx="20002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5" name="Формула" r:id="rId6" imgW="152268" imgH="215713" progId="Equation.3">
                  <p:embed/>
                </p:oleObj>
              </mc:Choice>
              <mc:Fallback>
                <p:oleObj name="Формула" r:id="rId6" imgW="152268" imgH="215713" progId="Equation.3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868863"/>
                        <a:ext cx="200025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35" name="Line 223"/>
          <p:cNvSpPr>
            <a:spLocks noChangeShapeType="1"/>
          </p:cNvSpPr>
          <p:nvPr/>
        </p:nvSpPr>
        <p:spPr bwMode="auto">
          <a:xfrm>
            <a:off x="3563938" y="35734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36" name="Rectangle 224"/>
          <p:cNvSpPr>
            <a:spLocks noChangeArrowheads="1"/>
          </p:cNvSpPr>
          <p:nvPr/>
        </p:nvSpPr>
        <p:spPr bwMode="auto">
          <a:xfrm>
            <a:off x="2843213" y="4724400"/>
            <a:ext cx="1319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плоскости </a:t>
            </a:r>
          </a:p>
        </p:txBody>
      </p:sp>
      <p:sp>
        <p:nvSpPr>
          <p:cNvPr id="13537" name="Line 225"/>
          <p:cNvSpPr>
            <a:spLocks noChangeShapeType="1"/>
          </p:cNvSpPr>
          <p:nvPr/>
        </p:nvSpPr>
        <p:spPr bwMode="auto">
          <a:xfrm>
            <a:off x="4356100" y="414972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42" name="Freeform 230"/>
          <p:cNvSpPr>
            <a:spLocks/>
          </p:cNvSpPr>
          <p:nvPr/>
        </p:nvSpPr>
        <p:spPr bwMode="auto">
          <a:xfrm>
            <a:off x="4643438" y="5084763"/>
            <a:ext cx="847725" cy="8207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4" y="517"/>
              </a:cxn>
            </a:cxnLst>
            <a:rect l="0" t="0" r="r" b="b"/>
            <a:pathLst>
              <a:path w="534" h="517">
                <a:moveTo>
                  <a:pt x="0" y="0"/>
                </a:moveTo>
                <a:lnTo>
                  <a:pt x="534" y="517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43" name="Freeform 231"/>
          <p:cNvSpPr>
            <a:spLocks/>
          </p:cNvSpPr>
          <p:nvPr/>
        </p:nvSpPr>
        <p:spPr bwMode="auto">
          <a:xfrm>
            <a:off x="4716463" y="5084763"/>
            <a:ext cx="792162" cy="817562"/>
          </a:xfrm>
          <a:custGeom>
            <a:avLst/>
            <a:gdLst/>
            <a:ahLst/>
            <a:cxnLst>
              <a:cxn ang="0">
                <a:pos x="407" y="0"/>
              </a:cxn>
              <a:cxn ang="0">
                <a:pos x="0" y="424"/>
              </a:cxn>
            </a:cxnLst>
            <a:rect l="0" t="0" r="r" b="b"/>
            <a:pathLst>
              <a:path w="407" h="424">
                <a:moveTo>
                  <a:pt x="407" y="0"/>
                </a:moveTo>
                <a:lnTo>
                  <a:pt x="0" y="42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44" name="Freeform 232"/>
          <p:cNvSpPr>
            <a:spLocks/>
          </p:cNvSpPr>
          <p:nvPr/>
        </p:nvSpPr>
        <p:spPr bwMode="auto">
          <a:xfrm>
            <a:off x="4427538" y="5516563"/>
            <a:ext cx="1389062" cy="79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875" y="0"/>
              </a:cxn>
            </a:cxnLst>
            <a:rect l="0" t="0" r="r" b="b"/>
            <a:pathLst>
              <a:path w="875" h="5">
                <a:moveTo>
                  <a:pt x="0" y="5"/>
                </a:moveTo>
                <a:lnTo>
                  <a:pt x="875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45" name="Oval 233"/>
          <p:cNvSpPr>
            <a:spLocks noChangeArrowheads="1"/>
          </p:cNvSpPr>
          <p:nvPr/>
        </p:nvSpPr>
        <p:spPr bwMode="auto">
          <a:xfrm>
            <a:off x="4859338" y="5229225"/>
            <a:ext cx="504825" cy="50482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546" name="Oval 234"/>
          <p:cNvSpPr>
            <a:spLocks noChangeArrowheads="1"/>
          </p:cNvSpPr>
          <p:nvPr/>
        </p:nvSpPr>
        <p:spPr bwMode="auto">
          <a:xfrm>
            <a:off x="4932363" y="5300663"/>
            <a:ext cx="360362" cy="35877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547" name="Oval 235"/>
          <p:cNvSpPr>
            <a:spLocks noChangeArrowheads="1"/>
          </p:cNvSpPr>
          <p:nvPr/>
        </p:nvSpPr>
        <p:spPr bwMode="auto">
          <a:xfrm>
            <a:off x="5003800" y="5373688"/>
            <a:ext cx="215900" cy="2159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548" name="Rectangle 236"/>
          <p:cNvSpPr>
            <a:spLocks noChangeArrowheads="1"/>
          </p:cNvSpPr>
          <p:nvPr/>
        </p:nvSpPr>
        <p:spPr bwMode="auto">
          <a:xfrm>
            <a:off x="4572000" y="3860800"/>
            <a:ext cx="1960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i="1" u="sng"/>
              <a:t>точечный заряд</a:t>
            </a:r>
          </a:p>
        </p:txBody>
      </p:sp>
      <p:sp>
        <p:nvSpPr>
          <p:cNvPr id="13549" name="Line 237"/>
          <p:cNvSpPr>
            <a:spLocks noChangeShapeType="1"/>
          </p:cNvSpPr>
          <p:nvPr/>
        </p:nvSpPr>
        <p:spPr bwMode="auto">
          <a:xfrm>
            <a:off x="7451725" y="35734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50" name="Rectangle 238"/>
          <p:cNvSpPr>
            <a:spLocks noChangeArrowheads="1"/>
          </p:cNvSpPr>
          <p:nvPr/>
        </p:nvSpPr>
        <p:spPr bwMode="auto">
          <a:xfrm>
            <a:off x="6011863" y="4724400"/>
            <a:ext cx="284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концентрические сферы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C:\Users\Аш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813" y="2357431"/>
            <a:ext cx="7445401" cy="3357586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/>
              <a:t/>
            </a:r>
            <a:br>
              <a:rPr lang="ru-RU" sz="3200" b="1" u="sng"/>
            </a:br>
            <a:r>
              <a:rPr lang="ru-RU" sz="3200" b="1" u="sng"/>
              <a:t>Связь между силовой и энергетической характеристиками</a:t>
            </a:r>
            <a:r>
              <a:rPr lang="ru-RU" sz="4000"/>
              <a:t> </a:t>
            </a:r>
            <a:br>
              <a:rPr lang="ru-RU" sz="4000"/>
            </a:br>
            <a:r>
              <a:rPr lang="ru-RU" sz="2400" i="1"/>
              <a:t>(для однородного поля)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71472" y="260350"/>
            <a:ext cx="8358245" cy="16557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484438" y="2492375"/>
            <a:ext cx="3455987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3132138" y="2492375"/>
          <a:ext cx="230505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Формула" r:id="rId4" imgW="1091726" imgH="406224" progId="Equation.3">
                  <p:embed/>
                </p:oleObj>
              </mc:Choice>
              <mc:Fallback>
                <p:oleObj name="Формула" r:id="rId4" imgW="1091726" imgH="406224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492375"/>
                        <a:ext cx="2305050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908175" y="407670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1908175" y="458152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908175" y="50847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627313" y="393382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3419475" y="393382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2627313" y="40767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339975" y="37893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1  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3348038" y="37893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3924300" y="3644900"/>
          <a:ext cx="2508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Формула" r:id="rId6" imgW="152268" imgH="215713" progId="Equation.3">
                  <p:embed/>
                </p:oleObj>
              </mc:Choice>
              <mc:Fallback>
                <p:oleObj name="Формула" r:id="rId6" imgW="152268" imgH="215713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644900"/>
                        <a:ext cx="25082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3" name="Object 17"/>
          <p:cNvGraphicFramePr>
            <a:graphicFrameLocks noChangeAspect="1"/>
          </p:cNvGraphicFramePr>
          <p:nvPr/>
        </p:nvGraphicFramePr>
        <p:xfrm>
          <a:off x="0" y="32924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924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0" y="307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329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0" y="3511550"/>
            <a:ext cx="398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>
                <a:cs typeface="Times New Roman" pitchFamily="18" charset="0"/>
              </a:rPr>
              <a:t>     </a:t>
            </a:r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16238" y="400526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d</a:t>
            </a:r>
            <a:r>
              <a:rPr lang="ru-RU"/>
              <a:t> 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59" name="Object 23"/>
          <p:cNvGraphicFramePr>
            <a:graphicFrameLocks noChangeAspect="1"/>
          </p:cNvGraphicFramePr>
          <p:nvPr/>
        </p:nvGraphicFramePr>
        <p:xfrm>
          <a:off x="2268538" y="5084763"/>
          <a:ext cx="3190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Формула" r:id="rId10" imgW="164885" imgH="215619" progId="Equation.3">
                  <p:embed/>
                </p:oleObj>
              </mc:Choice>
              <mc:Fallback>
                <p:oleObj name="Формула" r:id="rId10" imgW="164885" imgH="215619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084763"/>
                        <a:ext cx="3190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61" name="Object 25"/>
          <p:cNvGraphicFramePr>
            <a:graphicFrameLocks noChangeAspect="1"/>
          </p:cNvGraphicFramePr>
          <p:nvPr/>
        </p:nvGraphicFramePr>
        <p:xfrm>
          <a:off x="3419475" y="5084763"/>
          <a:ext cx="4095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Формула" r:id="rId12" imgW="190417" imgH="330057" progId="Equation.3">
                  <p:embed/>
                </p:oleObj>
              </mc:Choice>
              <mc:Fallback>
                <p:oleObj name="Формула" r:id="rId12" imgW="190417" imgH="330057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084763"/>
                        <a:ext cx="409575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30213" y="5734050"/>
            <a:ext cx="8713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   </a:t>
            </a:r>
            <a:r>
              <a:rPr lang="ru-RU" sz="2000" i="1" dirty="0">
                <a:solidFill>
                  <a:schemeClr val="bg1"/>
                </a:solidFill>
              </a:rPr>
              <a:t>Напряженность электростатического поля направлена в сторону 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убывания потенциала.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20" name="Picture 60" descr="C:\Users\Аш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428736"/>
            <a:ext cx="8501121" cy="3714775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/>
              <a:t>Конденсаторы</a:t>
            </a:r>
            <a:endParaRPr lang="ru-RU"/>
          </a:p>
        </p:txBody>
      </p:sp>
      <p:graphicFrame>
        <p:nvGraphicFramePr>
          <p:cNvPr id="15398" name="Group 38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3389948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Схема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Энергия заряженного конденсатора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Плотность энергии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конденсатор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;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627313" y="549275"/>
            <a:ext cx="3673475" cy="7921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>
            <a:off x="2771775" y="3357563"/>
            <a:ext cx="1512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2771775" y="3933825"/>
            <a:ext cx="1512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 flipV="1">
            <a:off x="3563938" y="2924175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 flipV="1">
            <a:off x="3563938" y="3933825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03" name="Object 43"/>
          <p:cNvGraphicFramePr>
            <a:graphicFrameLocks noChangeAspect="1"/>
          </p:cNvGraphicFramePr>
          <p:nvPr/>
        </p:nvGraphicFramePr>
        <p:xfrm>
          <a:off x="4716463" y="2708275"/>
          <a:ext cx="8651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Формула" r:id="rId4" imgW="571252" imgH="393529" progId="Equation.3">
                  <p:embed/>
                </p:oleObj>
              </mc:Choice>
              <mc:Fallback>
                <p:oleObj name="Формула" r:id="rId4" imgW="571252" imgH="393529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708275"/>
                        <a:ext cx="865187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05" name="Object 45"/>
          <p:cNvGraphicFramePr>
            <a:graphicFrameLocks noChangeAspect="1"/>
          </p:cNvGraphicFramePr>
          <p:nvPr/>
        </p:nvGraphicFramePr>
        <p:xfrm>
          <a:off x="4643438" y="3284538"/>
          <a:ext cx="100806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Формула" r:id="rId6" imgW="672808" imgH="418918" progId="Equation.3">
                  <p:embed/>
                </p:oleObj>
              </mc:Choice>
              <mc:Fallback>
                <p:oleObj name="Формула" r:id="rId6" imgW="672808" imgH="418918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284538"/>
                        <a:ext cx="1008062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07" name="Object 47"/>
          <p:cNvGraphicFramePr>
            <a:graphicFrameLocks noChangeAspect="1"/>
          </p:cNvGraphicFramePr>
          <p:nvPr/>
        </p:nvGraphicFramePr>
        <p:xfrm>
          <a:off x="4643438" y="3933825"/>
          <a:ext cx="158432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Формула" r:id="rId8" imgW="914003" imgH="406224" progId="Equation.3">
                  <p:embed/>
                </p:oleObj>
              </mc:Choice>
              <mc:Fallback>
                <p:oleObj name="Формула" r:id="rId8" imgW="914003" imgH="406224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933825"/>
                        <a:ext cx="1584325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09" name="Object 49"/>
          <p:cNvGraphicFramePr>
            <a:graphicFrameLocks noChangeAspect="1"/>
          </p:cNvGraphicFramePr>
          <p:nvPr/>
        </p:nvGraphicFramePr>
        <p:xfrm>
          <a:off x="5724525" y="3284538"/>
          <a:ext cx="79216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Формула" r:id="rId10" imgW="558800" imgH="419100" progId="Equation.3">
                  <p:embed/>
                </p:oleObj>
              </mc:Choice>
              <mc:Fallback>
                <p:oleObj name="Формула" r:id="rId10" imgW="558800" imgH="41910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3284538"/>
                        <a:ext cx="792163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12" name="Rectangle 5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11" name="Object 51"/>
          <p:cNvGraphicFramePr>
            <a:graphicFrameLocks noChangeAspect="1"/>
          </p:cNvGraphicFramePr>
          <p:nvPr/>
        </p:nvGraphicFramePr>
        <p:xfrm>
          <a:off x="6659563" y="3141663"/>
          <a:ext cx="1871662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Формула" r:id="rId12" imgW="1117600" imgH="419100" progId="Equation.3">
                  <p:embed/>
                </p:oleObj>
              </mc:Choice>
              <mc:Fallback>
                <p:oleObj name="Формула" r:id="rId12" imgW="1117600" imgH="4191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3141663"/>
                        <a:ext cx="1871662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14" name="Rectangle 5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413" name="Object 53"/>
          <p:cNvGraphicFramePr>
            <a:graphicFrameLocks noChangeAspect="1"/>
          </p:cNvGraphicFramePr>
          <p:nvPr/>
        </p:nvGraphicFramePr>
        <p:xfrm>
          <a:off x="2627313" y="3068638"/>
          <a:ext cx="3841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Формула" r:id="rId14" imgW="241195" imgH="406224" progId="Equation.3">
                  <p:embed/>
                </p:oleObj>
              </mc:Choice>
              <mc:Fallback>
                <p:oleObj name="Формула" r:id="rId14" imgW="241195" imgH="406224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068638"/>
                        <a:ext cx="3841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5" name="Object 55"/>
          <p:cNvGraphicFramePr>
            <a:graphicFrameLocks noChangeAspect="1"/>
          </p:cNvGraphicFramePr>
          <p:nvPr/>
        </p:nvGraphicFramePr>
        <p:xfrm>
          <a:off x="2627313" y="3933825"/>
          <a:ext cx="360362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Формула" r:id="rId16" imgW="241091" imgH="164957" progId="Equation.3">
                  <p:embed/>
                </p:oleObj>
              </mc:Choice>
              <mc:Fallback>
                <p:oleObj name="Формула" r:id="rId16" imgW="241091" imgH="164957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933825"/>
                        <a:ext cx="360362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7" name="Object 57"/>
          <p:cNvGraphicFramePr>
            <a:graphicFrameLocks noChangeAspect="1"/>
          </p:cNvGraphicFramePr>
          <p:nvPr/>
        </p:nvGraphicFramePr>
        <p:xfrm>
          <a:off x="4067175" y="2997200"/>
          <a:ext cx="2667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7" name="Формула" r:id="rId18" imgW="164885" imgH="215619" progId="Equation.3">
                  <p:embed/>
                </p:oleObj>
              </mc:Choice>
              <mc:Fallback>
                <p:oleObj name="Формула" r:id="rId18" imgW="164885" imgH="215619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997200"/>
                        <a:ext cx="2667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9" name="Object 59"/>
          <p:cNvGraphicFramePr>
            <a:graphicFrameLocks noChangeAspect="1"/>
          </p:cNvGraphicFramePr>
          <p:nvPr/>
        </p:nvGraphicFramePr>
        <p:xfrm>
          <a:off x="4078288" y="3573463"/>
          <a:ext cx="3079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Формула" r:id="rId20" imgW="177480" imgH="330120" progId="Equation.3">
                  <p:embed/>
                </p:oleObj>
              </mc:Choice>
              <mc:Fallback>
                <p:oleObj name="Формула" r:id="rId20" imgW="177480" imgH="330120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3573463"/>
                        <a:ext cx="30797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1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908050"/>
            <a:ext cx="792163" cy="288925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25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555875" y="1844675"/>
            <a:ext cx="936625" cy="360363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25" name="Содержимое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Закон сохранения электрического заряда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Закон Кулона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Принцип суперпозиции полей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Электростатическое поле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Теорема Гаусса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Применение теоремы Гаусса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Потенциал и разность потенциалов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Связь между силовой и энергетической </a:t>
            </a:r>
          </a:p>
          <a:p>
            <a:pPr>
              <a:buNone/>
            </a:pPr>
            <a:r>
              <a:rPr lang="ru-RU" sz="2800" b="1" i="1" dirty="0" smtClean="0"/>
              <a:t>    характеристиками</a:t>
            </a:r>
            <a:r>
              <a:rPr lang="ru-RU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Конденсаторы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2587" cy="922338"/>
          </a:xfrm>
          <a:noFill/>
          <a:ln w="38100">
            <a:solidFill>
              <a:srgbClr val="000000"/>
            </a:solidFill>
          </a:ln>
        </p:spPr>
        <p:txBody>
          <a:bodyPr/>
          <a:lstStyle/>
          <a:p>
            <a:r>
              <a:rPr lang="ru-RU" sz="2800" b="1" u="sng" dirty="0"/>
              <a:t>Закон сохранения электрического заряда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i="1" dirty="0"/>
              <a:t>Электрический заряд – величина, характеризующая способность частицы вещества к электрическому взаимодействию.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dirty="0"/>
              <a:t>Электрический заряд изолированной системы остается постоянным при любых физических процессах, происходящих в системе.</a:t>
            </a:r>
            <a:endParaRPr lang="ru-RU" sz="2000" i="1" dirty="0"/>
          </a:p>
          <a:p>
            <a:pPr>
              <a:lnSpc>
                <a:spcPct val="90000"/>
              </a:lnSpc>
            </a:pPr>
            <a:r>
              <a:rPr lang="ru-RU" sz="2000" i="1" dirty="0"/>
              <a:t>Положительные и отрицательные заряды в замкнутой системе могут возникать или исчезать, но при этом их алгебраическая сумма всегда остается постоянной.</a:t>
            </a:r>
            <a:r>
              <a:rPr lang="en-US" sz="2000" b="1" i="1" dirty="0"/>
              <a:t> </a:t>
            </a:r>
            <a:endParaRPr lang="ru-RU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  <a:p>
            <a:pPr>
              <a:lnSpc>
                <a:spcPct val="90000"/>
              </a:lnSpc>
              <a:buFontTx/>
              <a:buNone/>
            </a:pPr>
            <a:endParaRPr lang="ru-RU" sz="1600" dirty="0"/>
          </a:p>
          <a:p>
            <a:pPr>
              <a:lnSpc>
                <a:spcPct val="90000"/>
              </a:lnSpc>
              <a:buFontTx/>
              <a:buNone/>
            </a:pPr>
            <a:endParaRPr lang="ru-RU" sz="1600" dirty="0"/>
          </a:p>
          <a:p>
            <a:pPr algn="ctr">
              <a:lnSpc>
                <a:spcPct val="90000"/>
              </a:lnSpc>
              <a:buFontTx/>
              <a:buNone/>
            </a:pPr>
            <a:endParaRPr lang="ru-RU" sz="1600" i="1" dirty="0"/>
          </a:p>
          <a:p>
            <a:pPr algn="ctr">
              <a:lnSpc>
                <a:spcPct val="90000"/>
              </a:lnSpc>
              <a:buFontTx/>
              <a:buNone/>
            </a:pPr>
            <a:endParaRPr lang="ru-RU" sz="1600" i="1" dirty="0"/>
          </a:p>
          <a:p>
            <a:pPr algn="ctr">
              <a:lnSpc>
                <a:spcPct val="90000"/>
              </a:lnSpc>
              <a:buFontTx/>
              <a:buNone/>
            </a:pPr>
            <a:endParaRPr lang="ru-RU" sz="1600" i="1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ru-RU" sz="1600" i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1600" i="1" dirty="0" smtClean="0"/>
              <a:t> </a:t>
            </a:r>
            <a:r>
              <a:rPr lang="ru-RU" sz="1600" i="1" dirty="0"/>
              <a:t>справедлив для замкнутых систем</a:t>
            </a:r>
            <a:endParaRPr lang="ru-RU" sz="1600" dirty="0"/>
          </a:p>
          <a:p>
            <a:pPr>
              <a:lnSpc>
                <a:spcPct val="90000"/>
              </a:lnSpc>
            </a:pPr>
            <a:endParaRPr lang="ru-RU" sz="1600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428860" y="4714884"/>
            <a:ext cx="4343400" cy="4572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q</a:t>
            </a:r>
            <a:r>
              <a:rPr lang="ru-RU" sz="2000" b="1" baseline="-25000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 + q</a:t>
            </a:r>
            <a:r>
              <a:rPr lang="ru-RU" sz="2000" b="1" baseline="-25000" dirty="0">
                <a:solidFill>
                  <a:schemeClr val="bg1"/>
                </a:solidFill>
              </a:rPr>
              <a:t>2</a:t>
            </a:r>
            <a:r>
              <a:rPr lang="en-US" sz="2000" b="1" dirty="0">
                <a:solidFill>
                  <a:schemeClr val="bg1"/>
                </a:solidFill>
              </a:rPr>
              <a:t> + q</a:t>
            </a:r>
            <a:r>
              <a:rPr lang="ru-RU" sz="2000" b="1" baseline="-25000" dirty="0">
                <a:solidFill>
                  <a:schemeClr val="bg1"/>
                </a:solidFill>
              </a:rPr>
              <a:t>3</a:t>
            </a:r>
            <a:r>
              <a:rPr lang="en-US" sz="2000" b="1" dirty="0">
                <a:solidFill>
                  <a:schemeClr val="bg1"/>
                </a:solidFill>
              </a:rPr>
              <a:t> + … + </a:t>
            </a:r>
            <a:r>
              <a:rPr lang="en-US" sz="2000" b="1" dirty="0" err="1">
                <a:solidFill>
                  <a:schemeClr val="bg1"/>
                </a:solidFill>
              </a:rPr>
              <a:t>q</a:t>
            </a:r>
            <a:r>
              <a:rPr lang="en-US" sz="1200" b="1" dirty="0" err="1">
                <a:solidFill>
                  <a:schemeClr val="bg1"/>
                </a:solidFill>
              </a:rPr>
              <a:t>n</a:t>
            </a:r>
            <a:r>
              <a:rPr lang="en-US" sz="2000" b="1" dirty="0">
                <a:solidFill>
                  <a:schemeClr val="bg1"/>
                </a:solidFill>
              </a:rPr>
              <a:t> = const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572000" y="5143512"/>
            <a:ext cx="0" cy="43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3" grpId="0" uiExpand="1" build="p"/>
      <p:bldP spid="5125" grpId="0" animBg="1"/>
      <p:bldP spid="51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6696075" cy="865188"/>
          </a:xfrm>
          <a:noFill/>
          <a:ln w="38100">
            <a:solidFill>
              <a:srgbClr val="000000"/>
            </a:solidFill>
          </a:ln>
        </p:spPr>
        <p:txBody>
          <a:bodyPr/>
          <a:lstStyle/>
          <a:p>
            <a:r>
              <a:rPr lang="ru-RU" sz="2800" u="sng" dirty="0"/>
              <a:t/>
            </a:r>
            <a:br>
              <a:rPr lang="ru-RU" sz="2800" u="sng" dirty="0"/>
            </a:br>
            <a:r>
              <a:rPr lang="ru-RU" sz="3200" b="1" u="sng" dirty="0"/>
              <a:t>ЗАКОН  КУЛОНА</a:t>
            </a:r>
            <a:r>
              <a:rPr lang="ru-RU" sz="3200" u="sng" dirty="0"/>
              <a:t/>
            </a:r>
            <a:br>
              <a:rPr lang="ru-RU" sz="3200" u="sng" dirty="0"/>
            </a:br>
            <a:endParaRPr lang="ru-RU" sz="3200" u="sng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000" b="1" dirty="0"/>
              <a:t>- основной закон электростатики.</a:t>
            </a:r>
            <a:endParaRPr lang="ru-RU" sz="2000" b="1" i="1" dirty="0"/>
          </a:p>
          <a:p>
            <a:pPr algn="ctr">
              <a:buFontTx/>
              <a:buNone/>
            </a:pPr>
            <a:r>
              <a:rPr lang="ru-RU" sz="2000" i="1" dirty="0"/>
              <a:t>(установлен экспериментально, 1785г.)</a:t>
            </a:r>
          </a:p>
          <a:p>
            <a:pPr>
              <a:buFontTx/>
              <a:buNone/>
            </a:pPr>
            <a:endParaRPr lang="ru-RU" sz="2000" i="1" dirty="0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714744" y="3429000"/>
            <a:ext cx="142081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879600" algn="l"/>
              </a:tabLst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F=k |q</a:t>
            </a:r>
            <a:r>
              <a:rPr lang="en-US" sz="2000" baseline="-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000" baseline="-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|q</a:t>
            </a:r>
            <a:r>
              <a:rPr lang="en-US" sz="2000" baseline="-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1879600" algn="l"/>
              </a:tabLst>
            </a:pPr>
            <a:endParaRPr lang="ru-RU" dirty="0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071934" y="3857628"/>
            <a:ext cx="869953" cy="317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214" name="Group 70"/>
          <p:cNvGraphicFramePr>
            <a:graphicFrameLocks noGrp="1"/>
          </p:cNvGraphicFramePr>
          <p:nvPr/>
        </p:nvGraphicFramePr>
        <p:xfrm>
          <a:off x="214250" y="2285992"/>
          <a:ext cx="8929750" cy="34442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571636"/>
                <a:gridCol w="1928826"/>
                <a:gridCol w="1428760"/>
                <a:gridCol w="1691374"/>
                <a:gridCol w="2309154"/>
              </a:tblGrid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Сила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Природа</a:t>
                      </a: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взаимодействия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Формула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Направление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Условие</a:t>
                      </a: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Применимости</a:t>
                      </a: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формулы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2390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кулоновская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Электро-магнитная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  </a:t>
                      </a: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 r</a:t>
                      </a:r>
                      <a:r>
                        <a:rPr kumimoji="0" lang="en-US" sz="20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kumimoji="0" lang="ru-RU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(для двух точечных заряженных тел)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вдоль прямой, соединяющей точечные заряженные тела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79600" algn="l"/>
                        </a:tabLst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для точечных неподвижных тел в вакууме, а также для шаров, радиусы которых соизмеримы с расстояниями между их центрами (заряды распределены равномерно)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C:\Users\Аш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857365"/>
            <a:ext cx="8429684" cy="4643470"/>
          </a:xfrm>
          <a:prstGeom prst="rect">
            <a:avLst/>
          </a:prstGeom>
          <a:noFill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14282" y="214290"/>
            <a:ext cx="913557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879600" algn="l"/>
              </a:tabLst>
            </a:pPr>
            <a:r>
              <a:rPr lang="ru-RU" sz="2400" i="1" dirty="0">
                <a:solidFill>
                  <a:schemeClr val="bg1"/>
                </a:solidFill>
              </a:rPr>
              <a:t>Сила взаимодействия двух точечных неподвижных</a:t>
            </a:r>
          </a:p>
          <a:p>
            <a:pPr>
              <a:tabLst>
                <a:tab pos="1879600" algn="l"/>
              </a:tabLst>
            </a:pPr>
            <a:r>
              <a:rPr lang="ru-RU" sz="2400" i="1" dirty="0">
                <a:solidFill>
                  <a:schemeClr val="bg1"/>
                </a:solidFill>
              </a:rPr>
              <a:t>заряженных тел в вакууме прямо пропорциональна </a:t>
            </a:r>
          </a:p>
          <a:p>
            <a:pPr>
              <a:tabLst>
                <a:tab pos="1879600" algn="l"/>
              </a:tabLst>
            </a:pPr>
            <a:r>
              <a:rPr lang="ru-RU" sz="2400" i="1" dirty="0">
                <a:solidFill>
                  <a:schemeClr val="bg1"/>
                </a:solidFill>
              </a:rPr>
              <a:t>произведению модулей зарядов и обратно пропорциональна </a:t>
            </a:r>
          </a:p>
          <a:p>
            <a:pPr>
              <a:tabLst>
                <a:tab pos="1879600" algn="l"/>
              </a:tabLst>
            </a:pPr>
            <a:r>
              <a:rPr lang="ru-RU" sz="2400" i="1" dirty="0">
                <a:solidFill>
                  <a:schemeClr val="bg1"/>
                </a:solidFill>
              </a:rPr>
              <a:t>квадрату расстояния между ними.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63713" y="2060575"/>
            <a:ext cx="1943100" cy="7921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dirty="0"/>
              <a:t>F=k |q</a:t>
            </a:r>
            <a:r>
              <a:rPr lang="en-US" sz="2400" baseline="-25000" dirty="0"/>
              <a:t>1</a:t>
            </a:r>
            <a:r>
              <a:rPr lang="en-US" sz="2400" dirty="0"/>
              <a:t>|</a:t>
            </a:r>
            <a:r>
              <a:rPr lang="en-US" sz="2400" baseline="-25000" dirty="0"/>
              <a:t>  </a:t>
            </a:r>
            <a:r>
              <a:rPr lang="en-US" sz="2400" dirty="0"/>
              <a:t>|q</a:t>
            </a:r>
            <a:r>
              <a:rPr lang="en-US" sz="2400" baseline="-25000" dirty="0"/>
              <a:t>2</a:t>
            </a:r>
            <a:r>
              <a:rPr lang="en-US" sz="2400" dirty="0"/>
              <a:t>|</a:t>
            </a:r>
          </a:p>
          <a:p>
            <a:pPr algn="ctr"/>
            <a:r>
              <a:rPr lang="en-US" sz="2400" dirty="0"/>
              <a:t>    r</a:t>
            </a:r>
            <a:r>
              <a:rPr lang="en-US" sz="2400" baseline="30000" dirty="0"/>
              <a:t>2</a:t>
            </a:r>
            <a:endParaRPr lang="ru-RU" sz="2400" baseline="30000" dirty="0"/>
          </a:p>
          <a:p>
            <a:endParaRPr lang="ru-RU" sz="2400" dirty="0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484438" y="24923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3708400" y="2420938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39750" y="4135438"/>
            <a:ext cx="4157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dirty="0"/>
              <a:t>Заряд электрона е=-1,6*10-19 Кл</a:t>
            </a:r>
            <a:r>
              <a:rPr lang="ru-RU" dirty="0"/>
              <a:t> </a:t>
            </a:r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5435600" y="2997200"/>
          <a:ext cx="7778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Формула" r:id="rId4" imgW="355320" imgH="431640" progId="Equation.3">
                  <p:embed/>
                </p:oleObj>
              </mc:Choice>
              <mc:Fallback>
                <p:oleObj name="Формула" r:id="rId4" imgW="355320" imgH="431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997200"/>
                        <a:ext cx="777875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6300788" y="3141663"/>
          <a:ext cx="23749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Формула" r:id="rId6" imgW="1447560" imgH="419040" progId="Equation.3">
                  <p:embed/>
                </p:oleObj>
              </mc:Choice>
              <mc:Fallback>
                <p:oleObj name="Формула" r:id="rId6" imgW="1447560" imgH="419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141663"/>
                        <a:ext cx="2374900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6588125" y="3789363"/>
          <a:ext cx="3587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Формула" r:id="rId8" imgW="177646" imgH="228402" progId="Equation.3">
                  <p:embed/>
                </p:oleObj>
              </mc:Choice>
              <mc:Fallback>
                <p:oleObj name="Формула" r:id="rId8" imgW="177646" imgH="228402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3789363"/>
                        <a:ext cx="3587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859338" y="3284538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dirty="0">
                <a:cs typeface="Times New Roman" pitchFamily="18" charset="0"/>
              </a:rPr>
              <a:t>   </a:t>
            </a:r>
            <a:r>
              <a:rPr lang="en-US" sz="2000" dirty="0">
                <a:cs typeface="Times New Roman" pitchFamily="18" charset="0"/>
              </a:rPr>
              <a:t>k</a:t>
            </a:r>
            <a:r>
              <a:rPr lang="ru-RU" sz="2000" dirty="0">
                <a:cs typeface="Times New Roman" pitchFamily="18" charset="0"/>
              </a:rPr>
              <a:t>=</a:t>
            </a:r>
            <a:endParaRPr lang="ru-RU" sz="2000" dirty="0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614738" y="2954338"/>
            <a:ext cx="3127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3614738" y="3648075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       </a:t>
            </a:r>
            <a:endParaRPr lang="ru-RU" sz="1100"/>
          </a:p>
          <a:p>
            <a:pPr eaLnBrk="0" hangingPunct="0"/>
            <a:r>
              <a:rPr lang="ru-RU" sz="1200">
                <a:cs typeface="Times New Roman" pitchFamily="18" charset="0"/>
              </a:rPr>
              <a:t>        </a:t>
            </a:r>
            <a:endParaRPr lang="ru-RU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6948488" y="3933825"/>
            <a:ext cx="19161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200" baseline="30000" dirty="0">
                <a:cs typeface="Times New Roman" pitchFamily="18" charset="0"/>
              </a:rPr>
              <a:t>- </a:t>
            </a:r>
            <a:r>
              <a:rPr lang="ru-RU" sz="1200" dirty="0">
                <a:cs typeface="Times New Roman" pitchFamily="18" charset="0"/>
              </a:rPr>
              <a:t> </a:t>
            </a:r>
            <a:r>
              <a:rPr lang="ru-RU" sz="1600" dirty="0">
                <a:cs typeface="Times New Roman" pitchFamily="18" charset="0"/>
              </a:rPr>
              <a:t>электрическая постоянная</a:t>
            </a:r>
            <a:r>
              <a:rPr lang="ru-RU" sz="1200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5076825" y="21288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dirty="0">
                <a:cs typeface="Times New Roman" pitchFamily="18" charset="0"/>
              </a:rPr>
              <a:t>  </a:t>
            </a:r>
            <a:r>
              <a:rPr lang="en-US" dirty="0">
                <a:cs typeface="Times New Roman" pitchFamily="18" charset="0"/>
              </a:rPr>
              <a:t>k</a:t>
            </a:r>
            <a:r>
              <a:rPr lang="ru-RU" dirty="0">
                <a:cs typeface="Times New Roman" pitchFamily="18" charset="0"/>
              </a:rPr>
              <a:t>= 9*10</a:t>
            </a:r>
            <a:r>
              <a:rPr lang="ru-RU" baseline="30000" dirty="0">
                <a:cs typeface="Times New Roman" pitchFamily="18" charset="0"/>
              </a:rPr>
              <a:t>9 </a:t>
            </a:r>
            <a:endParaRPr lang="ru-RU" dirty="0"/>
          </a:p>
        </p:txBody>
      </p:sp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6156325" y="1916113"/>
          <a:ext cx="8636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Формула" r:id="rId10" imgW="495000" imgH="431640" progId="Equation.3">
                  <p:embed/>
                </p:oleObj>
              </mc:Choice>
              <mc:Fallback>
                <p:oleObj name="Формула" r:id="rId10" imgW="495000" imgH="4316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1916113"/>
                        <a:ext cx="8636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5435600" y="25654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 descr="C:\Users\Аш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429132"/>
            <a:ext cx="8929717" cy="2214578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/>
              <a:t>Принцип суперпозиции полей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042988" y="476250"/>
            <a:ext cx="6769100" cy="79216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908175" y="3068638"/>
            <a:ext cx="5111750" cy="647700"/>
          </a:xfrm>
          <a:prstGeom prst="rect">
            <a:avLst/>
          </a:prstGeom>
          <a:noFill/>
          <a:ln w="222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Е = Е</a:t>
            </a:r>
            <a:r>
              <a:rPr lang="ru-RU" sz="2800" b="1" baseline="-25000" dirty="0">
                <a:solidFill>
                  <a:schemeClr val="bg1"/>
                </a:solidFill>
              </a:rPr>
              <a:t>1 </a:t>
            </a:r>
            <a:r>
              <a:rPr lang="ru-RU" sz="2800" b="1" dirty="0">
                <a:solidFill>
                  <a:schemeClr val="bg1"/>
                </a:solidFill>
              </a:rPr>
              <a:t>+ Е</a:t>
            </a:r>
            <a:r>
              <a:rPr lang="ru-RU" sz="2800" b="1" baseline="-25000" dirty="0">
                <a:solidFill>
                  <a:schemeClr val="bg1"/>
                </a:solidFill>
              </a:rPr>
              <a:t>2 </a:t>
            </a:r>
            <a:r>
              <a:rPr lang="ru-RU" sz="2800" b="1" dirty="0">
                <a:solidFill>
                  <a:schemeClr val="bg1"/>
                </a:solidFill>
              </a:rPr>
              <a:t>+ Е</a:t>
            </a:r>
            <a:r>
              <a:rPr lang="ru-RU" sz="2800" b="1" baseline="-25000" dirty="0">
                <a:solidFill>
                  <a:schemeClr val="bg1"/>
                </a:solidFill>
              </a:rPr>
              <a:t>3 </a:t>
            </a:r>
            <a:r>
              <a:rPr lang="ru-RU" sz="2800" b="1" dirty="0">
                <a:solidFill>
                  <a:schemeClr val="bg1"/>
                </a:solidFill>
              </a:rPr>
              <a:t>+ …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051050" y="4005263"/>
            <a:ext cx="459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Для двух зарядов: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68313" y="6308725"/>
            <a:ext cx="20145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 flipV="1">
            <a:off x="1979613" y="5373688"/>
            <a:ext cx="457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979613" y="5373688"/>
            <a:ext cx="288925" cy="576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1979613" y="5373688"/>
            <a:ext cx="792162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2268538" y="5589588"/>
            <a:ext cx="431800" cy="28733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468313" y="5013325"/>
            <a:ext cx="2128837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 flipV="1">
            <a:off x="2555875" y="5084763"/>
            <a:ext cx="144463" cy="4318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6227763" y="6308725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V="1">
            <a:off x="6227763" y="5013325"/>
            <a:ext cx="1828800" cy="1295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 flipV="1">
            <a:off x="7235825" y="4941888"/>
            <a:ext cx="80010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185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0" y="1858963"/>
            <a:ext cx="18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8313" y="4724400"/>
            <a:ext cx="2171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866900" algn="l"/>
              </a:tabLst>
            </a:pPr>
            <a:r>
              <a:rPr lang="ru-RU" sz="1200"/>
              <a:t>                                       </a:t>
            </a:r>
            <a:r>
              <a:rPr lang="en-US" sz="1200">
                <a:cs typeface="Times New Roman" pitchFamily="18" charset="0"/>
              </a:rPr>
              <a:t>E</a:t>
            </a:r>
            <a:r>
              <a:rPr lang="en-US" sz="1200" baseline="-30000">
                <a:cs typeface="Times New Roman" pitchFamily="18" charset="0"/>
              </a:rPr>
              <a:t>1</a:t>
            </a:r>
            <a:endParaRPr lang="ru-RU" sz="1100"/>
          </a:p>
          <a:p>
            <a:pPr eaLnBrk="0" hangingPunct="0">
              <a:tabLst>
                <a:tab pos="1866900" algn="l"/>
              </a:tabLst>
            </a:pPr>
            <a:r>
              <a:rPr lang="ru-RU" sz="1200">
                <a:cs typeface="Times New Roman" pitchFamily="18" charset="0"/>
              </a:rPr>
              <a:t>	</a:t>
            </a:r>
            <a:endParaRPr lang="ru-RU" sz="1200"/>
          </a:p>
          <a:p>
            <a:pPr eaLnBrk="0" hangingPunct="0">
              <a:tabLst>
                <a:tab pos="1866900" algn="l"/>
              </a:tabLst>
            </a:pPr>
            <a:r>
              <a:rPr lang="ru-RU" sz="1200"/>
              <a:t>                                            Е</a:t>
            </a:r>
            <a:endParaRPr lang="ru-RU" sz="1100"/>
          </a:p>
          <a:p>
            <a:pPr eaLnBrk="0" hangingPunct="0">
              <a:tabLst>
                <a:tab pos="1866900" algn="l"/>
              </a:tabLst>
            </a:pPr>
            <a:endParaRPr lang="ru-RU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3506788"/>
            <a:ext cx="18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5508625" y="5013325"/>
            <a:ext cx="1943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543050" algn="l"/>
              </a:tabLst>
            </a:pPr>
            <a:r>
              <a:rPr lang="ru-RU" sz="1200" dirty="0">
                <a:cs typeface="Times New Roman" pitchFamily="18" charset="0"/>
              </a:rPr>
              <a:t>	</a:t>
            </a:r>
            <a:r>
              <a:rPr lang="en-US" sz="1200" dirty="0">
                <a:cs typeface="Times New Roman" pitchFamily="18" charset="0"/>
              </a:rPr>
              <a:t>E</a:t>
            </a:r>
            <a:r>
              <a:rPr lang="en-US" sz="1200" baseline="-30000" dirty="0">
                <a:cs typeface="Times New Roman" pitchFamily="18" charset="0"/>
              </a:rPr>
              <a:t>2  </a:t>
            </a:r>
            <a:endParaRPr lang="ru-RU" sz="1100" dirty="0"/>
          </a:p>
          <a:p>
            <a:pPr eaLnBrk="0" hangingPunct="0">
              <a:tabLst>
                <a:tab pos="1543050" algn="l"/>
              </a:tabLst>
            </a:pPr>
            <a:endParaRPr lang="ru-RU" dirty="0"/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7512050" y="4437063"/>
            <a:ext cx="155575" cy="965200"/>
          </a:xfrm>
          <a:custGeom>
            <a:avLst/>
            <a:gdLst/>
            <a:ahLst/>
            <a:cxnLst>
              <a:cxn ang="0">
                <a:pos x="0" y="479"/>
              </a:cxn>
              <a:cxn ang="0">
                <a:pos x="71" y="0"/>
              </a:cxn>
            </a:cxnLst>
            <a:rect l="0" t="0" r="r" b="b"/>
            <a:pathLst>
              <a:path w="71" h="479">
                <a:moveTo>
                  <a:pt x="0" y="479"/>
                </a:moveTo>
                <a:lnTo>
                  <a:pt x="71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7259638" y="4516438"/>
            <a:ext cx="365125" cy="449262"/>
          </a:xfrm>
          <a:custGeom>
            <a:avLst/>
            <a:gdLst/>
            <a:ahLst/>
            <a:cxnLst>
              <a:cxn ang="0">
                <a:pos x="0" y="283"/>
              </a:cxn>
              <a:cxn ang="0">
                <a:pos x="230" y="0"/>
              </a:cxn>
            </a:cxnLst>
            <a:rect l="0" t="0" r="r" b="b"/>
            <a:pathLst>
              <a:path w="230" h="283">
                <a:moveTo>
                  <a:pt x="0" y="283"/>
                </a:moveTo>
                <a:lnTo>
                  <a:pt x="23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7667625" y="4508500"/>
            <a:ext cx="350838" cy="541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1" y="341"/>
              </a:cxn>
            </a:cxnLst>
            <a:rect l="0" t="0" r="r" b="b"/>
            <a:pathLst>
              <a:path w="221" h="341">
                <a:moveTo>
                  <a:pt x="0" y="0"/>
                </a:moveTo>
                <a:lnTo>
                  <a:pt x="221" y="341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5888038" y="6308725"/>
            <a:ext cx="655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</a:t>
            </a:r>
            <a:r>
              <a:rPr lang="en-US" baseline="-25000"/>
              <a:t>1</a:t>
            </a:r>
            <a:r>
              <a:rPr lang="en-US"/>
              <a:t>&gt;0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179388" y="6308725"/>
            <a:ext cx="655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q</a:t>
            </a:r>
            <a:r>
              <a:rPr lang="en-US" baseline="-25000" dirty="0"/>
              <a:t>1</a:t>
            </a:r>
            <a:r>
              <a:rPr lang="en-US" dirty="0"/>
              <a:t>&gt;0</a:t>
            </a: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7740650" y="6308725"/>
            <a:ext cx="655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q</a:t>
            </a:r>
            <a:r>
              <a:rPr lang="ru-RU" baseline="-25000" dirty="0"/>
              <a:t>2</a:t>
            </a:r>
            <a:r>
              <a:rPr lang="en-US" dirty="0"/>
              <a:t>&gt;0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268538" y="6308725"/>
            <a:ext cx="655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q</a:t>
            </a:r>
            <a:r>
              <a:rPr lang="ru-RU" baseline="-25000" dirty="0"/>
              <a:t>2</a:t>
            </a:r>
            <a:r>
              <a:rPr lang="en-US" dirty="0"/>
              <a:t>&gt;0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250825" y="5589588"/>
            <a:ext cx="1943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543050" algn="l"/>
              </a:tabLst>
            </a:pPr>
            <a:r>
              <a:rPr lang="ru-RU" sz="1200">
                <a:cs typeface="Times New Roman" pitchFamily="18" charset="0"/>
              </a:rPr>
              <a:t>	</a:t>
            </a:r>
            <a:r>
              <a:rPr lang="en-US" sz="1200">
                <a:cs typeface="Times New Roman" pitchFamily="18" charset="0"/>
              </a:rPr>
              <a:t>E</a:t>
            </a:r>
            <a:r>
              <a:rPr lang="en-US" sz="1200" baseline="-30000">
                <a:cs typeface="Times New Roman" pitchFamily="18" charset="0"/>
              </a:rPr>
              <a:t>2  </a:t>
            </a:r>
            <a:endParaRPr lang="ru-RU" sz="1100"/>
          </a:p>
          <a:p>
            <a:pPr eaLnBrk="0" hangingPunct="0">
              <a:tabLst>
                <a:tab pos="1543050" algn="l"/>
              </a:tabLst>
            </a:pPr>
            <a:endParaRPr lang="ru-RU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6156325" y="5157788"/>
            <a:ext cx="19431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543050" algn="l"/>
              </a:tabLst>
            </a:pPr>
            <a:r>
              <a:rPr lang="ru-RU" sz="1200">
                <a:cs typeface="Times New Roman" pitchFamily="18" charset="0"/>
              </a:rPr>
              <a:t>	</a:t>
            </a:r>
            <a:r>
              <a:rPr lang="en-US" sz="1200">
                <a:cs typeface="Times New Roman" pitchFamily="18" charset="0"/>
              </a:rPr>
              <a:t>E</a:t>
            </a:r>
            <a:r>
              <a:rPr lang="ru-RU" sz="1200" baseline="-30000"/>
              <a:t>1</a:t>
            </a:r>
            <a:r>
              <a:rPr lang="en-US" sz="1200" baseline="-30000">
                <a:cs typeface="Times New Roman" pitchFamily="18" charset="0"/>
              </a:rPr>
              <a:t>  </a:t>
            </a:r>
            <a:endParaRPr lang="ru-RU" sz="1100"/>
          </a:p>
          <a:p>
            <a:pPr eaLnBrk="0" hangingPunct="0">
              <a:tabLst>
                <a:tab pos="1543050" algn="l"/>
              </a:tabLst>
            </a:pPr>
            <a:endParaRPr lang="ru-RU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5795963" y="4797425"/>
            <a:ext cx="18573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543050" algn="l"/>
              </a:tabLst>
            </a:pPr>
            <a:r>
              <a:rPr lang="ru-RU" sz="1200">
                <a:cs typeface="Times New Roman" pitchFamily="18" charset="0"/>
              </a:rPr>
              <a:t>	</a:t>
            </a:r>
            <a:r>
              <a:rPr lang="en-US" sz="1200">
                <a:cs typeface="Times New Roman" pitchFamily="18" charset="0"/>
              </a:rPr>
              <a:t>E</a:t>
            </a:r>
            <a:r>
              <a:rPr lang="en-US" sz="1200" baseline="-30000">
                <a:cs typeface="Times New Roman" pitchFamily="18" charset="0"/>
              </a:rPr>
              <a:t> </a:t>
            </a:r>
            <a:endParaRPr lang="ru-RU" sz="1100"/>
          </a:p>
          <a:p>
            <a:pPr eaLnBrk="0" hangingPunct="0">
              <a:tabLst>
                <a:tab pos="1543050" algn="l"/>
              </a:tabLst>
            </a:pPr>
            <a:endParaRPr lang="ru-RU"/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6659563" y="6308725"/>
            <a:ext cx="1038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543050" algn="l"/>
              </a:tabLst>
            </a:pPr>
            <a:r>
              <a:rPr lang="ru-RU" sz="1200"/>
              <a:t> Е = Е</a:t>
            </a:r>
            <a:r>
              <a:rPr lang="ru-RU" sz="1200" baseline="-25000"/>
              <a:t>1 </a:t>
            </a:r>
            <a:r>
              <a:rPr lang="ru-RU" sz="1200"/>
              <a:t>+ </a:t>
            </a:r>
            <a:r>
              <a:rPr lang="en-US" sz="1200">
                <a:cs typeface="Times New Roman" pitchFamily="18" charset="0"/>
              </a:rPr>
              <a:t>E</a:t>
            </a:r>
            <a:r>
              <a:rPr lang="en-US" sz="1200" baseline="-30000">
                <a:cs typeface="Times New Roman" pitchFamily="18" charset="0"/>
              </a:rPr>
              <a:t>2  </a:t>
            </a:r>
            <a:endParaRPr lang="ru-RU" sz="1100"/>
          </a:p>
          <a:p>
            <a:pPr eaLnBrk="0" hangingPunct="0">
              <a:tabLst>
                <a:tab pos="1543050" algn="l"/>
              </a:tabLst>
            </a:pPr>
            <a:endParaRPr lang="ru-RU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900113" y="6308725"/>
            <a:ext cx="10382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543050" algn="l"/>
              </a:tabLst>
            </a:pPr>
            <a:r>
              <a:rPr lang="ru-RU" sz="1200" dirty="0"/>
              <a:t> Е = Е</a:t>
            </a:r>
            <a:r>
              <a:rPr lang="ru-RU" sz="1200" baseline="-25000" dirty="0"/>
              <a:t>1 </a:t>
            </a:r>
            <a:r>
              <a:rPr lang="ru-RU" sz="1200" dirty="0"/>
              <a:t>+ </a:t>
            </a:r>
            <a:r>
              <a:rPr lang="en-US" sz="1200" dirty="0">
                <a:cs typeface="Times New Roman" pitchFamily="18" charset="0"/>
              </a:rPr>
              <a:t>E</a:t>
            </a:r>
            <a:r>
              <a:rPr lang="en-US" sz="1200" baseline="-30000" dirty="0">
                <a:cs typeface="Times New Roman" pitchFamily="18" charset="0"/>
              </a:rPr>
              <a:t>2  </a:t>
            </a:r>
            <a:endParaRPr lang="ru-RU" sz="1100" dirty="0"/>
          </a:p>
          <a:p>
            <a:pPr eaLnBrk="0" hangingPunct="0">
              <a:tabLst>
                <a:tab pos="1543050" algn="l"/>
              </a:tabLst>
            </a:pP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C:\Users\Аш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643447"/>
            <a:ext cx="1928826" cy="1571636"/>
          </a:xfrm>
          <a:prstGeom prst="rect">
            <a:avLst/>
          </a:prstGeom>
          <a:noFill/>
        </p:spPr>
      </p:pic>
      <p:pic>
        <p:nvPicPr>
          <p:cNvPr id="31746" name="Picture 2" descr="C:\Users\Аш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857496"/>
            <a:ext cx="1965718" cy="1571636"/>
          </a:xfrm>
          <a:prstGeom prst="rect">
            <a:avLst/>
          </a:prstGeom>
          <a:noFill/>
        </p:spPr>
      </p:pic>
      <p:pic>
        <p:nvPicPr>
          <p:cNvPr id="31745" name="Picture 1" descr="C:\Users\Аш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428737"/>
            <a:ext cx="1785950" cy="1357322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u="sng"/>
              <a:t>Электрическое поле.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000" dirty="0"/>
              <a:t>Однородное поле</a:t>
            </a:r>
          </a:p>
          <a:p>
            <a:pPr>
              <a:buFontTx/>
              <a:buNone/>
            </a:pPr>
            <a:r>
              <a:rPr lang="en-US" sz="2000" dirty="0"/>
              <a:t>E=const</a:t>
            </a:r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ru-RU" sz="2000" dirty="0"/>
              <a:t>Положительный точечный заряд  </a:t>
            </a:r>
          </a:p>
          <a:p>
            <a:pPr>
              <a:buFontTx/>
              <a:buNone/>
            </a:pPr>
            <a:endParaRPr lang="ru-RU" sz="2000" dirty="0"/>
          </a:p>
          <a:p>
            <a:pPr>
              <a:buFontTx/>
              <a:buNone/>
            </a:pPr>
            <a:endParaRPr lang="ru-RU" sz="2000" dirty="0"/>
          </a:p>
          <a:p>
            <a:pPr>
              <a:buFontTx/>
              <a:buNone/>
            </a:pPr>
            <a:endParaRPr lang="ru-RU" sz="2000" dirty="0"/>
          </a:p>
          <a:p>
            <a:pPr>
              <a:buFontTx/>
              <a:buNone/>
            </a:pPr>
            <a:endParaRPr lang="ru-RU" sz="2000" dirty="0"/>
          </a:p>
          <a:p>
            <a:pPr>
              <a:buFontTx/>
              <a:buNone/>
            </a:pPr>
            <a:r>
              <a:rPr lang="ru-RU" sz="2000" dirty="0"/>
              <a:t>Отрицательный точечный заряд   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63713" y="333375"/>
            <a:ext cx="5616575" cy="8651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635375" y="1773238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716463" y="1773238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635375" y="1916113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635375" y="2205038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635375" y="2492375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3419475" y="17002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348038" y="17732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787900" y="17732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6588125" y="3573463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/>
              <a:t>+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6732588" y="29972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6732588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6877050" y="37163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5940425" y="37163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6877050" y="3789363"/>
            <a:ext cx="4318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 flipH="1">
            <a:off x="6156325" y="3789363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H="1" flipV="1">
            <a:off x="6084888" y="3284538"/>
            <a:ext cx="5746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V="1">
            <a:off x="6804025" y="3213100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7" name="Oval 27"/>
          <p:cNvSpPr>
            <a:spLocks noChangeArrowheads="1"/>
          </p:cNvSpPr>
          <p:nvPr/>
        </p:nvSpPr>
        <p:spPr bwMode="auto">
          <a:xfrm>
            <a:off x="7019925" y="5229225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-</a:t>
            </a: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308850" y="53736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6372225" y="537368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V="1">
            <a:off x="7164388" y="46529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 flipV="1">
            <a:off x="7164388" y="5516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V="1">
            <a:off x="7235825" y="4868863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 flipV="1">
            <a:off x="6588125" y="4941888"/>
            <a:ext cx="5032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flipH="1">
            <a:off x="6588125" y="5445125"/>
            <a:ext cx="5032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7235825" y="5445125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8" grpId="0" animBg="1"/>
      <p:bldP spid="10249" grpId="0" animBg="1"/>
      <p:bldP spid="10255" grpId="0" animBg="1"/>
      <p:bldP spid="10257" grpId="0" animBg="1"/>
      <p:bldP spid="10258" grpId="0" animBg="1"/>
      <p:bldP spid="10259" grpId="0" animBg="1"/>
      <p:bldP spid="10262" grpId="0" animBg="1"/>
      <p:bldP spid="10264" grpId="0" animBg="1"/>
      <p:bldP spid="10265" grpId="0" animBg="1"/>
      <p:bldP spid="10266" grpId="0" animBg="1"/>
      <p:bldP spid="10269" grpId="0" animBg="1"/>
      <p:bldP spid="10270" grpId="0" animBg="1"/>
      <p:bldP spid="10271" grpId="0" animBg="1"/>
      <p:bldP spid="10272" grpId="0" animBg="1"/>
      <p:bldP spid="10273" grpId="0" animBg="1"/>
      <p:bldP spid="10274" grpId="0" animBg="1"/>
      <p:bldP spid="10275" grpId="0" animBg="1"/>
      <p:bldP spid="102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algn="l"/>
            <a:r>
              <a:rPr lang="ru-RU" sz="2000" dirty="0"/>
              <a:t>Два одноименных заряда  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9533" name="Picture 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92150"/>
            <a:ext cx="2466975" cy="1543050"/>
          </a:xfrm>
          <a:prstGeom prst="rect">
            <a:avLst/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</p:pic>
      <p:sp>
        <p:nvSpPr>
          <p:cNvPr id="19536" name="Rectangle 80"/>
          <p:cNvSpPr>
            <a:spLocks noChangeArrowheads="1"/>
          </p:cNvSpPr>
          <p:nvPr/>
        </p:nvSpPr>
        <p:spPr bwMode="auto">
          <a:xfrm>
            <a:off x="539750" y="2708275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Два разноименных заряда</a:t>
            </a:r>
          </a:p>
        </p:txBody>
      </p:sp>
      <p:pic>
        <p:nvPicPr>
          <p:cNvPr id="19537" name="Picture 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3141663"/>
            <a:ext cx="2665412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539" name="Rectangle 83"/>
          <p:cNvSpPr>
            <a:spLocks noChangeArrowheads="1"/>
          </p:cNvSpPr>
          <p:nvPr/>
        </p:nvSpPr>
        <p:spPr bwMode="auto">
          <a:xfrm>
            <a:off x="827088" y="5430838"/>
            <a:ext cx="7065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i="1" dirty="0">
                <a:solidFill>
                  <a:schemeClr val="bg1"/>
                </a:solidFill>
              </a:rPr>
              <a:t>Линии напряженности   непрерывны и не пересекаются.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" descr="C:\Users\Аш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256"/>
            <a:ext cx="8929717" cy="2066919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/>
              <a:t>Теорема Гаусса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8135937" cy="47513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dirty="0"/>
              <a:t>      </a:t>
            </a:r>
            <a:r>
              <a:rPr lang="ru-RU" sz="2800" i="1" dirty="0"/>
              <a:t>Если внутри замкнутой поверхности любой формы находятся точечные электрические заряды</a:t>
            </a:r>
            <a:r>
              <a:rPr lang="ru-RU" dirty="0"/>
              <a:t> </a:t>
            </a:r>
            <a:r>
              <a:rPr lang="en-US" dirty="0"/>
              <a:t>q</a:t>
            </a:r>
            <a:r>
              <a:rPr lang="en-US" sz="1400" dirty="0"/>
              <a:t>1 </a:t>
            </a:r>
            <a:r>
              <a:rPr lang="ru-RU" sz="2400" dirty="0"/>
              <a:t>,</a:t>
            </a:r>
            <a:r>
              <a:rPr lang="en-US" dirty="0"/>
              <a:t>q</a:t>
            </a:r>
            <a:r>
              <a:rPr lang="en-US" sz="1400" dirty="0"/>
              <a:t>2</a:t>
            </a:r>
            <a:r>
              <a:rPr lang="ru-RU" sz="1400" dirty="0"/>
              <a:t> </a:t>
            </a:r>
            <a:r>
              <a:rPr lang="ru-RU" sz="2400" dirty="0"/>
              <a:t>, …</a:t>
            </a:r>
            <a:r>
              <a:rPr lang="en-US" dirty="0"/>
              <a:t> </a:t>
            </a:r>
            <a:r>
              <a:rPr lang="en-US" dirty="0" err="1"/>
              <a:t>q</a:t>
            </a:r>
            <a:r>
              <a:rPr lang="en-US" sz="1600" dirty="0" err="1"/>
              <a:t>n</a:t>
            </a:r>
            <a:r>
              <a:rPr lang="en-US" sz="1600" dirty="0"/>
              <a:t> </a:t>
            </a:r>
            <a:r>
              <a:rPr lang="ru-RU" sz="2400" dirty="0"/>
              <a:t>, </a:t>
            </a:r>
            <a:r>
              <a:rPr lang="ru-RU" sz="2800" i="1" dirty="0"/>
              <a:t>то общий поток вектора напряженности электрического поля равен алгебраической сумме этих зарядов, деленной на </a:t>
            </a:r>
          </a:p>
        </p:txBody>
      </p:sp>
      <p:graphicFrame>
        <p:nvGraphicFramePr>
          <p:cNvPr id="29704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60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6038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357422" y="500042"/>
            <a:ext cx="4967287" cy="8636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7667625" y="3789363"/>
          <a:ext cx="1809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Формула" r:id="rId6" imgW="177646" imgH="228402" progId="Equation.3">
                  <p:embed/>
                </p:oleObj>
              </mc:Choice>
              <mc:Fallback>
                <p:oleObj name="Формула" r:id="rId6" imgW="177646" imgH="228402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3789363"/>
                        <a:ext cx="18097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3786182" y="4643446"/>
            <a:ext cx="531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dirty="0">
                <a:cs typeface="Times New Roman" pitchFamily="18" charset="0"/>
              </a:rPr>
              <a:t>Ф=</a:t>
            </a:r>
            <a:endParaRPr lang="ru-RU" sz="2000" dirty="0"/>
          </a:p>
        </p:txBody>
      </p:sp>
      <p:graphicFrame>
        <p:nvGraphicFramePr>
          <p:cNvPr id="29721" name="Object 25"/>
          <p:cNvGraphicFramePr>
            <a:graphicFrameLocks noChangeAspect="1"/>
          </p:cNvGraphicFramePr>
          <p:nvPr/>
        </p:nvGraphicFramePr>
        <p:xfrm>
          <a:off x="4286248" y="4429132"/>
          <a:ext cx="5889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Формула" r:id="rId8" imgW="380835" imgH="469696" progId="Equation.3">
                  <p:embed/>
                </p:oleObj>
              </mc:Choice>
              <mc:Fallback>
                <p:oleObj name="Формула" r:id="rId8" imgW="380835" imgH="469696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4429132"/>
                        <a:ext cx="58896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643306" y="4357694"/>
            <a:ext cx="1441450" cy="935038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9724" name="Object 28"/>
          <p:cNvGraphicFramePr>
            <a:graphicFrameLocks noChangeAspect="1"/>
          </p:cNvGraphicFramePr>
          <p:nvPr/>
        </p:nvGraphicFramePr>
        <p:xfrm>
          <a:off x="6372225" y="4437063"/>
          <a:ext cx="2376488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Формула" r:id="rId10" imgW="1524000" imgH="419100" progId="Equation.3">
                  <p:embed/>
                </p:oleObj>
              </mc:Choice>
              <mc:Fallback>
                <p:oleObj name="Формула" r:id="rId10" imgW="1524000" imgH="4191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437063"/>
                        <a:ext cx="2376488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6" name="Line 30"/>
          <p:cNvSpPr>
            <a:spLocks noChangeShapeType="1"/>
          </p:cNvSpPr>
          <p:nvPr/>
        </p:nvSpPr>
        <p:spPr bwMode="auto">
          <a:xfrm flipH="1">
            <a:off x="5148263" y="49418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795963" y="5157788"/>
            <a:ext cx="3082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электрическая постоянная </a:t>
            </a: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42844" y="5500702"/>
            <a:ext cx="8562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dirty="0"/>
              <a:t>Число линий напряженности через поверхность, перпендикулярную вектору Е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571472" y="4643446"/>
            <a:ext cx="2763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dirty="0"/>
              <a:t>(поток)          Ф= Е * </a:t>
            </a:r>
            <a:r>
              <a:rPr lang="en-US" dirty="0"/>
              <a:t>S</a:t>
            </a:r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1428728" y="485776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2285984" y="500063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8501090" y="5500702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zika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Fizika</Template>
  <TotalTime>636</TotalTime>
  <Words>557</Words>
  <Application>Microsoft Office PowerPoint</Application>
  <PresentationFormat>Экран (4:3)</PresentationFormat>
  <Paragraphs>172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Fizika</vt:lpstr>
      <vt:lpstr>Формула</vt:lpstr>
      <vt:lpstr>Электростатика</vt:lpstr>
      <vt:lpstr>Содержание</vt:lpstr>
      <vt:lpstr>Закон сохранения электрического заряда</vt:lpstr>
      <vt:lpstr> ЗАКОН  КУЛОНА </vt:lpstr>
      <vt:lpstr>Презентация PowerPoint</vt:lpstr>
      <vt:lpstr>Принцип суперпозиции полей</vt:lpstr>
      <vt:lpstr>Электрическое поле.</vt:lpstr>
      <vt:lpstr>Два одноименных заряда   </vt:lpstr>
      <vt:lpstr>Теорема Гаусса</vt:lpstr>
      <vt:lpstr> Применение теории Гаусса</vt:lpstr>
      <vt:lpstr>Потенциал и разность потенциалов</vt:lpstr>
      <vt:lpstr> Разность потенциалов (напряжение)</vt:lpstr>
      <vt:lpstr> Связь между силовой и энергетической характеристиками  (для однородного поля)</vt:lpstr>
      <vt:lpstr>Конденсаторы</vt:lpstr>
    </vt:vector>
  </TitlesOfParts>
  <Company>505.ru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gerda</dc:creator>
  <cp:lastModifiedBy>user</cp:lastModifiedBy>
  <cp:revision>22</cp:revision>
  <dcterms:created xsi:type="dcterms:W3CDTF">2009-04-08T07:59:05Z</dcterms:created>
  <dcterms:modified xsi:type="dcterms:W3CDTF">2014-11-05T09:27:26Z</dcterms:modified>
</cp:coreProperties>
</file>