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591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67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1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585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9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098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5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6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04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2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3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0EDEF-645A-44EE-9CD7-0A7D6728E769}" type="datetimeFigureOut">
              <a:rPr lang="ru-RU" smtClean="0"/>
              <a:t>27.09.2014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9140-A048-4671-8FA4-617E02C430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5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4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7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67544" y="620688"/>
            <a:ext cx="7772400" cy="1470025"/>
          </a:xfrm>
        </p:spPr>
        <p:txBody>
          <a:bodyPr/>
          <a:lstStyle/>
          <a:p>
            <a:r>
              <a:rPr lang="ru-RU" dirty="0" smtClean="0"/>
              <a:t>Движение тела брошенного под углом к горизонту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7583752" cy="4146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27784" y="551723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Подготовлена учителем  физики</a:t>
            </a:r>
          </a:p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ГКОУ РО лицея-интерната «Педагогический» г. Таганрога</a:t>
            </a:r>
          </a:p>
          <a:p>
            <a:r>
              <a:rPr lang="ru-RU" b="1" i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Пивень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Ю.А.</a:t>
            </a:r>
            <a:endParaRPr lang="ru-RU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88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Расставим векторы скорости и ускорения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48916" y="5517232"/>
            <a:ext cx="7848872" cy="0"/>
          </a:xfrm>
          <a:prstGeom prst="line">
            <a:avLst/>
          </a:prstGeom>
          <a:ln w="28575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1187624" y="5237911"/>
            <a:ext cx="288032" cy="279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331640" y="3429000"/>
            <a:ext cx="936104" cy="193655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894791" y="3853823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91" y="3853823"/>
                <a:ext cx="79208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олилиния 13"/>
          <p:cNvSpPr/>
          <p:nvPr/>
        </p:nvSpPr>
        <p:spPr>
          <a:xfrm>
            <a:off x="1331640" y="2204864"/>
            <a:ext cx="6984776" cy="3333463"/>
          </a:xfrm>
          <a:custGeom>
            <a:avLst/>
            <a:gdLst>
              <a:gd name="connsiteX0" fmla="*/ 0 w 4484915"/>
              <a:gd name="connsiteY0" fmla="*/ 1088950 h 1190550"/>
              <a:gd name="connsiteX1" fmla="*/ 2278743 w 4484915"/>
              <a:gd name="connsiteY1" fmla="*/ 379 h 1190550"/>
              <a:gd name="connsiteX2" fmla="*/ 4484915 w 4484915"/>
              <a:gd name="connsiteY2" fmla="*/ 1190550 h 1190550"/>
              <a:gd name="connsiteX3" fmla="*/ 4484915 w 4484915"/>
              <a:gd name="connsiteY3" fmla="*/ 1190550 h 11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915" h="1190550">
                <a:moveTo>
                  <a:pt x="0" y="1088950"/>
                </a:moveTo>
                <a:cubicBezTo>
                  <a:pt x="765628" y="536198"/>
                  <a:pt x="1531257" y="-16554"/>
                  <a:pt x="2278743" y="379"/>
                </a:cubicBezTo>
                <a:cubicBezTo>
                  <a:pt x="3026229" y="17312"/>
                  <a:pt x="4484915" y="1190550"/>
                  <a:pt x="4484915" y="1190550"/>
                </a:cubicBezTo>
                <a:lnTo>
                  <a:pt x="4484915" y="11905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971600" y="4725144"/>
            <a:ext cx="1440160" cy="1080120"/>
          </a:xfrm>
          <a:prstGeom prst="arc">
            <a:avLst>
              <a:gd name="adj1" fmla="val 15726288"/>
              <a:gd name="adj2" fmla="val 1302518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799692" y="493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ru-RU" sz="32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203848" y="2780928"/>
            <a:ext cx="288032" cy="279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3347864" y="1952308"/>
            <a:ext cx="1125488" cy="9682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3203848" y="2113282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113282"/>
                <a:ext cx="79208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Прямая со стрелкой 27"/>
          <p:cNvCxnSpPr/>
          <p:nvPr/>
        </p:nvCxnSpPr>
        <p:spPr>
          <a:xfrm>
            <a:off x="5724128" y="2597423"/>
            <a:ext cx="1512168" cy="111960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5580112" y="2477725"/>
            <a:ext cx="288032" cy="279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084168" y="2369068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2369068"/>
                <a:ext cx="792088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>
            <a:off x="3347864" y="2920589"/>
            <a:ext cx="0" cy="13263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724128" y="2617385"/>
            <a:ext cx="0" cy="13263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3491880" y="3561435"/>
                <a:ext cx="5760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ru-RU" sz="3200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3561435"/>
                <a:ext cx="576064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5724128" y="3302709"/>
                <a:ext cx="5760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𝑔</m:t>
                          </m:r>
                        </m:e>
                      </m:acc>
                    </m:oMath>
                  </m:oMathPara>
                </a14:m>
                <a:endParaRPr lang="ru-RU" sz="3200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302709"/>
                <a:ext cx="576064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56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Уточнение условия задачи.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70485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В чем заключается основная задача механики?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9875" y="2294875"/>
            <a:ext cx="770485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Определение положения тела в любой момент времени. </a:t>
            </a:r>
            <a:r>
              <a:rPr lang="en-US" sz="28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x(t), y(t)</a:t>
            </a:r>
            <a:endParaRPr lang="ru-RU" sz="28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3248982"/>
            <a:ext cx="770485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Под действием какой силы двигается тело брошенное под углом к горизонту?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9875" y="4203089"/>
            <a:ext cx="770485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Под действием силы тяжести.</a:t>
            </a:r>
            <a:endParaRPr lang="ru-RU" sz="28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1560" y="4726309"/>
            <a:ext cx="7704856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Какое ускорение сообщает сила тяжести сообщает всем телам? Как оно направлено?</a:t>
            </a:r>
            <a:endParaRPr lang="ru-RU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87624" y="5680416"/>
            <a:ext cx="770485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Ускорение свободного падения 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g=9,8 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м/с</a:t>
            </a:r>
            <a:r>
              <a:rPr lang="ru-RU" sz="2800" baseline="30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2</a:t>
            </a:r>
            <a:r>
              <a:rPr lang="ru-RU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 . Направлено вертикально вниз.</a:t>
            </a:r>
            <a:endParaRPr lang="ru-RU" sz="28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902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задачи.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8" y="1340767"/>
            <a:ext cx="7704856" cy="1200329"/>
          </a:xfrm>
          <a:prstGeom prst="rect">
            <a:avLst/>
          </a:prstGeo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Так как тело движется с ускорением свободного падения, то искать решение будем исходя из уравнения равноускоренного движения.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51720" y="2708920"/>
                <a:ext cx="4531049" cy="10492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𝑥</m:t>
                    </m:r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0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4000" b="0" i="1" smtClean="0">
                        <a:latin typeface="Cambria Math"/>
                      </a:rPr>
                      <m:t>𝑡</m:t>
                    </m:r>
                    <m:r>
                      <a:rPr lang="en-US" sz="4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p>
                          <m:sSup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2708920"/>
                <a:ext cx="4531049" cy="1049262"/>
              </a:xfrm>
              <a:prstGeom prst="rect">
                <a:avLst/>
              </a:prstGeom>
              <a:blipFill rotWithShape="1">
                <a:blip r:embed="rId4"/>
                <a:stretch>
                  <a:fillRect b="-12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18319" y="3771678"/>
                <a:ext cx="4573816" cy="10866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𝑦</m:t>
                    </m:r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0</m:t>
                        </m:r>
                        <m:r>
                          <a:rPr lang="en-US" sz="40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4000" b="0" i="1" smtClean="0">
                        <a:latin typeface="Cambria Math"/>
                      </a:rPr>
                      <m:t>𝑡</m:t>
                    </m:r>
                    <m:r>
                      <a:rPr lang="en-US" sz="4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sSup>
                          <m:sSup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0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8319" y="3771678"/>
                <a:ext cx="4573816" cy="1086644"/>
              </a:xfrm>
              <a:prstGeom prst="rect">
                <a:avLst/>
              </a:prstGeom>
              <a:blipFill rotWithShape="1">
                <a:blip r:embed="rId5"/>
                <a:stretch>
                  <a:fillRect b="-123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Левая фигурная скобка 5"/>
          <p:cNvSpPr/>
          <p:nvPr/>
        </p:nvSpPr>
        <p:spPr>
          <a:xfrm>
            <a:off x="1503478" y="2852936"/>
            <a:ext cx="648072" cy="2160240"/>
          </a:xfrm>
          <a:prstGeom prst="leftBrac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827584" y="5301208"/>
            <a:ext cx="7704856" cy="830997"/>
          </a:xfrm>
          <a:prstGeom prst="rect">
            <a:avLst/>
          </a:prstGeo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Почему для описания движения тела брошенного под углом к горизонту нужно два уравнения?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75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задачи.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8" y="1340767"/>
            <a:ext cx="7704856" cy="830997"/>
          </a:xfrm>
          <a:prstGeom prst="rect">
            <a:avLst/>
          </a:prstGeo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Найдем проекции начальной скорости и ускорения на координатные оси.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82282" y="4870480"/>
            <a:ext cx="7848872" cy="0"/>
          </a:xfrm>
          <a:prstGeom prst="line">
            <a:avLst/>
          </a:prstGeom>
          <a:ln w="38100" cmpd="tri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320990" y="4663454"/>
            <a:ext cx="288032" cy="2070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465006" y="3104196"/>
            <a:ext cx="1306794" cy="16146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331640" y="3104196"/>
                <a:ext cx="79208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104196"/>
                <a:ext cx="792088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олилиния 13"/>
          <p:cNvSpPr/>
          <p:nvPr/>
        </p:nvSpPr>
        <p:spPr>
          <a:xfrm>
            <a:off x="1465006" y="2420888"/>
            <a:ext cx="6984776" cy="2470687"/>
          </a:xfrm>
          <a:custGeom>
            <a:avLst/>
            <a:gdLst>
              <a:gd name="connsiteX0" fmla="*/ 0 w 4484915"/>
              <a:gd name="connsiteY0" fmla="*/ 1088950 h 1190550"/>
              <a:gd name="connsiteX1" fmla="*/ 2278743 w 4484915"/>
              <a:gd name="connsiteY1" fmla="*/ 379 h 1190550"/>
              <a:gd name="connsiteX2" fmla="*/ 4484915 w 4484915"/>
              <a:gd name="connsiteY2" fmla="*/ 1190550 h 1190550"/>
              <a:gd name="connsiteX3" fmla="*/ 4484915 w 4484915"/>
              <a:gd name="connsiteY3" fmla="*/ 1190550 h 11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915" h="1190550">
                <a:moveTo>
                  <a:pt x="0" y="1088950"/>
                </a:moveTo>
                <a:cubicBezTo>
                  <a:pt x="765628" y="536198"/>
                  <a:pt x="1531257" y="-16554"/>
                  <a:pt x="2278743" y="379"/>
                </a:cubicBezTo>
                <a:cubicBezTo>
                  <a:pt x="3026229" y="17312"/>
                  <a:pt x="4484915" y="1190550"/>
                  <a:pt x="4484915" y="1190550"/>
                </a:cubicBezTo>
                <a:lnTo>
                  <a:pt x="4484915" y="11905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1104966" y="3911502"/>
            <a:ext cx="1440160" cy="1247010"/>
          </a:xfrm>
          <a:prstGeom prst="arc">
            <a:avLst>
              <a:gd name="adj1" fmla="val 17443533"/>
              <a:gd name="adj2" fmla="val 1806191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933058" y="428570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ru-RU" sz="32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465006" y="2276872"/>
            <a:ext cx="0" cy="302433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771800" y="3104196"/>
            <a:ext cx="0" cy="1787379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465006" y="4891575"/>
            <a:ext cx="130679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465006" y="3212976"/>
            <a:ext cx="0" cy="16698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1465006" y="3212976"/>
            <a:ext cx="1306794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1653161" y="4920603"/>
                <a:ext cx="8942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161" y="4920603"/>
                <a:ext cx="89421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>
                <a:off x="549138" y="3379547"/>
                <a:ext cx="900631" cy="629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sub>
                      </m:sSub>
                    </m:oMath>
                  </m:oMathPara>
                </a14:m>
                <a:endParaRPr lang="ru-RU" sz="3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38" y="3379547"/>
                <a:ext cx="900631" cy="6298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312878" y="4870480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8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 y</a:t>
            </a:r>
            <a:r>
              <a:rPr lang="en-US" sz="28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379665" y="5526813"/>
                <a:ext cx="31212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𝒄𝒐𝒔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665" y="5526813"/>
                <a:ext cx="3121239" cy="6463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5469381" y="5505378"/>
                <a:ext cx="310040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𝒔𝒊𝒏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381" y="5505378"/>
                <a:ext cx="3100401" cy="69711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1988936" y="6021288"/>
                <a:ext cx="16914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936" y="6021288"/>
                <a:ext cx="1691424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173869" y="6083918"/>
                <a:ext cx="2080954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𝒈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869" y="6083918"/>
                <a:ext cx="2080954" cy="69711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0744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задачи.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8" y="1340767"/>
            <a:ext cx="7704856" cy="830997"/>
          </a:xfrm>
          <a:prstGeom prst="rect">
            <a:avLst/>
          </a:prstGeo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SchbkCyrill BT" panose="02040603050705020303" pitchFamily="18" charset="-52"/>
              </a:rPr>
              <a:t>Подставим полученные значения в уравнения движения тела брошенного под углом к горизонту</a:t>
            </a:r>
            <a:endParaRPr lang="ru-RU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SchbkCyrill BT" panose="02040603050705020303" pitchFamily="18" charset="-5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2878" y="4870480"/>
            <a:ext cx="1152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8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=0, y</a:t>
            </a:r>
            <a:r>
              <a:rPr lang="en-US" sz="2800" b="1" i="1" baseline="-25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28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>
                <a:off x="1379665" y="5526813"/>
                <a:ext cx="31212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𝒄𝒐𝒔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665" y="5526813"/>
                <a:ext cx="3121239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5469381" y="5505378"/>
                <a:ext cx="310040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𝒔𝒊𝒏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𝜶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9381" y="5505378"/>
                <a:ext cx="3100401" cy="69711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1988936" y="6021288"/>
                <a:ext cx="169142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936" y="6021288"/>
                <a:ext cx="1691424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173869" y="6083918"/>
                <a:ext cx="2080954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𝒈</m:t>
                          </m:r>
                        </m:e>
                        <m:sub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=−</m:t>
                      </m:r>
                      <m:r>
                        <a:rPr lang="en-US" sz="36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𝒈</m:t>
                      </m:r>
                    </m:oMath>
                  </m:oMathPara>
                </a14:m>
                <a:endParaRPr lang="ru-RU" sz="36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869" y="6083918"/>
                <a:ext cx="2080954" cy="6971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61435" y="2492896"/>
                <a:ext cx="3230243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p>
                          <m:sSup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35" y="2492896"/>
                <a:ext cx="3230243" cy="761875"/>
              </a:xfrm>
              <a:prstGeom prst="rect">
                <a:avLst/>
              </a:prstGeom>
              <a:blipFill rotWithShape="1">
                <a:blip r:embed="rId8"/>
                <a:stretch>
                  <a:fillRect b="-10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661435" y="3470795"/>
                <a:ext cx="3259162" cy="7880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𝑡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𝑔</m:t>
                            </m:r>
                          </m:e>
                          <m:sub>
                            <m:r>
                              <a:rPr lang="en-US" sz="2800" b="0" i="1" dirty="0" smtClean="0">
                                <a:latin typeface="Cambria Math"/>
                              </a:rPr>
                              <m:t>𝑦</m:t>
                            </m:r>
                          </m:sub>
                        </m:sSub>
                        <m:sSup>
                          <m:sSup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435" y="3470795"/>
                <a:ext cx="3259162" cy="788036"/>
              </a:xfrm>
              <a:prstGeom prst="rect">
                <a:avLst/>
              </a:prstGeom>
              <a:blipFill rotWithShape="1">
                <a:blip r:embed="rId9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Левая фигурная скобка 25"/>
          <p:cNvSpPr/>
          <p:nvPr/>
        </p:nvSpPr>
        <p:spPr>
          <a:xfrm>
            <a:off x="225070" y="2390675"/>
            <a:ext cx="648072" cy="2160240"/>
          </a:xfrm>
          <a:prstGeom prst="leftBrac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404459" y="2617748"/>
                <a:ext cx="216334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𝑡𝑐𝑜𝑠</m:t>
                      </m:r>
                      <m:r>
                        <m:rPr>
                          <m:sty m:val="p"/>
                        </m:rPr>
                        <a:rPr lang="el-GR" sz="2800" b="0" i="1" smtClean="0">
                          <a:latin typeface="Cambria Math"/>
                        </a:rPr>
                        <m:t>α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459" y="2617748"/>
                <a:ext cx="2163349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5404459" y="3501704"/>
                <a:ext cx="2769541" cy="7618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𝑡𝑠𝑖𝑛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</a:rPr>
                      <m:t>α</m:t>
                    </m:r>
                    <m:r>
                      <a:rPr lang="en-US" sz="28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𝑔</m:t>
                        </m:r>
                        <m:sSup>
                          <m:sSupPr>
                            <m:ctrlPr>
                              <a:rPr lang="en-US" sz="28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dirty="0" smtClean="0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800" b="0" i="1" dirty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459" y="3501704"/>
                <a:ext cx="2769541" cy="761875"/>
              </a:xfrm>
              <a:prstGeom prst="rect">
                <a:avLst/>
              </a:prstGeom>
              <a:blipFill rotWithShape="1">
                <a:blip r:embed="rId11"/>
                <a:stretch>
                  <a:fillRect b="-10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Левая фигурная скобка 28"/>
          <p:cNvSpPr/>
          <p:nvPr/>
        </p:nvSpPr>
        <p:spPr>
          <a:xfrm>
            <a:off x="5080423" y="2370909"/>
            <a:ext cx="648072" cy="2160240"/>
          </a:xfrm>
          <a:prstGeom prst="leftBrac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Стрелка вправо 4"/>
          <p:cNvSpPr/>
          <p:nvPr/>
        </p:nvSpPr>
        <p:spPr>
          <a:xfrm>
            <a:off x="4211960" y="3372666"/>
            <a:ext cx="720080" cy="1962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7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Проекции векторов на координатные оси.</a:t>
            </a:r>
          </a:p>
          <a:p>
            <a:r>
              <a:rPr lang="ru-RU" dirty="0" smtClean="0"/>
              <a:t>Постановка задачи</a:t>
            </a:r>
          </a:p>
          <a:p>
            <a:r>
              <a:rPr lang="ru-RU" dirty="0" smtClean="0"/>
              <a:t>Уточнение задачи</a:t>
            </a:r>
          </a:p>
          <a:p>
            <a:r>
              <a:rPr lang="ru-RU" dirty="0" smtClean="0"/>
              <a:t>Решение </a:t>
            </a:r>
            <a:r>
              <a:rPr lang="ru-RU" dirty="0" err="1" smtClean="0"/>
              <a:t>задчи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0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вектора на координатную ось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называют проекцией вектора на координатную ось?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99592" y="4356825"/>
            <a:ext cx="698477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411760" y="2700641"/>
            <a:ext cx="2952328" cy="122413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904" y="439386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20000" r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2411760" y="3924777"/>
            <a:ext cx="0" cy="50405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18368" y="2700641"/>
            <a:ext cx="0" cy="1728192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34620" y="4356825"/>
            <a:ext cx="2883748" cy="50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бъект 2"/>
          <p:cNvSpPr txBox="1">
            <a:spLocks/>
          </p:cNvSpPr>
          <p:nvPr/>
        </p:nvSpPr>
        <p:spPr>
          <a:xfrm>
            <a:off x="609600" y="5128592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Длину отрезка между проекцией начала и конца вектора на координатную ось называют проекцией вектора на координатную ось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3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вектора на координатную ось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" y="1466306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Вспомним некоторые случаи нахождения проекций?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99592" y="4356825"/>
            <a:ext cx="698477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411760" y="3924777"/>
            <a:ext cx="2952328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904" y="439386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20000" r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2411760" y="3924777"/>
            <a:ext cx="0" cy="50405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18368" y="3924777"/>
            <a:ext cx="0" cy="50405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34620" y="4356825"/>
            <a:ext cx="2883748" cy="50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80335" y="5085184"/>
                <a:ext cx="168315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</m:t>
                      </m:r>
                      <m:r>
                        <a:rPr lang="en-US" sz="40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335" y="5085184"/>
                <a:ext cx="1683153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542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вектора на координатную ось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" y="1466306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Вспомним некоторые случаи нахождения проекций?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99592" y="4356825"/>
            <a:ext cx="698477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>
            <a:off x="2411760" y="3924777"/>
            <a:ext cx="2952328" cy="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904" y="439386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20000" r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>
            <a:off x="2411760" y="3924777"/>
            <a:ext cx="0" cy="50405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318368" y="3924777"/>
            <a:ext cx="0" cy="504056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434620" y="4356825"/>
            <a:ext cx="2883748" cy="506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80335" y="5085184"/>
                <a:ext cx="206627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=−</m:t>
                      </m:r>
                      <m:r>
                        <a:rPr lang="en-US" sz="40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335" y="5085184"/>
                <a:ext cx="2066271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0646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вектора на координатную ось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" y="1466306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Вспомним некоторые случаи нахождения проекций?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99592" y="4356825"/>
            <a:ext cx="698477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 flipV="1">
            <a:off x="4075681" y="2532910"/>
            <a:ext cx="1" cy="1476164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904" y="439386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20000" r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80335" y="5085184"/>
                <a:ext cx="171912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en-US" sz="40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0335" y="5085184"/>
                <a:ext cx="1719124" cy="7078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7745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вектора на координатную ось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" y="1466306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случай. Угол наклона вектора не равен 0 и 90 градусов.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99592" y="4356825"/>
            <a:ext cx="698477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757049" y="3045951"/>
            <a:ext cx="2664296" cy="92719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904" y="439386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20000" r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912" y="4407495"/>
                <a:ext cx="5345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2757049" y="3973149"/>
            <a:ext cx="0" cy="455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61521" y="3081876"/>
            <a:ext cx="0" cy="134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757049" y="4356825"/>
            <a:ext cx="2561319" cy="36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193384" y="2358505"/>
            <a:ext cx="0" cy="38164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193384" y="3973149"/>
            <a:ext cx="1563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193384" y="3045951"/>
            <a:ext cx="4124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09056" y="3045951"/>
            <a:ext cx="0" cy="92719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9038" y="3068960"/>
                <a:ext cx="543610" cy="490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38" y="3068960"/>
                <a:ext cx="543610" cy="490840"/>
              </a:xfrm>
              <a:prstGeom prst="rect">
                <a:avLst/>
              </a:prstGeom>
              <a:blipFill rotWithShape="1">
                <a:blip r:embed="rId6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75613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Проекция вектора на координатную ось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" y="1466306"/>
            <a:ext cx="8229600" cy="12527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случай. Угол наклона вектора не равен 0 и 90 градусов.</a:t>
            </a: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899592" y="4356825"/>
            <a:ext cx="6984776" cy="720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757049" y="3045951"/>
            <a:ext cx="2664296" cy="92719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73904" y="439386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endParaRPr 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dirty="0" smtClean="0">
                              <a:latin typeface="Cambria Math"/>
                            </a:rPr>
                            <m:t>𝑠</m:t>
                          </m:r>
                        </m:e>
                      </m:acc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651" y="2851044"/>
                <a:ext cx="402546" cy="461665"/>
              </a:xfrm>
              <a:prstGeom prst="rect">
                <a:avLst/>
              </a:prstGeom>
              <a:blipFill rotWithShape="1">
                <a:blip r:embed="rId4"/>
                <a:stretch>
                  <a:fillRect t="-20000" r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03748" y="3889153"/>
                <a:ext cx="534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748" y="3889153"/>
                <a:ext cx="53457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/>
          <p:cNvCxnSpPr/>
          <p:nvPr/>
        </p:nvCxnSpPr>
        <p:spPr>
          <a:xfrm>
            <a:off x="2757049" y="3973149"/>
            <a:ext cx="0" cy="455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361521" y="3081876"/>
            <a:ext cx="0" cy="13469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757049" y="3937145"/>
            <a:ext cx="2561319" cy="360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193384" y="2358505"/>
            <a:ext cx="0" cy="38164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193384" y="3973149"/>
            <a:ext cx="15636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1193384" y="3045951"/>
            <a:ext cx="4124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61521" y="3019821"/>
            <a:ext cx="0" cy="92719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351263" y="3226985"/>
                <a:ext cx="543610" cy="490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263" y="3226985"/>
                <a:ext cx="543610" cy="490840"/>
              </a:xfrm>
              <a:prstGeom prst="rect">
                <a:avLst/>
              </a:prstGeom>
              <a:blipFill rotWithShape="1">
                <a:blip r:embed="rId6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уга 3"/>
          <p:cNvSpPr/>
          <p:nvPr/>
        </p:nvSpPr>
        <p:spPr>
          <a:xfrm>
            <a:off x="3491880" y="3645024"/>
            <a:ext cx="402546" cy="511363"/>
          </a:xfrm>
          <a:prstGeom prst="arc">
            <a:avLst>
              <a:gd name="adj1" fmla="val 1685383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21912" y="3533159"/>
                <a:ext cx="399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∝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912" y="3533159"/>
                <a:ext cx="39946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24041" y="5058112"/>
                <a:ext cx="3414277" cy="584775"/>
              </a:xfrm>
              <a:prstGeom prst="rect">
                <a:avLst/>
              </a:prstGeom>
              <a:noFill/>
              <a:ln w="2540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𝒔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𝒄𝒐𝒔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∝</m:t>
                      </m:r>
                    </m:oMath>
                  </m:oMathPara>
                </a14:m>
                <a:endParaRPr lang="ru-RU" sz="32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4041" y="5058112"/>
                <a:ext cx="341427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 w="254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357308" y="5692694"/>
                <a:ext cx="3414277" cy="629852"/>
              </a:xfrm>
              <a:prstGeom prst="rect">
                <a:avLst/>
              </a:prstGeom>
              <a:noFill/>
              <a:ln w="25400"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sub>
                      </m:sSub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𝒔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∗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𝒔𝒊𝒏</m:t>
                      </m:r>
                      <m:r>
                        <a:rPr lang="en-US" sz="3200" b="1" i="1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∝</m:t>
                      </m:r>
                    </m:oMath>
                  </m:oMathPara>
                </a14:m>
                <a:endParaRPr lang="ru-RU" sz="32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308" y="5692694"/>
                <a:ext cx="3414277" cy="6298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 w="25400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6073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 тела под действием силы тяжести.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" y="1466306"/>
            <a:ext cx="8229600" cy="12527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Задача. Решить основную задачу механики для тела брошенного с начальной скоростью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n-US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углом к горизонту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92494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Дано: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5238" y="335699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3200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400506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123728" y="3217331"/>
            <a:ext cx="0" cy="222789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5238" y="4725144"/>
            <a:ext cx="161849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95536" y="4853019"/>
                <a:ext cx="15121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ru-RU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?</m:t>
                      </m:r>
                    </m:oMath>
                  </m:oMathPara>
                </a14:m>
                <a:endParaRPr lang="ru-RU" sz="2400" b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2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y(t) - ?</a:t>
                </a:r>
                <a:endPara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853019"/>
                <a:ext cx="1512168" cy="830997"/>
              </a:xfrm>
              <a:prstGeom prst="rect">
                <a:avLst/>
              </a:prstGeom>
              <a:blipFill rotWithShape="1">
                <a:blip r:embed="rId4"/>
                <a:stretch>
                  <a:fillRect b="-198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>
            <a:off x="2699792" y="5268517"/>
            <a:ext cx="5760640" cy="0"/>
          </a:xfrm>
          <a:prstGeom prst="line">
            <a:avLst/>
          </a:prstGeom>
          <a:ln w="28575" cmpd="tri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901942" y="4951070"/>
            <a:ext cx="288032" cy="2793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712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0.02012 L 0.146 -0.08809 C 0.17656 -0.11237 0.22239 -0.12601 0.27014 -0.12601 C 0.32465 -0.12601 0.36823 -0.11237 0.39878 -0.08809 L 0.54496 0.02012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40" y="-7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7bb39497-d699-442e-8ecf-6df8b492871a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648</Words>
  <Application>Microsoft Office PowerPoint</Application>
  <PresentationFormat>Экран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Движение тела брошенного под углом к горизонту</vt:lpstr>
      <vt:lpstr>Содержание</vt:lpstr>
      <vt:lpstr>Проекция вектора на координатную ось</vt:lpstr>
      <vt:lpstr>Проекция вектора на координатную ось</vt:lpstr>
      <vt:lpstr>Проекция вектора на координатную ось</vt:lpstr>
      <vt:lpstr>Проекция вектора на координатную ось</vt:lpstr>
      <vt:lpstr>Проекция вектора на координатную ось</vt:lpstr>
      <vt:lpstr>Проекция вектора на координатную ось</vt:lpstr>
      <vt:lpstr>Движение тела под действием силы тяжести.</vt:lpstr>
      <vt:lpstr>Расставим векторы скорости и ускорения</vt:lpstr>
      <vt:lpstr>Уточнение условия задачи.</vt:lpstr>
      <vt:lpstr>Решение задачи.</vt:lpstr>
      <vt:lpstr>Решение задачи.</vt:lpstr>
      <vt:lpstr>Решение задачи.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тела брошенного под углом к горизонту</dc:title>
  <dc:creator>Юрий</dc:creator>
  <cp:lastModifiedBy>Юрий</cp:lastModifiedBy>
  <cp:revision>16</cp:revision>
  <dcterms:created xsi:type="dcterms:W3CDTF">2014-09-17T17:45:00Z</dcterms:created>
  <dcterms:modified xsi:type="dcterms:W3CDTF">2014-09-27T14:53:09Z</dcterms:modified>
</cp:coreProperties>
</file>