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67" r:id="rId12"/>
    <p:sldId id="264" r:id="rId13"/>
    <p:sldId id="271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1533-9D31-42A4-82FC-8006BB35DE35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B286-44CB-4CBF-B9F5-D4AC0639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0227-8710-4A29-B370-D623ED54B596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0790-B20C-4C20-9524-F7B9F98B6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1B05-4634-4319-A50C-81FB2284EA98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E41F-822D-4F84-8C5D-00D031780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FBEC-68B9-4565-93DB-885BEB850AEF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304C-60A2-4BAB-82CA-7C69746FB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BC37-B814-4C31-B50E-1438C255D8DC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6498-0527-4AA1-A221-84C71A8C9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A801-21C8-4C42-B2D6-E719759CD828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327D-21E2-4BFF-832E-4A1004072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163C-A911-4617-9348-15004E49C098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4FFA-3009-444C-A4EB-278D0BA77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A7D3-8EDF-4250-BED5-D8F755D70BCC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2FCE-E2C3-4431-A13F-C4AFEAA09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4E94-9117-44D3-8520-0C08DDBF7D77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0687-3847-481E-8FD5-705BEEC1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D895-7C2B-41FC-A2BB-8ED973984CD3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D813-FB62-4F61-B368-6285F5DC5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0925-7BAD-42FD-909F-D66F668FE80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2266-4C39-43EF-BF10-CCD6D0FC7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9094C2-B834-4D59-940E-F762D5B1EEA9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955864-1B48-4E68-A12C-3DD9DB027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82" r:id="rId7"/>
    <p:sldLayoutId id="2147483783" r:id="rId8"/>
    <p:sldLayoutId id="2147483784" r:id="rId9"/>
    <p:sldLayoutId id="2147483775" r:id="rId10"/>
    <p:sldLayoutId id="2147483785" r:id="rId11"/>
  </p:sldLayoutIdLst>
  <p:transition spd="med">
    <p:cover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seznaniya.ru/everything/434-shlu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76250"/>
            <a:ext cx="501967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581525"/>
            <a:ext cx="7772400" cy="17795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5050" b="1" u="dbl" dirty="0" smtClean="0">
                <a:solidFill>
                  <a:srgbClr val="C00000"/>
                </a:solidFill>
                <a:uFill>
                  <a:solidFill>
                    <a:schemeClr val="tx2"/>
                  </a:solidFill>
                </a:uFill>
                <a:latin typeface="Arial Narrow" pitchFamily="34" charset="0"/>
              </a:rPr>
              <a:t>Сообщающиеся сосуды</a:t>
            </a:r>
            <a:endParaRPr lang="ru-RU" sz="5050" b="1" u="dbl" dirty="0">
              <a:solidFill>
                <a:srgbClr val="C00000"/>
              </a:solidFill>
              <a:uFill>
                <a:solidFill>
                  <a:schemeClr val="tx2"/>
                </a:solidFill>
              </a:uFill>
              <a:latin typeface="Arial Narrow" pitchFamily="34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613" y="3860800"/>
            <a:ext cx="6400800" cy="1752600"/>
          </a:xfrm>
        </p:spPr>
        <p:txBody>
          <a:bodyPr/>
          <a:lstStyle/>
          <a:p>
            <a:r>
              <a:rPr lang="ru-RU" smtClean="0"/>
              <a:t>7 класс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698750" y="4579938"/>
            <a:ext cx="60483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Учитель физики МОУ Мальчевская СОШ</a:t>
            </a:r>
          </a:p>
          <a:p>
            <a:pPr>
              <a:spcBef>
                <a:spcPct val="50000"/>
              </a:spcBef>
            </a:pPr>
            <a:r>
              <a:rPr lang="ru-RU"/>
              <a:t>Плуталов С.Н.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51350" y="3933825"/>
            <a:ext cx="4033838" cy="2519363"/>
          </a:xfrm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</a:t>
            </a:r>
            <a:r>
              <a:rPr lang="ru-RU" smtClean="0"/>
              <a:t>Неиссякаемая чаша</a:t>
            </a:r>
            <a:r>
              <a:rPr lang="ru-RU" smtClean="0">
                <a:latin typeface="Arial" charset="0"/>
              </a:rPr>
              <a:t>»</a:t>
            </a:r>
          </a:p>
        </p:txBody>
      </p:sp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412875"/>
            <a:ext cx="577056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5288" y="3141663"/>
            <a:ext cx="33115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Закон сообщающихся сосудов  использовали и жрецы Древнего Египта для демонстрации своих «чудес», и древние греки. В одном из древнегреческих храмов, например, находилась «неиссякаемая» чаша А, наполненная водой (рис. 162). Люди постоянно черпали из нее воду, но ее уровень не понижался. 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179388" y="476250"/>
            <a:ext cx="7408862" cy="4713288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Arial" charset="0"/>
              </a:rPr>
              <a:t>Это в народе считалось чудом. А ведь там было два сообщающихся сосуда: один на виду – «неиссякаемая» чаша, а за стеной, невидимый для посетителей, второй сосуд – большой бак В с водой. Он-то и соединялся с чашей спрятанной под полом трубой С, и подпитывал ее, как только уровень воды в ней понижался. Аналогичное устройство имеют поилки для скота. Вот вам закон сообщающихся сосудов во всей его красе! </a:t>
            </a:r>
          </a:p>
          <a:p>
            <a:endParaRPr lang="ru-RU" smtClean="0"/>
          </a:p>
        </p:txBody>
      </p:sp>
      <p:pic>
        <p:nvPicPr>
          <p:cNvPr id="3482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933825"/>
            <a:ext cx="29321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3209">
            <a:off x="1387475" y="4291013"/>
            <a:ext cx="258286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06537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Отличный пример сообщающихся сосудов — шлюзы. Если вам приходилось плавать на речном корабле по большим рекам — Волге, Дону, Днепру, — то вы, конечно, с интересом выбегали на палубу, когда корабль заходил в шлюз. </a:t>
            </a:r>
            <a:br>
              <a:rPr lang="ru-RU" sz="2000" smtClean="0">
                <a:solidFill>
                  <a:schemeClr val="tx1"/>
                </a:solidFill>
                <a:latin typeface="Arial" charset="0"/>
              </a:rPr>
            </a:br>
            <a:endParaRPr lang="ru-RU" sz="2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1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1512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1513" name="irc_mi" descr="d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4162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irc_mi" descr="300px-Panama_Canal_Gatun_Loc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852738"/>
            <a:ext cx="558006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827088" y="4797425"/>
            <a:ext cx="7408862" cy="1689100"/>
          </a:xfrm>
        </p:spPr>
        <p:txBody>
          <a:bodyPr/>
          <a:lstStyle/>
          <a:p>
            <a:r>
              <a:rPr lang="ru-RU" sz="2000" smtClean="0">
                <a:latin typeface="Arial" charset="0"/>
              </a:rPr>
              <a:t>Хотя шлюзы выглядят по-разному, что зависит от их архитектурного оформления, но все они устроены в общем по одному принципу и служат для подъема и спуска судов там, где образуется резкая разница уровней воды.</a:t>
            </a:r>
            <a:r>
              <a:rPr lang="ru-RU" sz="2000" smtClean="0"/>
              <a:t> </a:t>
            </a:r>
          </a:p>
        </p:txBody>
      </p:sp>
      <p:pic>
        <p:nvPicPr>
          <p:cNvPr id="38919" name="Picture 7" descr="http://school.xvatit.com/images/thumb/b/b5/Pic_108,109,110,111.jpg/655px-Pic_108,109,110,111.jpg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 l="33038" t="-84"/>
          <a:stretch>
            <a:fillRect/>
          </a:stretch>
        </p:blipFill>
        <p:spPr>
          <a:xfrm>
            <a:off x="900113" y="333375"/>
            <a:ext cx="6696075" cy="4248150"/>
          </a:xfrm>
          <a:ln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3236913"/>
            <a:ext cx="6911975" cy="3567112"/>
          </a:xfrm>
        </p:spPr>
      </p:pic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252538"/>
          </a:xfrm>
        </p:spPr>
        <p:txBody>
          <a:bodyPr/>
          <a:lstStyle/>
          <a:p>
            <a:r>
              <a:rPr lang="ru-RU" smtClean="0"/>
              <a:t>                                    Фонтан</a:t>
            </a: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44640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716463" y="1052513"/>
            <a:ext cx="41052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Очень часто принцип сообщающихся сосудов используют в фонтанах. Если бак с водой находится выше отверстия присоединенного к нему шланга или трубы, то вода из отверстия будет бить вверх. И тем сильнее, чем больше разность уровней воды в баке и у отверстия. 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Параграф 39,</a:t>
            </a:r>
          </a:p>
          <a:p>
            <a:r>
              <a:rPr lang="ru-RU" smtClean="0"/>
              <a:t>Упр.16</a:t>
            </a:r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pic>
        <p:nvPicPr>
          <p:cNvPr id="23556" name="Picture 4" descr="Рис. 160. Строительный уровеньРис. 161. «Хитрый» кувшин XVIII в. и его секретА вот сосуд похитрее (рис. 161). В старину забавлялись поучительной игрушкой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700213"/>
            <a:ext cx="35337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http://school.xvatit.com/images/thumb/b/b5/Pic_108,109,110,111.jpg/655px-Pic_108,109,110,111.jpg"/>
          <p:cNvPicPr>
            <a:picLocks noChangeAspect="1" noChangeArrowheads="1"/>
          </p:cNvPicPr>
          <p:nvPr/>
        </p:nvPicPr>
        <p:blipFill>
          <a:blip r:embed="rId3"/>
          <a:srcRect l="61" t="-84" r="63298" b="50125"/>
          <a:stretch>
            <a:fillRect/>
          </a:stretch>
        </p:blipFill>
        <p:spPr bwMode="auto">
          <a:xfrm>
            <a:off x="0" y="0"/>
            <a:ext cx="20510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school.xvatit.com/images/thumb/b/b5/Pic_108,109,110,111.jpg/655px-Pic_108,109,110,111.jpg"/>
          <p:cNvPicPr>
            <a:picLocks noChangeAspect="1" noChangeArrowheads="1"/>
          </p:cNvPicPr>
          <p:nvPr/>
        </p:nvPicPr>
        <p:blipFill>
          <a:blip r:embed="rId3"/>
          <a:srcRect l="61" t="52377" r="63298"/>
          <a:stretch>
            <a:fillRect/>
          </a:stretch>
        </p:blipFill>
        <p:spPr bwMode="auto">
          <a:xfrm>
            <a:off x="1979613" y="3933825"/>
            <a:ext cx="33131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hlinkClick r:id="rId2"/>
              </a:rPr>
              <a:t>http://www.vseznaniya.ru/everything/434-shluz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http://www.physic-in-web.ru/study-47-1.html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1047750" y="1844675"/>
            <a:ext cx="7408863" cy="3451225"/>
          </a:xfrm>
        </p:spPr>
        <p:txBody>
          <a:bodyPr/>
          <a:lstStyle/>
          <a:p>
            <a:r>
              <a:rPr lang="ru-RU" smtClean="0"/>
              <a:t>Два сосуда, соединенные между собой трубкой называются сообщающимися.</a:t>
            </a: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97200"/>
            <a:ext cx="56880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0" y="1125538"/>
            <a:ext cx="7408863" cy="3449637"/>
          </a:xfrm>
        </p:spPr>
        <p:txBody>
          <a:bodyPr/>
          <a:lstStyle/>
          <a:p>
            <a:r>
              <a:rPr lang="ru-RU" smtClean="0"/>
              <a:t>В сообщающихся сосудах любой формы и сечения поверхности однородной жидкости устанавливаются на одном уровне( если давления воздуха над жидкостью одинаково ).</a:t>
            </a:r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888" y="2852738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3971925"/>
            <a:ext cx="37115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4221163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Если налить жидкость в одну из трубок, а затем убрать зажим, то вода начнет перетекать в другую трубку до тех пор, пока уровни не станут одинаковыми.</a:t>
            </a:r>
          </a:p>
          <a:p>
            <a:r>
              <a:rPr lang="ru-RU">
                <a:latin typeface="Candara" pitchFamily="34" charset="0"/>
              </a:rPr>
              <a:t>Можно одну из трубок приподнять.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67232"/>
          <a:stretch>
            <a:fillRect/>
          </a:stretch>
        </p:blipFill>
        <p:spPr bwMode="auto">
          <a:xfrm>
            <a:off x="1031875" y="860425"/>
            <a:ext cx="16287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703" t="-328" r="31970" b="1965"/>
          <a:stretch>
            <a:fillRect/>
          </a:stretch>
        </p:blipFill>
        <p:spPr bwMode="auto">
          <a:xfrm>
            <a:off x="3492500" y="860425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65157"/>
          <a:stretch>
            <a:fillRect/>
          </a:stretch>
        </p:blipFill>
        <p:spPr bwMode="auto">
          <a:xfrm>
            <a:off x="6443663" y="935038"/>
            <a:ext cx="173196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5925" y="1125538"/>
            <a:ext cx="3836988" cy="5256212"/>
          </a:xfrm>
        </p:spPr>
      </p:pic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 rot="20508998">
            <a:off x="3959225" y="993775"/>
            <a:ext cx="3005138" cy="210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200">
                <a:latin typeface="Candara" pitchFamily="34" charset="0"/>
              </a:rPr>
              <a:t>Если жидкости имеют различную плотность, то уровень той жидкости, плотность которой больше</a:t>
            </a:r>
            <a:r>
              <a:rPr lang="ru-RU" sz="2200"/>
              <a:t>,</a:t>
            </a:r>
            <a:r>
              <a:rPr lang="ru-RU" sz="2200">
                <a:latin typeface="Candara" pitchFamily="34" charset="0"/>
              </a:rPr>
              <a:t> будет меньше.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3462338"/>
            <a:ext cx="457358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Применение сообщающихся сосудов</a:t>
            </a:r>
            <a:endParaRPr lang="ru-RU" dirty="0"/>
          </a:p>
        </p:txBody>
      </p:sp>
      <p:pic>
        <p:nvPicPr>
          <p:cNvPr id="1843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940747">
            <a:off x="123825" y="3787775"/>
            <a:ext cx="3332163" cy="2659063"/>
          </a:xfrm>
        </p:spPr>
      </p:pic>
      <p:pic>
        <p:nvPicPr>
          <p:cNvPr id="1843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42291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1925638"/>
            <a:ext cx="220186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529013"/>
            <a:ext cx="50720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974725"/>
            <a:ext cx="14255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>
                <a:latin typeface="Arial" charset="0"/>
              </a:rPr>
              <a:t> Водопровод </a:t>
            </a:r>
          </a:p>
        </p:txBody>
      </p:sp>
      <p:pic>
        <p:nvPicPr>
          <p:cNvPr id="35844" name="Picture 4" descr="&amp;Acy;&amp;vcy;&amp;tcy;&amp;ocy;&amp;rcy; &amp;scy; &amp;ecy;&amp;tcy;&amp;icy;&amp;mcy; &amp;ucy;&amp;tcy;&amp;vcy;&amp;iecy;&amp;rcy;&amp;zhcy;&amp;dcy;&amp;iecy;&amp;ncy;&amp;icy;&amp;iecy;&amp;mcy; &amp;ncy;&amp;iecy; &amp;scy;&amp;ocy;&amp;gcy;&amp;lcy;&amp;acy;&amp;scy;&amp;iecy;&amp;ncy; &amp;icy; &amp;pcy;&amp;ocy;&amp;pcy;&amp;ycy;&amp;tcy;&amp;acy;&amp;iecy;&amp;tcy;&amp;scy;&amp;yacy; &amp;pcy;&amp;ocy;&amp;yacy;&amp;scy;&amp;ncy;&amp;icy;&amp;tcy;&amp;softcy; &amp;pcy;&amp;ocy;&amp;chcy;&amp;iecy;&amp;mcy;&amp;ucy;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708275"/>
            <a:ext cx="8135938" cy="4149725"/>
          </a:xfrm>
          <a:ln/>
        </p:spPr>
      </p:pic>
      <p:pic>
        <p:nvPicPr>
          <p:cNvPr id="35845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33375"/>
            <a:ext cx="3013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71378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В Италии до сих пор сохранились остатки водопровода, по словам Маяковского, «сработанного еще рабами Рима». Все восхищаются римским водопроводом, и есть почему – это фантастическое сооружение в виде мостов-акведуков петляет, выделывая самые замысловатые кренделя. Один из римских акведуков – Аква-Марциа имеет длину 100 км, хотя по прямой расстояние между его началом и концом вдвое короче. </a:t>
            </a:r>
          </a:p>
          <a:p>
            <a:r>
              <a:rPr lang="ru-RU" sz="2000"/>
              <a:t>  </a:t>
            </a:r>
          </a:p>
          <a:p>
            <a:endParaRPr lang="ru-RU" sz="2000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36870" name="Picture 6" descr="Рис 158. Римский водопровод (после реставрации)В чем дело, почему бы не построить водопровод по-современному? Поставить водонапорну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20938"/>
            <a:ext cx="7632700" cy="41036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871538" y="1052513"/>
            <a:ext cx="7408862" cy="507365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Arial" charset="0"/>
              </a:rPr>
              <a:t>В чем дело, почему бы не построить водопровод по-современному? Поставить водонапорную башню, развести куда надо трубы под землей, и все обошлось бы во много раз дешевле (рис. 159). Все, писавшие о римском водопроводе, утверждают в один голос: </a:t>
            </a:r>
            <a:r>
              <a:rPr lang="ru-RU" u="sng" smtClean="0">
                <a:solidFill>
                  <a:srgbClr val="FF0000"/>
                </a:solidFill>
                <a:latin typeface="Arial" charset="0"/>
              </a:rPr>
              <a:t>римские инженеры не знали закона сообщающихся сосудов и не могли представить себе, что вода может идти вверх.</a:t>
            </a:r>
            <a:r>
              <a:rPr lang="ru-RU" smtClean="0">
                <a:solidFill>
                  <a:schemeClr val="tx1"/>
                </a:solidFill>
                <a:latin typeface="Arial" charset="0"/>
              </a:rPr>
              <a:t> Поэтому они давали своему акведуку равномерный уклон на всем протяжении пути, что сильно удлиняло и удорожало постройку.</a:t>
            </a:r>
          </a:p>
          <a:p>
            <a:endParaRPr lang="ru-RU" smtClean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</TotalTime>
  <Words>434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Candara</vt:lpstr>
      <vt:lpstr>Arial</vt:lpstr>
      <vt:lpstr>Symbol</vt:lpstr>
      <vt:lpstr>Calibri</vt:lpstr>
      <vt:lpstr>Arial Narrow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Сообщающиеся сосуды</vt:lpstr>
      <vt:lpstr>Слайд 2</vt:lpstr>
      <vt:lpstr>Слайд 3</vt:lpstr>
      <vt:lpstr>Слайд 4</vt:lpstr>
      <vt:lpstr>Слайд 5</vt:lpstr>
      <vt:lpstr>Применение сообщающихся сосудов</vt:lpstr>
      <vt:lpstr> Водопровод </vt:lpstr>
      <vt:lpstr>Слайд 8</vt:lpstr>
      <vt:lpstr>Слайд 9</vt:lpstr>
      <vt:lpstr>«Неиссякаемая чаша»</vt:lpstr>
      <vt:lpstr>Слайд 11</vt:lpstr>
      <vt:lpstr>Отличный пример сообщающихся сосудов — шлюзы. Если вам приходилось плавать на речном корабле по большим рекам — Волге, Дону, Днепру, — то вы, конечно, с интересом выбегали на палубу, когда корабль заходил в шлюз.  </vt:lpstr>
      <vt:lpstr>Слайд 13</vt:lpstr>
      <vt:lpstr>                                    Фонтан</vt:lpstr>
      <vt:lpstr>Домашнее задание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Сообщающиеся сосуды</dc:title>
  <dc:creator>User</dc:creator>
  <cp:lastModifiedBy>User</cp:lastModifiedBy>
  <cp:revision>9</cp:revision>
  <dcterms:created xsi:type="dcterms:W3CDTF">2013-01-23T09:22:42Z</dcterms:created>
  <dcterms:modified xsi:type="dcterms:W3CDTF">2013-01-26T20:04:53Z</dcterms:modified>
</cp:coreProperties>
</file>