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9D1A6-335B-4302-9650-DAC3A71DB6E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C058-8171-450F-AE5D-1BE319729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9D1A6-335B-4302-9650-DAC3A71DB6E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C058-8171-450F-AE5D-1BE31972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9D1A6-335B-4302-9650-DAC3A71DB6E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C058-8171-450F-AE5D-1BE31972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9D1A6-335B-4302-9650-DAC3A71DB6E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C058-8171-450F-AE5D-1BE31972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9D1A6-335B-4302-9650-DAC3A71DB6E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C058-8171-450F-AE5D-1BE319729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9D1A6-335B-4302-9650-DAC3A71DB6E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C058-8171-450F-AE5D-1BE31972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9D1A6-335B-4302-9650-DAC3A71DB6E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C058-8171-450F-AE5D-1BE31972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9D1A6-335B-4302-9650-DAC3A71DB6E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C058-8171-450F-AE5D-1BE31972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9D1A6-335B-4302-9650-DAC3A71DB6E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C058-8171-450F-AE5D-1BE319729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9D1A6-335B-4302-9650-DAC3A71DB6E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C058-8171-450F-AE5D-1BE31972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9D1A6-335B-4302-9650-DAC3A71DB6E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C058-8171-450F-AE5D-1BE319729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9D1A6-335B-4302-9650-DAC3A71DB6E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FEC058-8171-450F-AE5D-1BE319729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audio" Target="file:///C:\Documents%20and%20Settings\isokolova\&#1056;&#1072;&#1073;&#1086;&#1095;&#1080;&#1081;%20&#1089;&#1090;&#1086;&#1083;\&#1080;&#1075;&#1088;&#1099;_&#1087;&#1086;_&#1089;&#1090;&#1072;&#1085;&#1094;&#1080;&#1103;&#1084;\015%20s.blue%20-%20Orfeo%20negro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1.png"/><Relationship Id="rId11" Type="http://schemas.openxmlformats.org/officeDocument/2006/relationships/image" Target="../media/image65.jpeg"/><Relationship Id="rId5" Type="http://schemas.openxmlformats.org/officeDocument/2006/relationships/image" Target="../media/image60.jpeg"/><Relationship Id="rId10" Type="http://schemas.openxmlformats.org/officeDocument/2006/relationships/image" Target="../media/image64.jpeg"/><Relationship Id="rId4" Type="http://schemas.openxmlformats.org/officeDocument/2006/relationships/image" Target="../media/image59.jpeg"/><Relationship Id="rId9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5734050"/>
            <a:ext cx="952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575" y="5734050"/>
            <a:ext cx="952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638" y="5734050"/>
            <a:ext cx="952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825" y="5734050"/>
            <a:ext cx="952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325" y="5734050"/>
            <a:ext cx="952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3" descr="pic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388" y="5229225"/>
            <a:ext cx="1533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WordArt 17"/>
          <p:cNvSpPr>
            <a:spLocks noChangeArrowheads="1" noChangeShapeType="1" noTextEdit="1"/>
          </p:cNvSpPr>
          <p:nvPr/>
        </p:nvSpPr>
        <p:spPr bwMode="auto">
          <a:xfrm>
            <a:off x="971600" y="980728"/>
            <a:ext cx="7921575" cy="35378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46"/>
              </a:avLst>
            </a:prstTxWarp>
          </a:bodyPr>
          <a:lstStyle/>
          <a:p>
            <a:pPr algn="ctr"/>
            <a:r>
              <a:rPr lang="ru-RU" sz="32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Игры с применением компьютера</a:t>
            </a:r>
          </a:p>
          <a:p>
            <a:pPr algn="ctr"/>
            <a:r>
              <a:rPr lang="ru-RU" sz="32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как способ организации </a:t>
            </a:r>
          </a:p>
          <a:p>
            <a:pPr algn="ctr"/>
            <a:r>
              <a:rPr lang="ru-RU" sz="32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внеурочной деятельности школьников</a:t>
            </a:r>
          </a:p>
          <a:p>
            <a:pPr algn="ctr"/>
            <a:endParaRPr lang="ru-RU" sz="3200" b="1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333399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55" name="WordArt 19"/>
          <p:cNvSpPr>
            <a:spLocks noChangeArrowheads="1" noChangeShapeType="1" noTextEdit="1"/>
          </p:cNvSpPr>
          <p:nvPr/>
        </p:nvSpPr>
        <p:spPr bwMode="auto">
          <a:xfrm>
            <a:off x="1187624" y="4005064"/>
            <a:ext cx="7489651" cy="7174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(для учащихся </a:t>
            </a:r>
            <a:r>
              <a:rPr lang="ru-RU" sz="2400" b="1" kern="10" dirty="0" smtClean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начальной школы)</a:t>
            </a:r>
            <a:endParaRPr lang="ru-RU" sz="2400" b="1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333399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3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DSCN36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7338" y="3933825"/>
            <a:ext cx="30162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1" descr="DSCN36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1613" y="3736975"/>
            <a:ext cx="234156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18" descr="DSCN362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1449388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Picture 19" descr="DSCN362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32475" y="1268413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0" name="Picture 28" descr="DSCN362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475" y="3933825"/>
            <a:ext cx="2986088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WordArt 32"/>
          <p:cNvSpPr>
            <a:spLocks noChangeArrowheads="1" noChangeShapeType="1" noTextEdit="1"/>
          </p:cNvSpPr>
          <p:nvPr/>
        </p:nvSpPr>
        <p:spPr bwMode="auto">
          <a:xfrm>
            <a:off x="1043608" y="233363"/>
            <a:ext cx="7581280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Станция "Компьютерная шифровка"</a:t>
            </a:r>
          </a:p>
        </p:txBody>
      </p:sp>
      <p:pic>
        <p:nvPicPr>
          <p:cNvPr id="44065" name="Picture 33" descr="ru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36950" y="1719263"/>
            <a:ext cx="2609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1556792"/>
            <a:ext cx="4320480" cy="321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1115616" y="0"/>
            <a:ext cx="7607250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Станция "Игровая"</a:t>
            </a:r>
          </a:p>
        </p:txBody>
      </p:sp>
      <p:sp>
        <p:nvSpPr>
          <p:cNvPr id="19460" name="WordArt 7"/>
          <p:cNvSpPr>
            <a:spLocks noChangeArrowheads="1" noChangeShapeType="1" noTextEdit="1"/>
          </p:cNvSpPr>
          <p:nvPr/>
        </p:nvSpPr>
        <p:spPr bwMode="auto">
          <a:xfrm>
            <a:off x="1187624" y="908050"/>
            <a:ext cx="7346776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Проверка владения мышью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1112" y="4869160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Задание на станции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Запускаем игру кнопкой «Подача мяча», ловим падающий шарик мышкой и перетягиваем его в корзину цветом одинаковым с цветом шарика.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Но есть небольшая особенность. Если нужная корзина находится слева, то перетягивать шарик надо левой кнопкой. Если справа, то правой кнопкой.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3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DSCN314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97538" y="2979738"/>
            <a:ext cx="24304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DSCN365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11525" y="1223963"/>
            <a:ext cx="231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DSCN365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6613" y="1223963"/>
            <a:ext cx="23860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 descr="DSCN363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41988" y="1223963"/>
            <a:ext cx="2295525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4" descr="DSCN365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11525" y="4868863"/>
            <a:ext cx="23399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7" name="Picture 21" descr="DSCN327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41988" y="4868863"/>
            <a:ext cx="22510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WordArt 23"/>
          <p:cNvSpPr>
            <a:spLocks noChangeArrowheads="1" noChangeShapeType="1" noTextEdit="1"/>
          </p:cNvSpPr>
          <p:nvPr/>
        </p:nvSpPr>
        <p:spPr bwMode="auto">
          <a:xfrm>
            <a:off x="1115616" y="0"/>
            <a:ext cx="7688659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Станция "Игровая"</a:t>
            </a:r>
          </a:p>
        </p:txBody>
      </p:sp>
      <p:pic>
        <p:nvPicPr>
          <p:cNvPr id="20489" name="Picture 24" descr="0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11525" y="3024188"/>
            <a:ext cx="238601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1" name="Picture 25" descr="DSCN361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71550" y="4868863"/>
            <a:ext cx="226536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2" name="Picture 26" descr="DSCN361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27100" y="3068638"/>
            <a:ext cx="2295525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907704" y="3429000"/>
            <a:ext cx="583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3366FF"/>
                </a:solidFill>
              </a:rPr>
              <a:t>Побеждает команда, набравшая</a:t>
            </a:r>
            <a:br>
              <a:rPr lang="ru-RU" sz="2400" b="1" i="1" dirty="0">
                <a:solidFill>
                  <a:srgbClr val="3366FF"/>
                </a:solidFill>
              </a:rPr>
            </a:br>
            <a:r>
              <a:rPr lang="ru-RU" sz="2400" b="1" i="1" dirty="0">
                <a:solidFill>
                  <a:srgbClr val="3366FF"/>
                </a:solidFill>
              </a:rPr>
              <a:t>максимальное количество баллов.</a:t>
            </a:r>
          </a:p>
        </p:txBody>
      </p:sp>
      <p:pic>
        <p:nvPicPr>
          <p:cNvPr id="47110" name="Picture 6" descr="DSCN33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3463" y="4584700"/>
            <a:ext cx="30305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DSCN333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1650" y="4584700"/>
            <a:ext cx="303053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DSCN311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6101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1187624" y="260648"/>
            <a:ext cx="698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3366FF"/>
                </a:solidFill>
              </a:rPr>
              <a:t>На станциях по показанным результатам </a:t>
            </a:r>
            <a:br>
              <a:rPr lang="ru-RU" sz="2400" b="1" i="1" dirty="0">
                <a:solidFill>
                  <a:srgbClr val="3366FF"/>
                </a:solidFill>
              </a:rPr>
            </a:br>
            <a:r>
              <a:rPr lang="ru-RU" sz="2400" b="1" i="1" dirty="0">
                <a:solidFill>
                  <a:srgbClr val="3366FF"/>
                </a:solidFill>
              </a:rPr>
              <a:t> командам выставляют баллы.</a:t>
            </a:r>
          </a:p>
        </p:txBody>
      </p:sp>
      <p:pic>
        <p:nvPicPr>
          <p:cNvPr id="47115" name="Picture 11" descr="DSCN329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1268760"/>
            <a:ext cx="28051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 descr="DSCN326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85875" y="1179513"/>
            <a:ext cx="28051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DSCN364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27425" y="2492375"/>
            <a:ext cx="23558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DSCN364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188" y="2457450"/>
            <a:ext cx="24368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baka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51163" y="368300"/>
            <a:ext cx="3333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forms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23050" y="51276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503238" y="765175"/>
          <a:ext cx="2247900" cy="1200150"/>
        </p:xfrm>
        <a:graphic>
          <a:graphicData uri="http://schemas.openxmlformats.org/presentationml/2006/ole">
            <p:oleObj spid="_x0000_s1026" name="Точечный рисунок" r:id="rId8" imgW="2247619" imgH="1200318" progId="PBrush">
              <p:embed/>
            </p:oleObj>
          </a:graphicData>
        </a:graphic>
      </p:graphicFrame>
      <p:pic>
        <p:nvPicPr>
          <p:cNvPr id="46089" name="Picture 9" descr="DSCN329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27763" y="2420938"/>
            <a:ext cx="2544762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 descr="DSCN312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943100" y="4581525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 descr="DSCN3659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040313" y="4616450"/>
            <a:ext cx="250825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015 s.blue - Orfeo negr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781175" y="756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043608" y="2907259"/>
            <a:ext cx="694945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i="1" dirty="0" err="1">
                <a:solidFill>
                  <a:srgbClr val="3366FF"/>
                </a:solidFill>
              </a:rPr>
              <a:t>Зигле</a:t>
            </a:r>
            <a:r>
              <a:rPr lang="ru-RU" b="1" dirty="0"/>
              <a:t> </a:t>
            </a:r>
            <a:r>
              <a:rPr lang="ru-RU" sz="3200" b="1" i="1" dirty="0">
                <a:solidFill>
                  <a:srgbClr val="3366FF"/>
                </a:solidFill>
              </a:rPr>
              <a:t>Елена</a:t>
            </a:r>
            <a:r>
              <a:rPr lang="ru-RU" b="1" dirty="0"/>
              <a:t> </a:t>
            </a:r>
            <a:r>
              <a:rPr lang="ru-RU" sz="3200" b="1" i="1" dirty="0">
                <a:solidFill>
                  <a:srgbClr val="3366FF"/>
                </a:solidFill>
              </a:rPr>
              <a:t>Ивановна</a:t>
            </a:r>
            <a:r>
              <a:rPr lang="ru-RU" b="1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rgbClr val="3366FF"/>
                </a:solidFill>
              </a:rPr>
              <a:t>учитель информатики школы 78 г. Челябинска,</a:t>
            </a:r>
            <a:br>
              <a:rPr lang="ru-RU" sz="2400" dirty="0">
                <a:solidFill>
                  <a:srgbClr val="3366FF"/>
                </a:solidFill>
              </a:rPr>
            </a:br>
            <a:r>
              <a:rPr lang="ru-RU" sz="2400" dirty="0">
                <a:solidFill>
                  <a:srgbClr val="3366FF"/>
                </a:solidFill>
              </a:rPr>
              <a:t>старший методист учебно-методического центра </a:t>
            </a:r>
            <a:br>
              <a:rPr lang="ru-RU" sz="2400" dirty="0">
                <a:solidFill>
                  <a:srgbClr val="3366FF"/>
                </a:solidFill>
              </a:rPr>
            </a:br>
            <a:r>
              <a:rPr lang="ru-RU" sz="2400" dirty="0">
                <a:solidFill>
                  <a:srgbClr val="3366FF"/>
                </a:solidFill>
              </a:rPr>
              <a:t>"НИТ в школе", 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043608" y="1646784"/>
            <a:ext cx="649860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i="1" dirty="0">
                <a:solidFill>
                  <a:srgbClr val="3366FF"/>
                </a:solidFill>
              </a:rPr>
              <a:t>Радченко</a:t>
            </a:r>
            <a:r>
              <a:rPr lang="ru-RU" b="1" dirty="0"/>
              <a:t> </a:t>
            </a:r>
            <a:r>
              <a:rPr lang="ru-RU" sz="3200" b="1" i="1" dirty="0">
                <a:solidFill>
                  <a:srgbClr val="3366FF"/>
                </a:solidFill>
              </a:rPr>
              <a:t>Алексей</a:t>
            </a:r>
            <a:r>
              <a:rPr lang="ru-RU" b="1" dirty="0"/>
              <a:t> </a:t>
            </a:r>
            <a:r>
              <a:rPr lang="ru-RU" sz="3200" b="1" i="1" dirty="0">
                <a:solidFill>
                  <a:srgbClr val="3366FF"/>
                </a:solidFill>
              </a:rPr>
              <a:t>Петрович</a:t>
            </a:r>
          </a:p>
          <a:p>
            <a:r>
              <a:rPr lang="ru-RU" b="1" dirty="0"/>
              <a:t> </a:t>
            </a:r>
            <a:r>
              <a:rPr lang="ru-RU" sz="2400" dirty="0">
                <a:solidFill>
                  <a:srgbClr val="3366FF"/>
                </a:solidFill>
              </a:rPr>
              <a:t>учитель информатики и вычислительной техники </a:t>
            </a:r>
            <a:r>
              <a:rPr lang="ru-RU" sz="2400" dirty="0" err="1">
                <a:solidFill>
                  <a:srgbClr val="3366FF"/>
                </a:solidFill>
              </a:rPr>
              <a:t>Ровеньской</a:t>
            </a:r>
            <a:r>
              <a:rPr lang="ru-RU" sz="2400" dirty="0">
                <a:solidFill>
                  <a:srgbClr val="3366FF"/>
                </a:solidFill>
              </a:rPr>
              <a:t> средней школы  №1</a:t>
            </a:r>
          </a:p>
          <a:p>
            <a:pPr eaLnBrk="0" hangingPunct="0"/>
            <a:endParaRPr lang="ru-RU" sz="2400" dirty="0">
              <a:solidFill>
                <a:srgbClr val="3366FF"/>
              </a:solidFill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971599" y="684213"/>
            <a:ext cx="7159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3366FF"/>
                </a:solidFill>
              </a:rPr>
              <a:t>Дуванов</a:t>
            </a:r>
            <a:r>
              <a:rPr lang="ru-RU" b="1" dirty="0"/>
              <a:t> </a:t>
            </a:r>
            <a:r>
              <a:rPr lang="ru-RU" sz="3200" b="1" i="1" dirty="0">
                <a:solidFill>
                  <a:srgbClr val="3366FF"/>
                </a:solidFill>
              </a:rPr>
              <a:t>Александр</a:t>
            </a:r>
            <a:r>
              <a:rPr lang="ru-RU" b="1" dirty="0"/>
              <a:t> </a:t>
            </a:r>
            <a:r>
              <a:rPr lang="ru-RU" sz="3200" b="1" i="1" dirty="0">
                <a:solidFill>
                  <a:srgbClr val="3366FF"/>
                </a:solidFill>
              </a:rPr>
              <a:t>Александрович</a:t>
            </a:r>
            <a:r>
              <a:rPr lang="ru-RU" dirty="0"/>
              <a:t> </a:t>
            </a:r>
          </a:p>
          <a:p>
            <a:r>
              <a:rPr lang="ru-RU" sz="2400" dirty="0">
                <a:solidFill>
                  <a:srgbClr val="3366FF"/>
                </a:solidFill>
              </a:rPr>
              <a:t>автор </a:t>
            </a:r>
            <a:r>
              <a:rPr lang="ru-RU" sz="2400" dirty="0" err="1">
                <a:solidFill>
                  <a:srgbClr val="3366FF"/>
                </a:solidFill>
              </a:rPr>
              <a:t>Роботландского</a:t>
            </a:r>
            <a:r>
              <a:rPr lang="ru-RU" sz="2400" dirty="0">
                <a:solidFill>
                  <a:srgbClr val="3366FF"/>
                </a:solidFill>
              </a:rPr>
              <a:t> университета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962150" y="0"/>
            <a:ext cx="4630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3366FF"/>
                </a:solidFill>
              </a:rPr>
              <a:t>Авторы</a:t>
            </a:r>
            <a:r>
              <a:rPr lang="ru-RU" sz="4000" dirty="0"/>
              <a:t> </a:t>
            </a:r>
            <a:r>
              <a:rPr lang="ru-RU" sz="4000" b="1" i="1" dirty="0">
                <a:solidFill>
                  <a:srgbClr val="3366FF"/>
                </a:solidFill>
              </a:rPr>
              <a:t>заданий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2366963" y="5094288"/>
            <a:ext cx="4932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66FF"/>
                </a:solidFill>
              </a:rPr>
              <a:t>Использованы иллюстрации,</a:t>
            </a:r>
          </a:p>
          <a:p>
            <a:r>
              <a:rPr lang="ru-RU" sz="2400">
                <a:solidFill>
                  <a:srgbClr val="3366FF"/>
                </a:solidFill>
              </a:rPr>
              <a:t>Из Роботландского университета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DSCN326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22975" y="2024063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DSCN36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5900" y="1989138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DSCN31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2500" y="1916113"/>
            <a:ext cx="234156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6863" y="0"/>
            <a:ext cx="86407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366FF"/>
                </a:solidFill>
              </a:rPr>
              <a:t>ЦДЮТТ </a:t>
            </a:r>
            <a:r>
              <a:rPr lang="ru-RU" sz="3200" b="1" i="1" dirty="0">
                <a:solidFill>
                  <a:srgbClr val="3366FF"/>
                </a:solidFill>
              </a:rPr>
              <a:t>выражает благодарность преподавателям</a:t>
            </a:r>
          </a:p>
          <a:p>
            <a:pPr algn="ctr"/>
            <a:r>
              <a:rPr lang="ru-RU" sz="3200" b="1" i="1" dirty="0">
                <a:solidFill>
                  <a:srgbClr val="3366FF"/>
                </a:solidFill>
              </a:rPr>
              <a:t>школ за активное сотрудничество</a:t>
            </a:r>
          </a:p>
          <a:p>
            <a:pPr algn="ctr"/>
            <a:r>
              <a:rPr lang="ru-RU" sz="3200" b="1" i="1" dirty="0">
                <a:solidFill>
                  <a:srgbClr val="3366FF"/>
                </a:solidFill>
              </a:rPr>
              <a:t>при проведении мероприятий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808288" y="4937125"/>
            <a:ext cx="358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366FF"/>
                </a:solidFill>
              </a:rPr>
              <a:t>Савиной Татьяне Ивановне</a:t>
            </a:r>
          </a:p>
          <a:p>
            <a:pPr algn="ctr"/>
            <a:r>
              <a:rPr lang="ru-RU" sz="2000" b="1">
                <a:solidFill>
                  <a:srgbClr val="3366FF"/>
                </a:solidFill>
              </a:rPr>
              <a:t> (537 школа)</a:t>
            </a:r>
          </a:p>
          <a:p>
            <a:pPr algn="ctr"/>
            <a:r>
              <a:rPr lang="ru-RU" sz="2000" b="1">
                <a:solidFill>
                  <a:srgbClr val="3366FF"/>
                </a:solidFill>
              </a:rPr>
              <a:t>Ковалевой Розе Михайловне</a:t>
            </a:r>
          </a:p>
          <a:p>
            <a:pPr algn="ctr"/>
            <a:r>
              <a:rPr lang="ru-RU" sz="2000" b="1">
                <a:solidFill>
                  <a:srgbClr val="3366FF"/>
                </a:solidFill>
              </a:rPr>
              <a:t>(643 школа)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68313" y="4437063"/>
            <a:ext cx="2328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3366FF"/>
                </a:solidFill>
              </a:rPr>
              <a:t>Шишкиной Нине </a:t>
            </a:r>
            <a:br>
              <a:rPr lang="ru-RU" sz="2000" b="1">
                <a:solidFill>
                  <a:srgbClr val="3366FF"/>
                </a:solidFill>
              </a:rPr>
            </a:br>
            <a:r>
              <a:rPr lang="ru-RU" sz="2000" b="1">
                <a:solidFill>
                  <a:srgbClr val="3366FF"/>
                </a:solidFill>
              </a:rPr>
              <a:t>Бруновне</a:t>
            </a:r>
          </a:p>
          <a:p>
            <a:pPr algn="ctr"/>
            <a:r>
              <a:rPr lang="ru-RU" sz="2000" b="1">
                <a:solidFill>
                  <a:srgbClr val="3366FF"/>
                </a:solidFill>
              </a:rPr>
              <a:t>(543 школа)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300788" y="4473575"/>
            <a:ext cx="2608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366FF"/>
                </a:solidFill>
              </a:rPr>
              <a:t>Ивановой Елене Геннадьевне</a:t>
            </a:r>
          </a:p>
          <a:p>
            <a:pPr algn="ctr"/>
            <a:r>
              <a:rPr lang="ru-RU" sz="2000" b="1">
                <a:solidFill>
                  <a:srgbClr val="3366FF"/>
                </a:solidFill>
              </a:rPr>
              <a:t>(484 школа</a:t>
            </a:r>
            <a:r>
              <a:rPr lang="ru-RU" sz="1400" b="1" i="1">
                <a:solidFill>
                  <a:srgbClr val="3366FF"/>
                </a:solidFill>
              </a:rPr>
              <a:t>)</a:t>
            </a:r>
          </a:p>
        </p:txBody>
      </p:sp>
    </p:spTree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3" grpId="0"/>
      <p:bldP spid="41994" grpId="0"/>
      <p:bldP spid="419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3366FF"/>
                </a:solidFill>
              </a:rPr>
              <a:t>Педагоги </a:t>
            </a:r>
            <a:r>
              <a:rPr lang="ru-RU" sz="3600" b="1" dirty="0" smtClean="0">
                <a:solidFill>
                  <a:srgbClr val="3366FF"/>
                </a:solidFill>
              </a:rPr>
              <a:t>ЦДЮТТ</a:t>
            </a:r>
            <a:r>
              <a:rPr lang="ru-RU" sz="3600" b="1" dirty="0">
                <a:solidFill>
                  <a:srgbClr val="3366FF"/>
                </a:solidFill>
              </a:rPr>
              <a:t>,</a:t>
            </a:r>
            <a:br>
              <a:rPr lang="ru-RU" sz="3600" b="1" dirty="0">
                <a:solidFill>
                  <a:srgbClr val="3366FF"/>
                </a:solidFill>
              </a:rPr>
            </a:br>
            <a:r>
              <a:rPr lang="ru-RU" sz="3600" b="1" dirty="0">
                <a:solidFill>
                  <a:srgbClr val="3366FF"/>
                </a:solidFill>
              </a:rPr>
              <a:t>проводившие игру</a:t>
            </a:r>
          </a:p>
        </p:txBody>
      </p:sp>
      <p:pic>
        <p:nvPicPr>
          <p:cNvPr id="51206" name="Picture 6" descr="DSCN3299"/>
          <p:cNvPicPr>
            <a:picLocks noChangeAspect="1" noChangeArrowheads="1"/>
          </p:cNvPicPr>
          <p:nvPr/>
        </p:nvPicPr>
        <p:blipFill>
          <a:blip r:embed="rId2" cstate="screen">
            <a:lum bright="10000" contrast="16000"/>
          </a:blip>
          <a:srcRect/>
          <a:stretch>
            <a:fillRect/>
          </a:stretch>
        </p:blipFill>
        <p:spPr bwMode="auto">
          <a:xfrm>
            <a:off x="6300192" y="1268760"/>
            <a:ext cx="214788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DSCN3595"/>
          <p:cNvPicPr>
            <a:picLocks noChangeAspect="1" noChangeArrowheads="1"/>
          </p:cNvPicPr>
          <p:nvPr/>
        </p:nvPicPr>
        <p:blipFill>
          <a:blip r:embed="rId3" cstate="screen">
            <a:lum bright="10000" contrast="14000"/>
          </a:blip>
          <a:srcRect/>
          <a:stretch>
            <a:fillRect/>
          </a:stretch>
        </p:blipFill>
        <p:spPr bwMode="auto">
          <a:xfrm>
            <a:off x="3707904" y="1268760"/>
            <a:ext cx="218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DSCN3169"/>
          <p:cNvPicPr>
            <a:picLocks noChangeAspect="1" noChangeArrowheads="1"/>
          </p:cNvPicPr>
          <p:nvPr/>
        </p:nvPicPr>
        <p:blipFill>
          <a:blip r:embed="rId4" cstate="screen">
            <a:lum bright="10000" contrast="8000"/>
          </a:blip>
          <a:srcRect/>
          <a:stretch>
            <a:fillRect/>
          </a:stretch>
        </p:blipFill>
        <p:spPr bwMode="auto">
          <a:xfrm>
            <a:off x="1187624" y="1268760"/>
            <a:ext cx="21859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987824" y="3645024"/>
            <a:ext cx="3744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66FF"/>
                </a:solidFill>
              </a:rPr>
              <a:t>Наш фотограф</a:t>
            </a:r>
          </a:p>
        </p:txBody>
      </p:sp>
      <p:pic>
        <p:nvPicPr>
          <p:cNvPr id="51212" name="Picture 12" descr="DSCN2799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4437112"/>
            <a:ext cx="226853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115616" y="2924944"/>
            <a:ext cx="234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3366FF"/>
                </a:solidFill>
              </a:rPr>
              <a:t>Соколова Ирина </a:t>
            </a:r>
          </a:p>
          <a:p>
            <a:pPr algn="ctr"/>
            <a:r>
              <a:rPr lang="ru-RU" sz="2000" b="1" dirty="0">
                <a:solidFill>
                  <a:srgbClr val="3366FF"/>
                </a:solidFill>
              </a:rPr>
              <a:t>Викторовна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707904" y="2924944"/>
            <a:ext cx="2268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3366FF"/>
                </a:solidFill>
              </a:rPr>
              <a:t>Лебедева</a:t>
            </a:r>
            <a:r>
              <a:rPr lang="ru-RU" dirty="0"/>
              <a:t> </a:t>
            </a:r>
            <a:r>
              <a:rPr lang="ru-RU" sz="2000" b="1" dirty="0">
                <a:solidFill>
                  <a:srgbClr val="3366FF"/>
                </a:solidFill>
              </a:rPr>
              <a:t>Ирина</a:t>
            </a:r>
          </a:p>
          <a:p>
            <a:pPr algn="ctr"/>
            <a:r>
              <a:rPr lang="ru-RU" sz="2000" b="1" dirty="0">
                <a:solidFill>
                  <a:srgbClr val="3366FF"/>
                </a:solidFill>
              </a:rPr>
              <a:t>Сергеевна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228184" y="2924944"/>
            <a:ext cx="2414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3366FF"/>
                </a:solidFill>
              </a:rPr>
              <a:t>Шибаева</a:t>
            </a:r>
            <a:r>
              <a:rPr lang="ru-RU" dirty="0"/>
              <a:t> </a:t>
            </a:r>
            <a:r>
              <a:rPr lang="ru-RU" sz="2000" b="1" dirty="0">
                <a:solidFill>
                  <a:srgbClr val="3366FF"/>
                </a:solidFill>
              </a:rPr>
              <a:t>Татьяна</a:t>
            </a:r>
          </a:p>
          <a:p>
            <a:pPr algn="ctr"/>
            <a:r>
              <a:rPr lang="ru-RU" sz="2000" b="1" dirty="0">
                <a:solidFill>
                  <a:srgbClr val="3366FF"/>
                </a:solidFill>
              </a:rPr>
              <a:t>Петровна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3059832" y="6165304"/>
            <a:ext cx="359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3366FF"/>
                </a:solidFill>
              </a:rPr>
              <a:t>Вершкова</a:t>
            </a:r>
            <a:r>
              <a:rPr lang="ru-RU" dirty="0"/>
              <a:t> </a:t>
            </a:r>
            <a:r>
              <a:rPr lang="ru-RU" sz="2000" b="1" dirty="0">
                <a:solidFill>
                  <a:srgbClr val="3366FF"/>
                </a:solidFill>
              </a:rPr>
              <a:t>Елена</a:t>
            </a:r>
            <a:r>
              <a:rPr lang="ru-RU" dirty="0"/>
              <a:t> </a:t>
            </a:r>
            <a:r>
              <a:rPr lang="ru-RU" sz="2000" b="1" dirty="0">
                <a:solidFill>
                  <a:srgbClr val="3366FF"/>
                </a:solidFill>
              </a:rPr>
              <a:t>Ивановна</a:t>
            </a:r>
          </a:p>
        </p:txBody>
      </p:sp>
    </p:spTree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11" grpId="0"/>
      <p:bldP spid="51213" grpId="0"/>
      <p:bldP spid="51214" grpId="0"/>
      <p:bldP spid="51216" grpId="0"/>
      <p:bldP spid="512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638175" y="2124075"/>
            <a:ext cx="80851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0070C0"/>
                </a:solidFill>
              </a:rPr>
              <a:t>Автор презентации </a:t>
            </a:r>
          </a:p>
          <a:p>
            <a:pPr algn="ctr"/>
            <a:r>
              <a:rPr lang="ru-RU" sz="2800">
                <a:solidFill>
                  <a:srgbClr val="0070C0"/>
                </a:solidFill>
              </a:rPr>
              <a:t>Педагог дополнительного образования </a:t>
            </a:r>
          </a:p>
          <a:p>
            <a:pPr algn="ctr"/>
            <a:r>
              <a:rPr lang="ru-RU" sz="2800">
                <a:solidFill>
                  <a:srgbClr val="0070C0"/>
                </a:solidFill>
              </a:rPr>
              <a:t>ЦДЮТТ Московского района Санкт-Петербурга</a:t>
            </a:r>
          </a:p>
          <a:p>
            <a:pPr algn="ctr"/>
            <a:r>
              <a:rPr lang="ru-RU" sz="2800">
                <a:solidFill>
                  <a:srgbClr val="0070C0"/>
                </a:solidFill>
              </a:rPr>
              <a:t>Соколова Ирина Викторовна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1331640" y="0"/>
            <a:ext cx="7038975" cy="166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33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Цели проведения игр </a:t>
            </a:r>
          </a:p>
        </p:txBody>
      </p:sp>
      <p:pic>
        <p:nvPicPr>
          <p:cNvPr id="9219" name="Picture 16" descr="pic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5229225"/>
            <a:ext cx="1533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971601" y="1556792"/>
            <a:ext cx="806489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i="1" dirty="0">
                <a:solidFill>
                  <a:srgbClr val="0066CC"/>
                </a:solidFill>
              </a:rPr>
              <a:t>Проведение интересного досуга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>
                <a:solidFill>
                  <a:srgbClr val="0066CC"/>
                </a:solidFill>
              </a:rPr>
              <a:t>Пропаганда информационных технологий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>
                <a:solidFill>
                  <a:srgbClr val="0066CC"/>
                </a:solidFill>
              </a:rPr>
              <a:t>формирование</a:t>
            </a:r>
            <a:r>
              <a:rPr lang="ru-RU" b="1" i="1" dirty="0">
                <a:solidFill>
                  <a:srgbClr val="0066CC"/>
                </a:solidFill>
              </a:rPr>
              <a:t> </a:t>
            </a:r>
            <a:r>
              <a:rPr lang="ru-RU" sz="2800" b="1" i="1" dirty="0">
                <a:solidFill>
                  <a:srgbClr val="0066CC"/>
                </a:solidFill>
              </a:rPr>
              <a:t>устойчивого</a:t>
            </a:r>
            <a:r>
              <a:rPr lang="ru-RU" b="1" i="1" dirty="0">
                <a:solidFill>
                  <a:srgbClr val="0066CC"/>
                </a:solidFill>
              </a:rPr>
              <a:t> </a:t>
            </a:r>
            <a:r>
              <a:rPr lang="ru-RU" sz="2800" b="1" i="1" dirty="0">
                <a:solidFill>
                  <a:srgbClr val="0066CC"/>
                </a:solidFill>
              </a:rPr>
              <a:t>интереса</a:t>
            </a:r>
            <a:r>
              <a:rPr lang="en-US" sz="2800" b="1" i="1" dirty="0">
                <a:solidFill>
                  <a:srgbClr val="0066CC"/>
                </a:solidFill>
              </a:rPr>
              <a:t/>
            </a:r>
            <a:br>
              <a:rPr lang="en-US" sz="2800" b="1" i="1" dirty="0">
                <a:solidFill>
                  <a:srgbClr val="0066CC"/>
                </a:solidFill>
              </a:rPr>
            </a:br>
            <a:r>
              <a:rPr lang="en-US" sz="2800" b="1" i="1" dirty="0">
                <a:solidFill>
                  <a:srgbClr val="0066CC"/>
                </a:solidFill>
              </a:rPr>
              <a:t>  </a:t>
            </a:r>
            <a:r>
              <a:rPr lang="ru-RU" b="1" i="1" dirty="0">
                <a:solidFill>
                  <a:srgbClr val="0066CC"/>
                </a:solidFill>
              </a:rPr>
              <a:t> </a:t>
            </a:r>
            <a:r>
              <a:rPr lang="ru-RU" sz="2800" b="1" i="1" dirty="0">
                <a:solidFill>
                  <a:srgbClr val="0066CC"/>
                </a:solidFill>
              </a:rPr>
              <a:t>к</a:t>
            </a:r>
            <a:r>
              <a:rPr lang="ru-RU" b="1" i="1" dirty="0">
                <a:solidFill>
                  <a:srgbClr val="0066CC"/>
                </a:solidFill>
              </a:rPr>
              <a:t> </a:t>
            </a:r>
            <a:r>
              <a:rPr lang="ru-RU" sz="2800" b="1" i="1" dirty="0">
                <a:solidFill>
                  <a:srgbClr val="0066CC"/>
                </a:solidFill>
              </a:rPr>
              <a:t>предмету</a:t>
            </a:r>
            <a:r>
              <a:rPr lang="ru-RU" b="1" i="1" dirty="0">
                <a:solidFill>
                  <a:srgbClr val="0066CC"/>
                </a:solidFill>
              </a:rPr>
              <a:t> </a:t>
            </a:r>
            <a:r>
              <a:rPr lang="ru-RU" sz="2800" b="1" i="1" dirty="0">
                <a:solidFill>
                  <a:srgbClr val="0066CC"/>
                </a:solidFill>
              </a:rPr>
              <a:t>информатики</a:t>
            </a:r>
            <a:r>
              <a:rPr lang="ru-RU" dirty="0">
                <a:solidFill>
                  <a:srgbClr val="0066CC"/>
                </a:solidFill>
              </a:rPr>
              <a:t> </a:t>
            </a:r>
            <a:endParaRPr lang="en-US" sz="2800" b="1" i="1" dirty="0">
              <a:solidFill>
                <a:srgbClr val="0066CC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i="1" dirty="0">
                <a:solidFill>
                  <a:srgbClr val="0066CC"/>
                </a:solidFill>
              </a:rPr>
              <a:t>Знакомство учащихся школ с направлениями</a:t>
            </a:r>
            <a:br>
              <a:rPr lang="ru-RU" sz="2800" b="1" i="1" dirty="0">
                <a:solidFill>
                  <a:srgbClr val="0066CC"/>
                </a:solidFill>
              </a:rPr>
            </a:br>
            <a:r>
              <a:rPr lang="ru-RU" sz="2800" b="1" i="1" dirty="0">
                <a:solidFill>
                  <a:srgbClr val="0066CC"/>
                </a:solidFill>
              </a:rPr>
              <a:t>  деятельности  </a:t>
            </a:r>
            <a:r>
              <a:rPr lang="ru-RU" sz="2800" b="1" i="1" dirty="0" smtClean="0">
                <a:solidFill>
                  <a:srgbClr val="0066CC"/>
                </a:solidFill>
              </a:rPr>
              <a:t>ЦДЮТТ</a:t>
            </a:r>
            <a:endParaRPr lang="ru-RU" sz="2800" b="1" i="1" dirty="0">
              <a:solidFill>
                <a:srgbClr val="0066CC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i="1" dirty="0">
                <a:solidFill>
                  <a:srgbClr val="0066CC"/>
                </a:solidFill>
              </a:rPr>
              <a:t>Поддержание и укрепление </a:t>
            </a:r>
            <a:r>
              <a:rPr lang="ru-RU" sz="2800" b="1" i="1" dirty="0" smtClean="0">
                <a:solidFill>
                  <a:srgbClr val="0066CC"/>
                </a:solidFill>
              </a:rPr>
              <a:t>связей</a:t>
            </a:r>
            <a:br>
              <a:rPr lang="ru-RU" sz="2800" b="1" i="1" dirty="0" smtClean="0">
                <a:solidFill>
                  <a:srgbClr val="0066CC"/>
                </a:solidFill>
              </a:rPr>
            </a:br>
            <a:r>
              <a:rPr lang="ru-RU" sz="2800" b="1" i="1" dirty="0" smtClean="0">
                <a:solidFill>
                  <a:srgbClr val="0066CC"/>
                </a:solidFill>
              </a:rPr>
              <a:t> </a:t>
            </a:r>
            <a:r>
              <a:rPr lang="ru-RU" sz="2800" b="1" i="1" dirty="0">
                <a:solidFill>
                  <a:srgbClr val="0066CC"/>
                </a:solidFill>
              </a:rPr>
              <a:t>со </a:t>
            </a:r>
            <a:r>
              <a:rPr lang="ru-RU" sz="2800" b="1" i="1" dirty="0" smtClean="0">
                <a:solidFill>
                  <a:srgbClr val="0066CC"/>
                </a:solidFill>
              </a:rPr>
              <a:t>школами </a:t>
            </a:r>
            <a:r>
              <a:rPr lang="ru-RU" sz="2800" b="1" i="1" dirty="0">
                <a:solidFill>
                  <a:srgbClr val="0066CC"/>
                </a:solidFill>
              </a:rPr>
              <a:t>района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>
                <a:solidFill>
                  <a:srgbClr val="0066CC"/>
                </a:solidFill>
              </a:rPr>
              <a:t>Обмен опытом с учителями информатики</a:t>
            </a:r>
          </a:p>
          <a:p>
            <a:endParaRPr lang="ru-RU" sz="2800" b="1" i="1" dirty="0">
              <a:solidFill>
                <a:srgbClr val="3366FF"/>
              </a:solidFill>
            </a:endParaRPr>
          </a:p>
          <a:p>
            <a:endParaRPr lang="ru-RU" sz="2400" b="1" i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DSCN358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99592" y="0"/>
            <a:ext cx="367240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3366FF"/>
                </a:solidFill>
              </a:rPr>
              <a:t>В заранее согласованный день и время</a:t>
            </a:r>
          </a:p>
          <a:p>
            <a:pPr algn="ctr"/>
            <a:r>
              <a:rPr lang="ru-RU" sz="2400" b="1" i="1" dirty="0">
                <a:solidFill>
                  <a:srgbClr val="3366FF"/>
                </a:solidFill>
              </a:rPr>
              <a:t> в </a:t>
            </a:r>
            <a:r>
              <a:rPr lang="ru-RU" sz="2400" b="1" i="1" dirty="0" smtClean="0">
                <a:solidFill>
                  <a:srgbClr val="3366FF"/>
                </a:solidFill>
              </a:rPr>
              <a:t>ЦДЮТТ</a:t>
            </a:r>
            <a:r>
              <a:rPr lang="ru-RU" sz="2400" b="1" i="1" dirty="0">
                <a:solidFill>
                  <a:srgbClr val="3366FF"/>
                </a:solidFill>
              </a:rPr>
              <a:t/>
            </a:r>
            <a:br>
              <a:rPr lang="ru-RU" sz="2400" b="1" i="1" dirty="0">
                <a:solidFill>
                  <a:srgbClr val="3366FF"/>
                </a:solidFill>
              </a:rPr>
            </a:br>
            <a:r>
              <a:rPr lang="ru-RU" sz="2400" b="1" i="1" dirty="0">
                <a:solidFill>
                  <a:srgbClr val="3366FF"/>
                </a:solidFill>
              </a:rPr>
              <a:t> приходит класс.</a:t>
            </a:r>
          </a:p>
        </p:txBody>
      </p:sp>
      <p:pic>
        <p:nvPicPr>
          <p:cNvPr id="35845" name="Picture 5" descr="DSCN31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3589338"/>
            <a:ext cx="43561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DSCN326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633788"/>
            <a:ext cx="4297363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DSCN310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9975" y="1700213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DSCN310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700213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01650" y="0"/>
            <a:ext cx="8642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3366FF"/>
                </a:solidFill>
              </a:rPr>
              <a:t>Класс разбивается на 3 команды. </a:t>
            </a:r>
            <a:br>
              <a:rPr lang="ru-RU" sz="2400" b="1" i="1" dirty="0">
                <a:solidFill>
                  <a:srgbClr val="3366FF"/>
                </a:solidFill>
              </a:rPr>
            </a:br>
            <a:r>
              <a:rPr lang="ru-RU" sz="2400" b="1" i="1" dirty="0">
                <a:solidFill>
                  <a:srgbClr val="3366FF"/>
                </a:solidFill>
              </a:rPr>
              <a:t>Команды выбирают капитана и название. </a:t>
            </a:r>
          </a:p>
          <a:p>
            <a:pPr algn="ctr"/>
            <a:r>
              <a:rPr lang="ru-RU" sz="2400" b="1" i="1" dirty="0">
                <a:solidFill>
                  <a:srgbClr val="3366FF"/>
                </a:solidFill>
              </a:rPr>
              <a:t>Капитанам вручаются  маршрутные листы, </a:t>
            </a:r>
            <a:br>
              <a:rPr lang="ru-RU" sz="2400" b="1" i="1" dirty="0">
                <a:solidFill>
                  <a:srgbClr val="3366FF"/>
                </a:solidFill>
              </a:rPr>
            </a:br>
            <a:r>
              <a:rPr lang="ru-RU" sz="2400" b="1" i="1" dirty="0">
                <a:solidFill>
                  <a:srgbClr val="3366FF"/>
                </a:solidFill>
              </a:rPr>
              <a:t>в которых указаны названия и последовательность </a:t>
            </a:r>
          </a:p>
          <a:p>
            <a:pPr algn="ctr"/>
            <a:r>
              <a:rPr lang="ru-RU" sz="2400" b="1" i="1" dirty="0">
                <a:solidFill>
                  <a:srgbClr val="3366FF"/>
                </a:solidFill>
              </a:rPr>
              <a:t>прохождения станций.</a:t>
            </a:r>
          </a:p>
        </p:txBody>
      </p:sp>
      <p:pic>
        <p:nvPicPr>
          <p:cNvPr id="36873" name="Picture 9" descr="DSCN31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95625" y="4516438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DSCN31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350" y="2024063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 descr="DSCN358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16438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DSCN333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9338" y="1989138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5" descr="DSCN311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325" y="4492625"/>
            <a:ext cx="29876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268760"/>
            <a:ext cx="5417542" cy="396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187624" y="0"/>
            <a:ext cx="7786688" cy="954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Станция "Компьютерный художник"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5373216"/>
            <a:ext cx="6629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Задание на станции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В графическом редакторе </a:t>
            </a:r>
            <a:r>
              <a:rPr lang="en-US" dirty="0" smtClean="0">
                <a:solidFill>
                  <a:srgbClr val="0070C0"/>
                </a:solidFill>
              </a:rPr>
              <a:t>Paint </a:t>
            </a:r>
            <a:r>
              <a:rPr lang="ru-RU" dirty="0" smtClean="0">
                <a:solidFill>
                  <a:srgbClr val="0070C0"/>
                </a:solidFill>
              </a:rPr>
              <a:t>рассадить животных по клеткам,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используя операции изменения размеров и перемещения.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DSCN316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06825" y="1089025"/>
            <a:ext cx="226853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DSCN316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71888" y="4824413"/>
            <a:ext cx="224948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7" descr="pic0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76713" y="3105150"/>
            <a:ext cx="15827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 descr="DSCN329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550" y="1089025"/>
            <a:ext cx="22669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20" descr="DSCN329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71550" y="2933700"/>
            <a:ext cx="22383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WordArt 21"/>
          <p:cNvSpPr>
            <a:spLocks noChangeArrowheads="1" noChangeShapeType="1" noTextEdit="1"/>
          </p:cNvSpPr>
          <p:nvPr/>
        </p:nvSpPr>
        <p:spPr bwMode="auto">
          <a:xfrm>
            <a:off x="1006475" y="0"/>
            <a:ext cx="8137525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 станции "Компьютерный художник"</a:t>
            </a:r>
          </a:p>
        </p:txBody>
      </p:sp>
      <p:pic>
        <p:nvPicPr>
          <p:cNvPr id="38937" name="Picture 25" descr="DSCN312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27775" y="4824413"/>
            <a:ext cx="2328863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8" name="Picture 26" descr="DSCN312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72225" y="1089025"/>
            <a:ext cx="22955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0" name="Picture 28" descr="DSCN362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016000" y="4824413"/>
            <a:ext cx="22510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2" name="Picture 30" descr="DSCN3277"/>
          <p:cNvPicPr>
            <a:picLocks noChangeAspect="1" noChangeArrowheads="1"/>
          </p:cNvPicPr>
          <p:nvPr/>
        </p:nvPicPr>
        <p:blipFill>
          <a:blip r:embed="rId10" cstate="screen">
            <a:lum bright="24000" contrast="6000"/>
          </a:blip>
          <a:srcRect/>
          <a:stretch>
            <a:fillRect/>
          </a:stretch>
        </p:blipFill>
        <p:spPr bwMode="auto">
          <a:xfrm>
            <a:off x="6327775" y="2933700"/>
            <a:ext cx="22955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1916832"/>
            <a:ext cx="6129808" cy="405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1187624" y="0"/>
            <a:ext cx="7615064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Станция "Компьютерный кроссворд"</a:t>
            </a:r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1043608" y="1089025"/>
            <a:ext cx="7444755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Проверка знаний по информатике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6021288"/>
            <a:ext cx="7342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Задание на станции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Заполнить поля кроссворда, ответив на вопросы из курса информатики.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3" name="Picture 15" descr="DSCN313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800" y="1179513"/>
            <a:ext cx="20716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16" descr="DSCN31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4733925"/>
            <a:ext cx="220503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17" descr="DSCN313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62488" y="4778375"/>
            <a:ext cx="2070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7" name="Picture 19" descr="DSCN313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1900" y="4778375"/>
            <a:ext cx="2070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9" name="Picture 21" descr="DSCN313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6250" y="2889250"/>
            <a:ext cx="20716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7" name="Picture 29" descr="DSCN315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911975" y="2843213"/>
            <a:ext cx="2070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8" name="Picture 30" descr="DSCN315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911975" y="1223963"/>
            <a:ext cx="20256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0" name="Picture 32" descr="DSCN315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97425" y="1179513"/>
            <a:ext cx="20256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1" name="Picture 33" descr="DSCN315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590800" y="1179513"/>
            <a:ext cx="20859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WordArt 34"/>
          <p:cNvSpPr>
            <a:spLocks noChangeArrowheads="1" noChangeShapeType="1" noTextEdit="1"/>
          </p:cNvSpPr>
          <p:nvPr/>
        </p:nvSpPr>
        <p:spPr bwMode="auto">
          <a:xfrm>
            <a:off x="1043608" y="188640"/>
            <a:ext cx="7849567" cy="1008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 станции "Компьютерный кроссворд"</a:t>
            </a:r>
          </a:p>
        </p:txBody>
      </p:sp>
      <p:pic>
        <p:nvPicPr>
          <p:cNvPr id="43043" name="Picture 35" descr="DSCN327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777038" y="4733925"/>
            <a:ext cx="216058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6" descr="ess0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862263" y="2889250"/>
            <a:ext cx="3914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628800"/>
            <a:ext cx="5899426" cy="42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971600" y="0"/>
            <a:ext cx="7607250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Станция "Компьютерная шифровка"</a:t>
            </a:r>
          </a:p>
        </p:txBody>
      </p:sp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1187623" y="998538"/>
            <a:ext cx="7146751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Расшифровать загадку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6021288"/>
            <a:ext cx="7373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Задание на станции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Расшифровать загадку, используя алфавит для кодировки информации.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</TotalTime>
  <Words>299</Words>
  <Application>Microsoft Office PowerPoint</Application>
  <PresentationFormat>Экран (4:3)</PresentationFormat>
  <Paragraphs>71</Paragraphs>
  <Slides>18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Солнцестояние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cdutt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isokolova</dc:creator>
  <cp:lastModifiedBy>isokolova</cp:lastModifiedBy>
  <cp:revision>2</cp:revision>
  <dcterms:created xsi:type="dcterms:W3CDTF">2014-05-07T14:26:29Z</dcterms:created>
  <dcterms:modified xsi:type="dcterms:W3CDTF">2014-05-07T14:38:19Z</dcterms:modified>
</cp:coreProperties>
</file>