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57"/>
  </p:notesMasterIdLst>
  <p:sldIdLst>
    <p:sldId id="256" r:id="rId2"/>
    <p:sldId id="293" r:id="rId3"/>
    <p:sldId id="316" r:id="rId4"/>
    <p:sldId id="294" r:id="rId5"/>
    <p:sldId id="295" r:id="rId6"/>
    <p:sldId id="296" r:id="rId7"/>
    <p:sldId id="310" r:id="rId8"/>
    <p:sldId id="257" r:id="rId9"/>
    <p:sldId id="314" r:id="rId10"/>
    <p:sldId id="315" r:id="rId11"/>
    <p:sldId id="298" r:id="rId12"/>
    <p:sldId id="282" r:id="rId13"/>
    <p:sldId id="283" r:id="rId14"/>
    <p:sldId id="284" r:id="rId15"/>
    <p:sldId id="285" r:id="rId16"/>
    <p:sldId id="286" r:id="rId17"/>
    <p:sldId id="287" r:id="rId18"/>
    <p:sldId id="258" r:id="rId19"/>
    <p:sldId id="340" r:id="rId20"/>
    <p:sldId id="260" r:id="rId21"/>
    <p:sldId id="263" r:id="rId22"/>
    <p:sldId id="331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89" r:id="rId31"/>
    <p:sldId id="290" r:id="rId32"/>
    <p:sldId id="291" r:id="rId33"/>
    <p:sldId id="292" r:id="rId34"/>
    <p:sldId id="272" r:id="rId35"/>
    <p:sldId id="273" r:id="rId36"/>
    <p:sldId id="274" r:id="rId37"/>
    <p:sldId id="276" r:id="rId38"/>
    <p:sldId id="275" r:id="rId39"/>
    <p:sldId id="337" r:id="rId40"/>
    <p:sldId id="338" r:id="rId41"/>
    <p:sldId id="279" r:id="rId42"/>
    <p:sldId id="280" r:id="rId43"/>
    <p:sldId id="311" r:id="rId44"/>
    <p:sldId id="281" r:id="rId45"/>
    <p:sldId id="313" r:id="rId46"/>
    <p:sldId id="332" r:id="rId47"/>
    <p:sldId id="319" r:id="rId48"/>
    <p:sldId id="304" r:id="rId49"/>
    <p:sldId id="336" r:id="rId50"/>
    <p:sldId id="317" r:id="rId51"/>
    <p:sldId id="301" r:id="rId52"/>
    <p:sldId id="302" r:id="rId53"/>
    <p:sldId id="303" r:id="rId54"/>
    <p:sldId id="324" r:id="rId55"/>
    <p:sldId id="341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14" autoAdjust="0"/>
  </p:normalViewPr>
  <p:slideViewPr>
    <p:cSldViewPr>
      <p:cViewPr>
        <p:scale>
          <a:sx n="100" d="100"/>
          <a:sy n="100" d="100"/>
        </p:scale>
        <p:origin x="-516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0C2FC-9BDF-41D2-8B0B-C9C616F3221D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396641-1093-461A-BA8D-C96BA73141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4A1C1D-BEB7-4F0F-9430-2798B68F00F9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Цель нашего урока - закрепить и усовершенствовать навыки сложения и вычитания десятичных дробей и вырабатывать умение использовать приобретенные знания в повседневной жизни. </a:t>
            </a:r>
          </a:p>
          <a:p>
            <a:pPr eaLnBrk="1" hangingPunct="1"/>
            <a:r>
              <a:rPr lang="ru-RU" dirty="0" smtClean="0"/>
              <a:t>Ведь мы знаем, что математика - это универсальный язык науки и техники и знать её необходимо для изучения таких дисциплин как: физика, химия, экономика, а также  многих других наук, с которыми вы познакомитесь в старших классах.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62E58-7531-4DB9-8D53-B926D8B4F116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944688-BA15-4CD9-82EF-DBA7997F6185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C0F60E-E81D-489E-8363-33ED4C2DE854}" type="slidenum">
              <a:rPr lang="ru-RU" smtClean="0"/>
              <a:pPr/>
              <a:t>45</a:t>
            </a:fld>
            <a:endParaRPr lang="ru-RU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Обсуждение допущенных ошибок и того, что необходимо для их коррекции.</a:t>
            </a:r>
          </a:p>
          <a:p>
            <a:pPr eaLnBrk="1" hangingPunct="1"/>
            <a:r>
              <a:rPr lang="ru-RU" smtClean="0"/>
              <a:t>Объявление оценок.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C8C4AC-A214-4D41-B00E-46768D898146}" type="slidenum">
              <a:rPr lang="ru-RU" smtClean="0"/>
              <a:pPr/>
              <a:t>47</a:t>
            </a:fld>
            <a:endParaRPr lang="ru-R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Мне было очень приятно работать с вами. Спасибо за урок!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7F67B9-7D1A-4AF2-831F-F89A8D66E8D2}" type="slidenum">
              <a:rPr lang="ru-RU" smtClean="0"/>
              <a:pPr/>
              <a:t>48</a:t>
            </a:fld>
            <a:endParaRPr lang="ru-RU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Ребята, вы сегодня все хорошо потрудились на уроке.</a:t>
            </a:r>
          </a:p>
          <a:p>
            <a:pPr eaLnBrk="1" hangingPunct="1"/>
            <a:r>
              <a:rPr lang="ru-RU" dirty="0" smtClean="0"/>
              <a:t>Возьмите в руки сигнальные карточки и ответьте, пожалуйста, на следующие вопросы: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Дополнительные задания учащимся данные во время урока. Проверка.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96641-1093-461A-BA8D-C96BA73141E7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10DC8-0273-4FF1-8264-B404BCC4E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7AFF4-0B8B-4282-A338-F6472734B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72F40A2-B867-46C8-9EF1-8716D4AA0A5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510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03663"/>
            <a:ext cx="4038600" cy="21526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FB1FC9D-8D29-4528-95DB-D556179550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51672-AD65-49AB-88F4-5AB9862EF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24.08.2014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unex.on.ufanet.ru/Mobile/photos/view_40.html" TargetMode="External"/><Relationship Id="rId5" Type="http://schemas.openxmlformats.org/officeDocument/2006/relationships/image" Target="../media/image40.gif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lunex.on.ufanet.ru/Mobile/photos/view_40.html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45960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unex.on.ufanet.ru/Mobile/photos/view_40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47813" y="620713"/>
            <a:ext cx="6192837" cy="2039937"/>
          </a:xfrm>
        </p:spPr>
        <p:txBody>
          <a:bodyPr>
            <a:normAutofit/>
          </a:bodyPr>
          <a:lstStyle/>
          <a:p>
            <a:r>
              <a:rPr lang="ru-RU" sz="4000" dirty="0"/>
              <a:t>СЛОЖЕНИЕ И ВЫЧИТАНИЕ ДЕСЯТИЧНЫХ ДРОБЕЙ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713" y="3643314"/>
            <a:ext cx="7056437" cy="2017711"/>
          </a:xfrm>
        </p:spPr>
        <p:txBody>
          <a:bodyPr>
            <a:normAutofit fontScale="40000" lnSpcReduction="20000"/>
          </a:bodyPr>
          <a:lstStyle/>
          <a:p>
            <a:r>
              <a:rPr lang="ru-RU" sz="6700" b="0" dirty="0">
                <a:latin typeface="Arbat-Bold" pitchFamily="2" charset="0"/>
              </a:rPr>
              <a:t>Математики тропинки одолеем без запинки</a:t>
            </a:r>
            <a:r>
              <a:rPr lang="ru-RU" sz="6700" b="0" dirty="0" smtClean="0">
                <a:latin typeface="Arbat-Bold" pitchFamily="2" charset="0"/>
              </a:rPr>
              <a:t>..</a:t>
            </a:r>
            <a:r>
              <a:rPr lang="ru-RU" sz="5100" b="0" dirty="0" smtClean="0">
                <a:latin typeface="Arbat-Bold" pitchFamily="2" charset="0"/>
              </a:rPr>
              <a:t>.</a:t>
            </a:r>
          </a:p>
          <a:p>
            <a:r>
              <a:rPr lang="ru-RU" sz="4000" dirty="0" smtClean="0">
                <a:latin typeface="Arbat-Bold" pitchFamily="2" charset="0"/>
              </a:rPr>
              <a:t>Шевченко Елена Ивановна </a:t>
            </a:r>
          </a:p>
          <a:p>
            <a:r>
              <a:rPr lang="ru-RU" sz="4000" dirty="0" smtClean="0">
                <a:latin typeface="Arbat-Bold" pitchFamily="2" charset="0"/>
              </a:rPr>
              <a:t>учитель математики МБОУ СОШ №4</a:t>
            </a:r>
          </a:p>
          <a:p>
            <a:r>
              <a:rPr lang="ru-RU" sz="4000" dirty="0" smtClean="0">
                <a:latin typeface="Arbat-Bold" pitchFamily="2" charset="0"/>
              </a:rPr>
              <a:t> г. Светлограда            </a:t>
            </a:r>
          </a:p>
          <a:p>
            <a:endParaRPr lang="ru-RU" sz="4000" dirty="0" smtClean="0">
              <a:latin typeface="Arbat-Bold" pitchFamily="2" charset="0"/>
            </a:endParaRPr>
          </a:p>
          <a:p>
            <a:r>
              <a:rPr lang="ru-RU" sz="4000" dirty="0" smtClean="0">
                <a:latin typeface="Arbat-Bold" pitchFamily="2" charset="0"/>
              </a:rPr>
              <a:t>                                                                   </a:t>
            </a:r>
            <a:r>
              <a:rPr lang="ru-RU" sz="4000" dirty="0" smtClean="0">
                <a:latin typeface="Arbat-Bold" pitchFamily="2" charset="0"/>
              </a:rPr>
              <a:t>18.02.2013</a:t>
            </a:r>
            <a:endParaRPr lang="ru-RU" sz="4000" b="0" dirty="0">
              <a:latin typeface="Arbat-Bold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913"/>
            <a:ext cx="8715375" cy="1152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100" dirty="0" smtClean="0">
                <a:latin typeface="Arial Black" pitchFamily="34" charset="0"/>
              </a:rPr>
              <a:t>  </a:t>
            </a:r>
            <a:r>
              <a:rPr lang="ru-RU" sz="4400" i="1" dirty="0" smtClean="0">
                <a:solidFill>
                  <a:srgbClr val="009999"/>
                </a:solidFill>
              </a:rPr>
              <a:t>Восстановите запятые:</a:t>
            </a:r>
          </a:p>
        </p:txBody>
      </p:sp>
      <p:sp>
        <p:nvSpPr>
          <p:cNvPr id="719875" name="Rectangle 3"/>
          <p:cNvSpPr>
            <a:spLocks noChangeArrowheads="1"/>
          </p:cNvSpPr>
          <p:nvPr/>
        </p:nvSpPr>
        <p:spPr bwMode="auto">
          <a:xfrm>
            <a:off x="501650" y="2357438"/>
            <a:ext cx="8302625" cy="37496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0" b="0">
                <a:latin typeface="Arial Black" pitchFamily="34" charset="0"/>
              </a:rPr>
              <a:t>7,39</a:t>
            </a:r>
            <a:r>
              <a:rPr lang="ru-RU" sz="12000" b="0">
                <a:solidFill>
                  <a:schemeClr val="hlink"/>
                </a:solidFill>
                <a:latin typeface="Arial Black" pitchFamily="34" charset="0"/>
              </a:rPr>
              <a:t>+</a:t>
            </a:r>
            <a:r>
              <a:rPr lang="ru-RU" sz="12000" b="0">
                <a:latin typeface="Arial Black" pitchFamily="34" charset="0"/>
              </a:rPr>
              <a:t>4,48</a:t>
            </a:r>
          </a:p>
          <a:p>
            <a:pPr algn="ctr"/>
            <a:r>
              <a:rPr lang="ru-RU" sz="12000" b="0">
                <a:solidFill>
                  <a:schemeClr val="hlink"/>
                </a:solidFill>
                <a:latin typeface="Arial Black" pitchFamily="34" charset="0"/>
              </a:rPr>
              <a:t>= </a:t>
            </a:r>
            <a:r>
              <a:rPr lang="ru-RU" sz="12000" b="0">
                <a:latin typeface="Arial Black" pitchFamily="34" charset="0"/>
              </a:rPr>
              <a:t>1187</a:t>
            </a:r>
            <a:endParaRPr lang="ru-RU" sz="13000" b="0">
              <a:latin typeface="Arial Black" pitchFamily="34" charset="0"/>
            </a:endParaRPr>
          </a:p>
        </p:txBody>
      </p:sp>
      <p:sp>
        <p:nvSpPr>
          <p:cNvPr id="719876" name="Text Box 4"/>
          <p:cNvSpPr txBox="1">
            <a:spLocks noChangeArrowheads="1"/>
          </p:cNvSpPr>
          <p:nvPr/>
        </p:nvSpPr>
        <p:spPr bwMode="auto">
          <a:xfrm>
            <a:off x="4959350" y="4292600"/>
            <a:ext cx="6429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0" b="0">
                <a:solidFill>
                  <a:schemeClr val="hlink"/>
                </a:solidFill>
                <a:latin typeface="Arial Black" pitchFamily="34" charset="0"/>
              </a:rPr>
              <a:t>,</a:t>
            </a:r>
          </a:p>
        </p:txBody>
      </p:sp>
      <p:sp>
        <p:nvSpPr>
          <p:cNvPr id="719877" name="Rectangle 5"/>
          <p:cNvSpPr>
            <a:spLocks noChangeArrowheads="1"/>
          </p:cNvSpPr>
          <p:nvPr/>
        </p:nvSpPr>
        <p:spPr bwMode="auto">
          <a:xfrm>
            <a:off x="468313" y="2205038"/>
            <a:ext cx="8302625" cy="39020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0" b="0">
                <a:latin typeface="Arial Black" pitchFamily="34" charset="0"/>
              </a:rPr>
              <a:t>4,2 </a:t>
            </a:r>
            <a:r>
              <a:rPr lang="ru-RU" sz="12000" b="0">
                <a:solidFill>
                  <a:schemeClr val="hlink"/>
                </a:solidFill>
                <a:latin typeface="Arial Black" pitchFamily="34" charset="0"/>
              </a:rPr>
              <a:t>+ </a:t>
            </a:r>
            <a:r>
              <a:rPr lang="ru-RU" sz="12000" b="0">
                <a:latin typeface="Arial Black" pitchFamily="34" charset="0"/>
              </a:rPr>
              <a:t>2,06</a:t>
            </a:r>
            <a:br>
              <a:rPr lang="ru-RU" sz="12000" b="0">
                <a:latin typeface="Arial Black" pitchFamily="34" charset="0"/>
              </a:rPr>
            </a:br>
            <a:r>
              <a:rPr lang="ru-RU" sz="12000" b="0">
                <a:solidFill>
                  <a:schemeClr val="hlink"/>
                </a:solidFill>
                <a:latin typeface="Arial Black" pitchFamily="34" charset="0"/>
              </a:rPr>
              <a:t>= </a:t>
            </a:r>
            <a:r>
              <a:rPr lang="ru-RU" sz="12000" b="0">
                <a:latin typeface="Arial Black" pitchFamily="34" charset="0"/>
              </a:rPr>
              <a:t>626</a:t>
            </a:r>
            <a:r>
              <a:rPr lang="ru-RU" sz="13000" b="0">
                <a:latin typeface="Arial Black" pitchFamily="34" charset="0"/>
              </a:rPr>
              <a:t>  </a:t>
            </a:r>
          </a:p>
        </p:txBody>
      </p:sp>
      <p:sp>
        <p:nvSpPr>
          <p:cNvPr id="719878" name="Text Box 6"/>
          <p:cNvSpPr txBox="1">
            <a:spLocks noChangeArrowheads="1"/>
          </p:cNvSpPr>
          <p:nvPr/>
        </p:nvSpPr>
        <p:spPr bwMode="auto">
          <a:xfrm>
            <a:off x="3962400" y="4378325"/>
            <a:ext cx="64293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0" b="0">
                <a:solidFill>
                  <a:schemeClr val="hlink"/>
                </a:solidFill>
                <a:latin typeface="Arial Black" pitchFamily="34" charset="0"/>
              </a:rPr>
              <a:t>,</a:t>
            </a:r>
          </a:p>
        </p:txBody>
      </p:sp>
      <p:sp>
        <p:nvSpPr>
          <p:cNvPr id="719879" name="Rectangle 7"/>
          <p:cNvSpPr>
            <a:spLocks noChangeArrowheads="1"/>
          </p:cNvSpPr>
          <p:nvPr/>
        </p:nvSpPr>
        <p:spPr bwMode="auto">
          <a:xfrm>
            <a:off x="611188" y="2349500"/>
            <a:ext cx="7804150" cy="37496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0" b="0" dirty="0">
                <a:latin typeface="Arial Black" pitchFamily="34" charset="0"/>
              </a:rPr>
              <a:t>18,01</a:t>
            </a:r>
            <a:r>
              <a:rPr lang="ru-RU" sz="12000" b="0" dirty="0">
                <a:solidFill>
                  <a:schemeClr val="hlink"/>
                </a:solidFill>
                <a:latin typeface="Arial Black" pitchFamily="34" charset="0"/>
              </a:rPr>
              <a:t>-</a:t>
            </a:r>
            <a:r>
              <a:rPr lang="ru-RU" sz="12000" b="0" dirty="0">
                <a:latin typeface="Arial Black" pitchFamily="34" charset="0"/>
              </a:rPr>
              <a:t>2,9</a:t>
            </a:r>
            <a:br>
              <a:rPr lang="ru-RU" sz="12000" b="0" dirty="0">
                <a:latin typeface="Arial Black" pitchFamily="34" charset="0"/>
              </a:rPr>
            </a:br>
            <a:r>
              <a:rPr lang="ru-RU" sz="12000" b="0" dirty="0">
                <a:solidFill>
                  <a:schemeClr val="hlink"/>
                </a:solidFill>
                <a:latin typeface="Arial Black" pitchFamily="34" charset="0"/>
              </a:rPr>
              <a:t>= </a:t>
            </a:r>
            <a:r>
              <a:rPr lang="ru-RU" sz="12000" b="0" dirty="0">
                <a:latin typeface="Arial Black" pitchFamily="34" charset="0"/>
              </a:rPr>
              <a:t>1511  </a:t>
            </a:r>
          </a:p>
        </p:txBody>
      </p:sp>
      <p:sp>
        <p:nvSpPr>
          <p:cNvPr id="719880" name="Text Box 8"/>
          <p:cNvSpPr txBox="1">
            <a:spLocks noChangeArrowheads="1"/>
          </p:cNvSpPr>
          <p:nvPr/>
        </p:nvSpPr>
        <p:spPr bwMode="auto">
          <a:xfrm>
            <a:off x="4540250" y="4500563"/>
            <a:ext cx="6429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0" b="0">
                <a:solidFill>
                  <a:schemeClr val="hlink"/>
                </a:solidFill>
                <a:latin typeface="Arial Black" pitchFamily="34" charset="0"/>
              </a:rPr>
              <a:t>,</a:t>
            </a:r>
          </a:p>
        </p:txBody>
      </p:sp>
      <p:sp>
        <p:nvSpPr>
          <p:cNvPr id="719881" name="Rectangle 9"/>
          <p:cNvSpPr>
            <a:spLocks noChangeArrowheads="1"/>
          </p:cNvSpPr>
          <p:nvPr/>
        </p:nvSpPr>
        <p:spPr bwMode="auto">
          <a:xfrm>
            <a:off x="1476375" y="2133600"/>
            <a:ext cx="6280150" cy="390207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2000" b="0">
                <a:latin typeface="Arial Black" pitchFamily="34" charset="0"/>
              </a:rPr>
              <a:t>5 </a:t>
            </a:r>
            <a:r>
              <a:rPr lang="ru-RU" sz="12000" b="0">
                <a:solidFill>
                  <a:schemeClr val="hlink"/>
                </a:solidFill>
                <a:latin typeface="Arial Black" pitchFamily="34" charset="0"/>
              </a:rPr>
              <a:t>- </a:t>
            </a:r>
            <a:r>
              <a:rPr lang="ru-RU" sz="12000" b="0">
                <a:latin typeface="Arial Black" pitchFamily="34" charset="0"/>
              </a:rPr>
              <a:t>0,61</a:t>
            </a:r>
            <a:br>
              <a:rPr lang="ru-RU" sz="12000" b="0">
                <a:latin typeface="Arial Black" pitchFamily="34" charset="0"/>
              </a:rPr>
            </a:br>
            <a:r>
              <a:rPr lang="ru-RU" sz="12000" b="0">
                <a:solidFill>
                  <a:schemeClr val="hlink"/>
                </a:solidFill>
                <a:latin typeface="Arial Black" pitchFamily="34" charset="0"/>
              </a:rPr>
              <a:t>= </a:t>
            </a:r>
            <a:r>
              <a:rPr lang="ru-RU" sz="12000" b="0">
                <a:latin typeface="Arial Black" pitchFamily="34" charset="0"/>
              </a:rPr>
              <a:t>439</a:t>
            </a:r>
            <a:r>
              <a:rPr lang="ru-RU" sz="13000" b="0">
                <a:latin typeface="Arial Black" pitchFamily="34" charset="0"/>
              </a:rPr>
              <a:t>  </a:t>
            </a:r>
          </a:p>
        </p:txBody>
      </p:sp>
      <p:sp>
        <p:nvSpPr>
          <p:cNvPr id="719882" name="Text Box 10"/>
          <p:cNvSpPr txBox="1">
            <a:spLocks noChangeArrowheads="1"/>
          </p:cNvSpPr>
          <p:nvPr/>
        </p:nvSpPr>
        <p:spPr bwMode="auto">
          <a:xfrm>
            <a:off x="3959225" y="4306888"/>
            <a:ext cx="642938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0" b="0">
                <a:solidFill>
                  <a:schemeClr val="hlink"/>
                </a:solidFill>
                <a:latin typeface="Arial Black" pitchFamily="34" charset="0"/>
              </a:rPr>
              <a:t>,</a:t>
            </a:r>
          </a:p>
        </p:txBody>
      </p:sp>
      <p:pic>
        <p:nvPicPr>
          <p:cNvPr id="16395" name="Picture 11" descr="Увеличенно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2663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4" grpId="0"/>
      <p:bldP spid="719875" grpId="0" animBg="1"/>
      <p:bldP spid="719875" grpId="1" animBg="1"/>
      <p:bldP spid="719876" grpId="0"/>
      <p:bldP spid="719876" grpId="1"/>
      <p:bldP spid="719877" grpId="0" animBg="1"/>
      <p:bldP spid="719877" grpId="1" animBg="1"/>
      <p:bldP spid="719878" grpId="0"/>
      <p:bldP spid="719878" grpId="1"/>
      <p:bldP spid="719879" grpId="0" animBg="1"/>
      <p:bldP spid="719879" grpId="1" animBg="1"/>
      <p:bldP spid="719880" grpId="0"/>
      <p:bldP spid="719880" grpId="1"/>
      <p:bldP spid="719881" grpId="0" animBg="1"/>
      <p:bldP spid="719881" grpId="1" animBg="1"/>
      <p:bldP spid="719882" grpId="0"/>
      <p:bldP spid="71988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596900"/>
            <a:ext cx="8437563" cy="28321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009999"/>
                </a:solidFill>
              </a:rPr>
              <a:t>Тест </a:t>
            </a:r>
            <a:r>
              <a:rPr lang="ru-RU" sz="6000" dirty="0" smtClean="0"/>
              <a:t> </a:t>
            </a:r>
            <a:br>
              <a:rPr lang="ru-RU" sz="6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600" dirty="0" smtClean="0">
              <a:solidFill>
                <a:schemeClr val="tx1"/>
              </a:solidFill>
            </a:endParaRP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/>
              <a:t>    </a:t>
            </a:r>
            <a:endParaRPr lang="ru-RU" sz="4400" dirty="0" smtClean="0"/>
          </a:p>
        </p:txBody>
      </p:sp>
      <p:pic>
        <p:nvPicPr>
          <p:cNvPr id="22532" name="Picture 4" descr="MCj044042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2763" y="4221163"/>
            <a:ext cx="2503487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MCj042811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149725"/>
            <a:ext cx="250825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46" grpId="0"/>
      <p:bldP spid="6461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2700" y="1433513"/>
            <a:ext cx="9120188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ctr"/>
            <a:r>
              <a:rPr lang="ru-RU" sz="2400" b="1" u="sng" dirty="0">
                <a:solidFill>
                  <a:schemeClr val="bg2"/>
                </a:solidFill>
              </a:rPr>
              <a:t>ТЕСТ</a:t>
            </a:r>
            <a:br>
              <a:rPr lang="ru-RU" sz="2400" b="1" u="sng" dirty="0">
                <a:solidFill>
                  <a:schemeClr val="bg2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342900" indent="-342900" algn="ctr">
              <a:buFontTx/>
              <a:buAutoNum type="arabicParenR"/>
            </a:pPr>
            <a:r>
              <a:rPr lang="ru-RU" sz="2400" dirty="0"/>
              <a:t>КАК ЗАПИСЫВАЕТСЯ ЧИСЛО  </a:t>
            </a:r>
            <a:br>
              <a:rPr lang="ru-RU" sz="2400" dirty="0"/>
            </a:br>
            <a:r>
              <a:rPr lang="ru-RU" sz="2400" b="1" i="1" dirty="0"/>
              <a:t>ОДИННАДЦАТЬ ЦЕЛЫХ ВОСЕМЬ ТЫСЯЧНЫХ</a:t>
            </a:r>
            <a:r>
              <a:rPr lang="ru-RU" sz="2000" b="1" i="1" dirty="0"/>
              <a:t/>
            </a:r>
            <a:br>
              <a:rPr lang="ru-RU" sz="2000" b="1" i="1" dirty="0"/>
            </a:br>
            <a:endParaRPr lang="ru-RU" sz="2000" b="1" i="1" dirty="0"/>
          </a:p>
          <a:p>
            <a:pPr marL="342900" indent="-342900" algn="ctr"/>
            <a:endParaRPr lang="ru-RU" sz="2000" dirty="0"/>
          </a:p>
          <a:p>
            <a:pPr marL="342900" indent="-342900" algn="ctr"/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А) 11,08             Б)  11, 008      В)  11, 0008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992313" y="1773238"/>
            <a:ext cx="5675312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/>
              <a:t>2) КАК ЧИТАЕТСЯ ЧИСЛО    </a:t>
            </a:r>
            <a:r>
              <a:rPr lang="ru-RU" sz="2400" b="1" i="1"/>
              <a:t>7,0019</a:t>
            </a: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 sz="2000"/>
              <a:t>А) семь целых девятнадцать сотых</a:t>
            </a:r>
            <a:br>
              <a:rPr lang="ru-RU" sz="2000"/>
            </a:br>
            <a:endParaRPr lang="ru-RU" sz="2000"/>
          </a:p>
          <a:p>
            <a:r>
              <a:rPr lang="ru-RU" sz="2000"/>
              <a:t>Б) семь целых девятнадцать тысячных</a:t>
            </a:r>
            <a:br>
              <a:rPr lang="ru-RU" sz="2000"/>
            </a:br>
            <a:endParaRPr lang="ru-RU" sz="2000"/>
          </a:p>
          <a:p>
            <a:r>
              <a:rPr lang="ru-RU" sz="2000"/>
              <a:t>В) семь целых девятнадцать десятитысячных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124075" y="1454150"/>
            <a:ext cx="64643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400"/>
              <a:t>3. У ЧИСЛА </a:t>
            </a:r>
            <a:r>
              <a:rPr lang="ru-RU" sz="2400" b="1"/>
              <a:t>1, 25489</a:t>
            </a:r>
            <a:r>
              <a:rPr lang="ru-RU" sz="2400"/>
              <a:t> ЦИФРА</a:t>
            </a:r>
            <a:r>
              <a:rPr lang="ru-RU" sz="2400" b="1"/>
              <a:t> 4 </a:t>
            </a:r>
            <a:r>
              <a:rPr lang="ru-RU" sz="2400"/>
              <a:t>ЗАПИСАНА :</a:t>
            </a:r>
          </a:p>
          <a:p>
            <a:r>
              <a:rPr lang="ru-RU" sz="2400"/>
              <a:t/>
            </a:r>
            <a:br>
              <a:rPr lang="ru-RU" sz="2400"/>
            </a:br>
            <a:r>
              <a:rPr lang="ru-RU"/>
              <a:t> </a:t>
            </a:r>
            <a:r>
              <a:rPr lang="ru-RU" sz="2000"/>
              <a:t>А) в сотых </a:t>
            </a:r>
            <a:br>
              <a:rPr lang="ru-RU" sz="2000"/>
            </a:br>
            <a:endParaRPr lang="ru-RU" sz="2000"/>
          </a:p>
          <a:p>
            <a:r>
              <a:rPr lang="ru-RU" sz="2000"/>
              <a:t>Б) в тысячных </a:t>
            </a:r>
            <a:br>
              <a:rPr lang="ru-RU" sz="2000"/>
            </a:br>
            <a:endParaRPr lang="ru-RU" sz="2000"/>
          </a:p>
          <a:p>
            <a:r>
              <a:rPr lang="ru-RU" sz="2000"/>
              <a:t>В) в десятитысячных</a:t>
            </a:r>
          </a:p>
          <a:p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271588" y="906463"/>
            <a:ext cx="6600825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/>
              <a:t>4. КАКОЕ ИЗ ЧИСЕЛ  </a:t>
            </a:r>
            <a:r>
              <a:rPr lang="ru-RU" sz="2400" b="1"/>
              <a:t>3, 455;  3, 454;  3,544 </a:t>
            </a:r>
          </a:p>
          <a:p>
            <a:pPr algn="ctr"/>
            <a:r>
              <a:rPr lang="ru-RU" sz="2400"/>
              <a:t>РАСПОЛОЖЕНО НА КООРДИНАТНОЙ ПРЯМОЙ ПРАВЕЕ?</a:t>
            </a:r>
            <a:br>
              <a:rPr lang="ru-RU" sz="2400"/>
            </a:br>
            <a:endParaRPr lang="ru-RU" sz="2400"/>
          </a:p>
          <a:p>
            <a:pPr algn="ctr"/>
            <a:endParaRPr lang="ru-RU" sz="2400"/>
          </a:p>
          <a:p>
            <a:pPr algn="ctr"/>
            <a:r>
              <a:rPr lang="ru-RU" sz="2000"/>
              <a:t>А) 3,454  </a:t>
            </a:r>
          </a:p>
          <a:p>
            <a:pPr algn="ctr"/>
            <a:r>
              <a:rPr lang="ru-RU" sz="2000"/>
              <a:t> </a:t>
            </a:r>
          </a:p>
          <a:p>
            <a:pPr algn="ctr"/>
            <a:r>
              <a:rPr lang="ru-RU" sz="2000"/>
              <a:t>  Б)  3,544 </a:t>
            </a:r>
          </a:p>
          <a:p>
            <a:pPr algn="ctr"/>
            <a:r>
              <a:rPr lang="ru-RU" sz="2000"/>
              <a:t> </a:t>
            </a:r>
          </a:p>
          <a:p>
            <a:pPr algn="ctr"/>
            <a:r>
              <a:rPr lang="ru-RU" sz="2000"/>
              <a:t>   В) 3, 455</a:t>
            </a:r>
          </a:p>
          <a:p>
            <a:pPr algn="ctr"/>
            <a:endParaRPr lang="ru-RU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88988" y="689988"/>
            <a:ext cx="7566025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dirty="0"/>
              <a:t>5. КАКОЕ ИЗ ЧИСЕЛ  </a:t>
            </a:r>
            <a:r>
              <a:rPr lang="ru-RU" sz="3200" b="1" dirty="0"/>
              <a:t>0,11 ;   0,8;   0,55</a:t>
            </a:r>
            <a:r>
              <a:rPr lang="ru-RU" sz="3200" dirty="0"/>
              <a:t> </a:t>
            </a:r>
            <a:r>
              <a:rPr lang="ru-RU" sz="2400" dirty="0"/>
              <a:t>МОЖНО ЗАПИСАТЬ</a:t>
            </a:r>
          </a:p>
          <a:p>
            <a:pPr algn="ctr"/>
            <a:r>
              <a:rPr lang="ru-RU" sz="2400" dirty="0"/>
              <a:t> ВМЕСТО </a:t>
            </a:r>
            <a:r>
              <a:rPr lang="ru-RU" sz="2400" b="1" dirty="0"/>
              <a:t>* </a:t>
            </a:r>
            <a:r>
              <a:rPr lang="ru-RU" sz="3200" b="1" dirty="0"/>
              <a:t>&gt;  0, 7</a:t>
            </a:r>
            <a:r>
              <a:rPr lang="ru-RU" sz="3200" dirty="0"/>
              <a:t> </a:t>
            </a:r>
            <a:r>
              <a:rPr lang="ru-RU" sz="2400" dirty="0"/>
              <a:t>ЧТОБЫ ПОЛУЧИЛОСЬ ВЕРНОЕ НЕРАВЕНСТВО?</a:t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/>
              <a:t>А) 0,8   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     Б) 0,55    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   </a:t>
            </a:r>
            <a:r>
              <a:rPr lang="ru-RU" sz="2000" dirty="0" smtClean="0"/>
              <a:t> </a:t>
            </a:r>
            <a:r>
              <a:rPr lang="ru-RU" sz="2000" dirty="0"/>
              <a:t>В) 0,11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ОТВЕТЫ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Б</a:t>
            </a:r>
            <a:br>
              <a:rPr lang="ru-RU"/>
            </a:br>
            <a:r>
              <a:rPr lang="ru-RU"/>
              <a:t>В</a:t>
            </a:r>
            <a:br>
              <a:rPr lang="ru-RU"/>
            </a:br>
            <a:r>
              <a:rPr lang="ru-RU"/>
              <a:t>Б</a:t>
            </a:r>
            <a:br>
              <a:rPr lang="ru-RU"/>
            </a:br>
            <a:r>
              <a:rPr lang="ru-RU"/>
              <a:t>Б</a:t>
            </a:r>
            <a:br>
              <a:rPr lang="ru-RU"/>
            </a:br>
            <a:r>
              <a:rPr lang="ru-RU"/>
              <a:t>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43887" cy="877888"/>
          </a:xfrm>
        </p:spPr>
        <p:txBody>
          <a:bodyPr>
            <a:normAutofit/>
          </a:bodyPr>
          <a:lstStyle/>
          <a:p>
            <a:r>
              <a:rPr lang="ru-RU" sz="5400">
                <a:solidFill>
                  <a:srgbClr val="FFFF00"/>
                </a:solidFill>
              </a:rPr>
              <a:t>Путешествие</a:t>
            </a:r>
          </a:p>
        </p:txBody>
      </p:sp>
      <p:pic>
        <p:nvPicPr>
          <p:cNvPr id="140301" name="Picture 13" descr="путь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8497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3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600200"/>
            <a:ext cx="9036050" cy="44561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latin typeface="Verdana" pitchFamily="34" charset="0"/>
              </a:rPr>
              <a:t>   </a:t>
            </a:r>
            <a:r>
              <a:rPr lang="ru-RU" sz="2800" b="1" dirty="0" smtClean="0">
                <a:latin typeface="Verdana" pitchFamily="34" charset="0"/>
              </a:rPr>
              <a:t>Задача, конечно, не очень простая:</a:t>
            </a:r>
          </a:p>
          <a:p>
            <a:pPr eaLnBrk="1" hangingPunct="1">
              <a:buFontTx/>
              <a:buNone/>
            </a:pPr>
            <a:endParaRPr lang="ru-RU" sz="2800" b="1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ru-RU" sz="2800" b="1" dirty="0" smtClean="0">
                <a:latin typeface="Verdana" pitchFamily="34" charset="0"/>
              </a:rPr>
              <a:t>   Играя учить и учиться играя,</a:t>
            </a:r>
            <a:br>
              <a:rPr lang="ru-RU" sz="2800" b="1" dirty="0" smtClean="0">
                <a:latin typeface="Verdana" pitchFamily="34" charset="0"/>
              </a:rPr>
            </a:br>
            <a:endParaRPr lang="ru-RU" sz="2800" b="1" dirty="0" smtClean="0">
              <a:latin typeface="Verdana" pitchFamily="34" charset="0"/>
            </a:endParaRPr>
          </a:p>
          <a:p>
            <a:pPr eaLnBrk="1" hangingPunct="1">
              <a:buFontTx/>
              <a:buNone/>
            </a:pPr>
            <a:r>
              <a:rPr lang="ru-RU" sz="2800" b="1" dirty="0" smtClean="0">
                <a:latin typeface="Verdana" pitchFamily="34" charset="0"/>
              </a:rPr>
              <a:t>   Но если с учёбой сложить развлеченье,</a:t>
            </a:r>
          </a:p>
          <a:p>
            <a:pPr eaLnBrk="1" hangingPunct="1">
              <a:buFontTx/>
              <a:buNone/>
            </a:pPr>
            <a:r>
              <a:rPr lang="ru-RU" sz="2800" b="1" dirty="0" smtClean="0">
                <a:latin typeface="Verdana" pitchFamily="34" charset="0"/>
              </a:rPr>
              <a:t/>
            </a:r>
            <a:br>
              <a:rPr lang="ru-RU" sz="2800" b="1" dirty="0" smtClean="0">
                <a:latin typeface="Verdana" pitchFamily="34" charset="0"/>
              </a:rPr>
            </a:br>
            <a:r>
              <a:rPr lang="ru-RU" sz="2800" b="1" dirty="0" smtClean="0">
                <a:latin typeface="Verdana" pitchFamily="34" charset="0"/>
              </a:rPr>
              <a:t>То праздником станет любое ученье!</a:t>
            </a:r>
          </a:p>
        </p:txBody>
      </p:sp>
      <p:pic>
        <p:nvPicPr>
          <p:cNvPr id="527364" name="Picture 4" descr="Увеличенное изображ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9081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7365" name="Picture 5" descr="Увеличенно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588" y="4986338"/>
            <a:ext cx="241141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7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7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5" name="Picture 5" descr="pic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43887" cy="1084263"/>
          </a:xfrm>
        </p:spPr>
        <p:txBody>
          <a:bodyPr/>
          <a:lstStyle/>
          <a:p>
            <a:r>
              <a:rPr lang="ru-RU"/>
              <a:t>Садимся в автобус</a:t>
            </a:r>
          </a:p>
        </p:txBody>
      </p:sp>
      <p:pic>
        <p:nvPicPr>
          <p:cNvPr id="141316" name="Picture 4" descr="автобус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2" descr="3418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31747" name="AutoShape 3"/>
          <p:cNvSpPr>
            <a:spLocks noChangeArrowheads="1"/>
          </p:cNvSpPr>
          <p:nvPr/>
        </p:nvSpPr>
        <p:spPr bwMode="auto">
          <a:xfrm rot="1427195">
            <a:off x="4846721" y="4568959"/>
            <a:ext cx="4031438" cy="2393798"/>
          </a:xfrm>
          <a:prstGeom prst="irregularSeal2">
            <a:avLst/>
          </a:prstGeom>
          <a:solidFill>
            <a:srgbClr val="00B050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 rot="645946">
            <a:off x="5724525" y="5589588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800080"/>
                </a:solidFill>
                <a:latin typeface="Microsoft Sans Serif" pitchFamily="34" charset="0"/>
              </a:rPr>
              <a:t>12 + 92 = 212</a:t>
            </a:r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 rot="20796468">
            <a:off x="-268085" y="1980918"/>
            <a:ext cx="3822255" cy="2452174"/>
          </a:xfrm>
          <a:prstGeom prst="irregularSeal2">
            <a:avLst/>
          </a:prstGeom>
          <a:solidFill>
            <a:srgbClr val="00B050"/>
          </a:solidFill>
          <a:ln>
            <a:solidFill>
              <a:schemeClr val="accent1"/>
            </a:solidFill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 rot="-259711">
            <a:off x="611188" y="2997200"/>
            <a:ext cx="19446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800080"/>
                </a:solidFill>
                <a:latin typeface="Microsoft Sans Serif" pitchFamily="34" charset="0"/>
              </a:rPr>
              <a:t>48 + 22 = 7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 rot="1427195">
            <a:off x="5503908" y="1967211"/>
            <a:ext cx="3851225" cy="2244004"/>
          </a:xfrm>
          <a:prstGeom prst="irregularSeal2">
            <a:avLst/>
          </a:prstGeom>
          <a:solidFill>
            <a:srgbClr val="00B050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58" name="Text Box 8"/>
          <p:cNvSpPr txBox="1">
            <a:spLocks noChangeArrowheads="1"/>
          </p:cNvSpPr>
          <p:nvPr/>
        </p:nvSpPr>
        <p:spPr bwMode="auto">
          <a:xfrm>
            <a:off x="6659563" y="2924175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/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 rot="262096">
            <a:off x="6015038" y="2801938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800080"/>
                </a:solidFill>
                <a:latin typeface="Microsoft Sans Serif" pitchFamily="34" charset="0"/>
              </a:rPr>
              <a:t>1 + 308 = 408</a:t>
            </a: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-214346" y="4429132"/>
            <a:ext cx="3643338" cy="2428868"/>
          </a:xfrm>
          <a:prstGeom prst="irregularSeal2">
            <a:avLst/>
          </a:prstGeom>
          <a:solidFill>
            <a:srgbClr val="00B050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 rot="1427195">
            <a:off x="2570240" y="2811700"/>
            <a:ext cx="3932082" cy="2591922"/>
          </a:xfrm>
          <a:prstGeom prst="irregularSeal2">
            <a:avLst/>
          </a:prstGeom>
          <a:solidFill>
            <a:srgbClr val="00B050"/>
          </a:solidFill>
          <a:ln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 rot="-669280">
            <a:off x="468313" y="551656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800080"/>
                </a:solidFill>
                <a:latin typeface="Microsoft Sans Serif" pitchFamily="34" charset="0"/>
              </a:rPr>
              <a:t>53 – 17 = 513</a:t>
            </a: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 rot="-259711">
            <a:off x="606425" y="2995613"/>
            <a:ext cx="1944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bg2"/>
                </a:solidFill>
                <a:latin typeface="Microsoft Sans Serif" pitchFamily="34" charset="0"/>
              </a:rPr>
              <a:t>4,8 + 2,2 = 7</a:t>
            </a:r>
          </a:p>
          <a:p>
            <a:pPr>
              <a:spcBef>
                <a:spcPct val="50000"/>
              </a:spcBef>
            </a:pPr>
            <a:endParaRPr lang="ru-RU" sz="2400">
              <a:solidFill>
                <a:schemeClr val="bg2"/>
              </a:solidFill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 rot="262096">
            <a:off x="6086475" y="2801938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bg2"/>
                </a:solidFill>
                <a:latin typeface="Microsoft Sans Serif" pitchFamily="34" charset="0"/>
              </a:rPr>
              <a:t>1 + 3,08 = 4,08</a:t>
            </a: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3419475" y="3933825"/>
            <a:ext cx="2087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800080"/>
                </a:solidFill>
                <a:latin typeface="Microsoft Sans Serif" pitchFamily="34" charset="0"/>
              </a:rPr>
              <a:t>945 – 545 = 4</a:t>
            </a:r>
          </a:p>
        </p:txBody>
      </p:sp>
      <p:sp>
        <p:nvSpPr>
          <p:cNvPr id="9232" name="Text Box 16"/>
          <p:cNvSpPr txBox="1">
            <a:spLocks noChangeArrowheads="1"/>
          </p:cNvSpPr>
          <p:nvPr/>
        </p:nvSpPr>
        <p:spPr bwMode="auto">
          <a:xfrm>
            <a:off x="3276600" y="3933825"/>
            <a:ext cx="2303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 dirty="0">
                <a:solidFill>
                  <a:schemeClr val="bg2"/>
                </a:solidFill>
                <a:latin typeface="Microsoft Sans Serif" pitchFamily="34" charset="0"/>
              </a:rPr>
              <a:t>9,45 – 5,45 = 4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 rot="-669280">
            <a:off x="395288" y="5516563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bg2"/>
                </a:solidFill>
                <a:latin typeface="Microsoft Sans Serif" pitchFamily="34" charset="0"/>
              </a:rPr>
              <a:t>53 – 1,7 = 51,3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 rot="645946">
            <a:off x="5651500" y="5564188"/>
            <a:ext cx="2305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chemeClr val="bg2"/>
                </a:solidFill>
                <a:latin typeface="Microsoft Sans Serif" pitchFamily="34" charset="0"/>
              </a:rPr>
              <a:t>12 + 9,2 = 21,2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4282" y="142852"/>
            <a:ext cx="8715468" cy="1757077"/>
          </a:xfrm>
          <a:prstGeom prst="roundRect">
            <a:avLst/>
          </a:prstGeom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5400" b="1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Восстановите в записи примеров  запятые:</a:t>
            </a:r>
          </a:p>
        </p:txBody>
      </p:sp>
      <p:pic>
        <p:nvPicPr>
          <p:cNvPr id="31774" name="Picture 6" descr="CAQFQT8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7429500" y="4071938"/>
            <a:ext cx="5318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5" name="Picture 6" descr="CAQFQT8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3929063" y="2428875"/>
            <a:ext cx="357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76" name="Picture 6" descr="CAQFQT8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4000"/>
          </a:blip>
          <a:srcRect/>
          <a:stretch>
            <a:fillRect/>
          </a:stretch>
        </p:blipFill>
        <p:spPr bwMode="auto">
          <a:xfrm>
            <a:off x="8072438" y="1214438"/>
            <a:ext cx="38893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2" grpId="0"/>
      <p:bldP spid="9225" grpId="0"/>
      <p:bldP spid="9228" grpId="0"/>
      <p:bldP spid="9229" grpId="0"/>
      <p:bldP spid="9230" grpId="0"/>
      <p:bldP spid="9231" grpId="0"/>
      <p:bldP spid="9232" grpId="0"/>
      <p:bldP spid="9233" grpId="0"/>
      <p:bldP spid="92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388350" cy="868362"/>
          </a:xfrm>
        </p:spPr>
        <p:txBody>
          <a:bodyPr/>
          <a:lstStyle/>
          <a:p>
            <a:r>
              <a:rPr lang="ru-RU"/>
              <a:t>Вычислительный центр</a:t>
            </a:r>
          </a:p>
        </p:txBody>
      </p:sp>
      <p:pic>
        <p:nvPicPr>
          <p:cNvPr id="142340" name="Picture 4" descr="comp-kids-17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636713"/>
            <a:ext cx="5832475" cy="4791075"/>
          </a:xfrm>
        </p:spPr>
      </p:pic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6156325" y="1700213"/>
            <a:ext cx="2746375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2000"/>
          </a:p>
          <a:p>
            <a:pPr marL="342900" indent="-342900" algn="ctr">
              <a:spcBef>
                <a:spcPct val="20000"/>
              </a:spcBef>
            </a:pPr>
            <a:endParaRPr lang="ru-RU" sz="2000"/>
          </a:p>
          <a:p>
            <a:pPr marL="342900" indent="-342900" algn="ctr">
              <a:spcBef>
                <a:spcPct val="20000"/>
              </a:spcBef>
            </a:pPr>
            <a:r>
              <a:rPr lang="ru-RU" sz="2800" i="1">
                <a:latin typeface="Tahoma" pitchFamily="34" charset="0"/>
              </a:rPr>
              <a:t>Дробное число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i="1">
                <a:latin typeface="Tahoma" pitchFamily="34" charset="0"/>
              </a:rPr>
              <a:t>в арифметику вошло,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i="1">
                <a:latin typeface="Tahoma" pitchFamily="34" charset="0"/>
              </a:rPr>
              <a:t>тайн немало принесло.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idx="1"/>
          </p:nvPr>
        </p:nvSpPr>
        <p:spPr>
          <a:xfrm>
            <a:off x="251520" y="333375"/>
            <a:ext cx="8424168" cy="619125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dirty="0"/>
              <a:t>1 вариант                                                            </a:t>
            </a:r>
            <a:r>
              <a:rPr lang="ru-RU" sz="1800" dirty="0" smtClean="0"/>
              <a:t>           2 </a:t>
            </a:r>
            <a:r>
              <a:rPr lang="ru-RU" sz="1800" dirty="0"/>
              <a:t>вариант</a:t>
            </a:r>
          </a:p>
          <a:p>
            <a:pPr>
              <a:buFontTx/>
              <a:buNone/>
            </a:pPr>
            <a:r>
              <a:rPr lang="ru-RU" sz="2800" dirty="0"/>
              <a:t>Х=10,8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              </a:t>
            </a:r>
            <a:r>
              <a:rPr lang="ru-RU" sz="2800" dirty="0" smtClean="0"/>
              <a:t>    </a:t>
            </a:r>
            <a:r>
              <a:rPr lang="ru-RU" sz="2000" dirty="0"/>
              <a:t>+3,25            </a:t>
            </a:r>
            <a:r>
              <a:rPr lang="ru-RU" sz="2000" dirty="0" smtClean="0"/>
              <a:t>          </a:t>
            </a:r>
            <a:r>
              <a:rPr lang="ru-RU" sz="2800" dirty="0" smtClean="0"/>
              <a:t>Х=20,6</a:t>
            </a:r>
            <a:endParaRPr lang="ru-RU" sz="2800" dirty="0"/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r>
              <a:rPr lang="ru-RU" sz="2000" dirty="0"/>
              <a:t>                               </a:t>
            </a:r>
            <a:r>
              <a:rPr lang="ru-RU" sz="2000" dirty="0" smtClean="0"/>
              <a:t>          </a:t>
            </a:r>
            <a:r>
              <a:rPr lang="ru-RU" sz="2000" dirty="0"/>
              <a:t>-11,1</a:t>
            </a:r>
          </a:p>
          <a:p>
            <a:pPr>
              <a:buFontTx/>
              <a:buNone/>
            </a:pPr>
            <a:endParaRPr lang="ru-RU" sz="2000" dirty="0"/>
          </a:p>
          <a:p>
            <a:pPr>
              <a:buFontTx/>
              <a:buNone/>
            </a:pPr>
            <a:r>
              <a:rPr lang="ru-RU" sz="2000" dirty="0"/>
              <a:t>                                        </a:t>
            </a:r>
          </a:p>
          <a:p>
            <a:pPr>
              <a:buFontTx/>
              <a:buNone/>
            </a:pPr>
            <a:r>
              <a:rPr lang="ru-RU" sz="2000" dirty="0"/>
              <a:t>                             </a:t>
            </a:r>
            <a:r>
              <a:rPr lang="ru-RU" sz="2000" dirty="0" smtClean="0"/>
              <a:t>           </a:t>
            </a:r>
            <a:r>
              <a:rPr lang="ru-RU" sz="2000" dirty="0"/>
              <a:t>-1,375</a:t>
            </a:r>
          </a:p>
          <a:p>
            <a:pPr>
              <a:buFontTx/>
              <a:buNone/>
            </a:pPr>
            <a:r>
              <a:rPr lang="ru-RU" sz="2000" dirty="0"/>
              <a:t>                          </a:t>
            </a:r>
            <a:r>
              <a:rPr lang="ru-RU" sz="2000" dirty="0" smtClean="0"/>
              <a:t>      </a:t>
            </a:r>
            <a:r>
              <a:rPr lang="en-US" sz="2000" dirty="0" smtClean="0"/>
              <a:t>&lt;</a:t>
            </a:r>
            <a:r>
              <a:rPr lang="en-US" sz="2000" dirty="0"/>
              <a:t>2                       </a:t>
            </a:r>
            <a:r>
              <a:rPr lang="ru-RU" sz="2000" dirty="0"/>
              <a:t>     </a:t>
            </a:r>
            <a:r>
              <a:rPr lang="ru-RU" sz="2000" dirty="0" smtClean="0"/>
              <a:t>                            </a:t>
            </a:r>
            <a:r>
              <a:rPr lang="en-US" sz="2000" dirty="0" smtClean="0"/>
              <a:t>&gt;</a:t>
            </a:r>
            <a:r>
              <a:rPr lang="en-US" sz="2000" dirty="0"/>
              <a:t>2</a:t>
            </a:r>
          </a:p>
          <a:p>
            <a:pPr>
              <a:buFontTx/>
              <a:buNone/>
            </a:pPr>
            <a:r>
              <a:rPr lang="en-US" sz="2000" dirty="0"/>
              <a:t>     </a:t>
            </a:r>
            <a:endParaRPr lang="ru-RU" sz="2000" dirty="0"/>
          </a:p>
          <a:p>
            <a:pPr>
              <a:buFontTx/>
              <a:buNone/>
            </a:pPr>
            <a:r>
              <a:rPr lang="ru-RU" sz="2000" dirty="0"/>
              <a:t>             </a:t>
            </a:r>
            <a:r>
              <a:rPr lang="en-US" sz="2000" dirty="0"/>
              <a:t>+9</a:t>
            </a:r>
            <a:r>
              <a:rPr lang="ru-RU" sz="2000" dirty="0"/>
              <a:t>,</a:t>
            </a:r>
            <a:r>
              <a:rPr lang="en-US" sz="2000" dirty="0"/>
              <a:t>425                                       </a:t>
            </a:r>
            <a:r>
              <a:rPr lang="ru-RU" sz="2000" dirty="0"/>
              <a:t>  </a:t>
            </a:r>
            <a:r>
              <a:rPr lang="ru-RU" sz="2000" dirty="0" smtClean="0"/>
              <a:t>                          </a:t>
            </a:r>
            <a:r>
              <a:rPr lang="en-US" sz="2000" dirty="0" smtClean="0"/>
              <a:t>+</a:t>
            </a:r>
            <a:r>
              <a:rPr lang="en-US" sz="2000" dirty="0"/>
              <a:t>7</a:t>
            </a:r>
            <a:r>
              <a:rPr lang="ru-RU" sz="2000" dirty="0"/>
              <a:t>,</a:t>
            </a:r>
            <a:r>
              <a:rPr lang="en-US" sz="2000" dirty="0"/>
              <a:t>625</a:t>
            </a:r>
            <a:endParaRPr lang="ru-RU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       </a:t>
            </a:r>
            <a:r>
              <a:rPr lang="ru-RU" sz="2000" dirty="0"/>
              <a:t>        </a:t>
            </a:r>
            <a:r>
              <a:rPr lang="en-US" sz="2000" dirty="0"/>
              <a:t>-6</a:t>
            </a:r>
            <a:r>
              <a:rPr lang="ru-RU" sz="2000" dirty="0"/>
              <a:t>,</a:t>
            </a:r>
            <a:r>
              <a:rPr lang="en-US" sz="2000" dirty="0"/>
              <a:t>7</a:t>
            </a:r>
            <a:r>
              <a:rPr lang="ru-RU" sz="2000" dirty="0"/>
              <a:t>                                              </a:t>
            </a:r>
            <a:r>
              <a:rPr lang="ru-RU" sz="2000" dirty="0" smtClean="0"/>
              <a:t>                          -</a:t>
            </a:r>
            <a:r>
              <a:rPr lang="ru-RU" sz="2000" dirty="0"/>
              <a:t>6,4</a:t>
            </a:r>
          </a:p>
          <a:p>
            <a:pPr>
              <a:buFontTx/>
              <a:buNone/>
            </a:pPr>
            <a:r>
              <a:rPr lang="ru-RU" sz="2000" dirty="0"/>
              <a:t>              </a:t>
            </a:r>
          </a:p>
          <a:p>
            <a:pPr>
              <a:buFontTx/>
              <a:buNone/>
            </a:pPr>
            <a:r>
              <a:rPr lang="ru-RU" sz="2000" dirty="0"/>
              <a:t>              +13,7                                           </a:t>
            </a:r>
            <a:r>
              <a:rPr lang="ru-RU" sz="2000" dirty="0" smtClean="0"/>
              <a:t>                          +</a:t>
            </a:r>
            <a:r>
              <a:rPr lang="ru-RU" sz="2000" dirty="0"/>
              <a:t>11,6</a:t>
            </a:r>
            <a:endParaRPr lang="en-US" sz="2000" dirty="0"/>
          </a:p>
          <a:p>
            <a:pPr>
              <a:buFontTx/>
              <a:buNone/>
            </a:pPr>
            <a:endParaRPr lang="ru-RU" sz="2000" dirty="0"/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4067175" y="333375"/>
            <a:ext cx="720849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err="1"/>
              <a:t>х</a:t>
            </a:r>
            <a:endParaRPr lang="ru-RU" sz="2400" b="1" dirty="0"/>
          </a:p>
        </p:txBody>
      </p:sp>
      <p:sp>
        <p:nvSpPr>
          <p:cNvPr id="138244" name="Oval 4"/>
          <p:cNvSpPr>
            <a:spLocks noChangeArrowheads="1"/>
          </p:cNvSpPr>
          <p:nvPr/>
        </p:nvSpPr>
        <p:spPr bwMode="auto">
          <a:xfrm>
            <a:off x="4211638" y="1196975"/>
            <a:ext cx="647700" cy="649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8245" name="Oval 5"/>
          <p:cNvSpPr>
            <a:spLocks noChangeArrowheads="1"/>
          </p:cNvSpPr>
          <p:nvPr/>
        </p:nvSpPr>
        <p:spPr bwMode="auto">
          <a:xfrm>
            <a:off x="4211638" y="2203450"/>
            <a:ext cx="647700" cy="649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8246" name="Oval 6"/>
          <p:cNvSpPr>
            <a:spLocks noChangeArrowheads="1"/>
          </p:cNvSpPr>
          <p:nvPr/>
        </p:nvSpPr>
        <p:spPr bwMode="auto">
          <a:xfrm>
            <a:off x="5940425" y="4221163"/>
            <a:ext cx="647700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8247" name="Oval 7"/>
          <p:cNvSpPr>
            <a:spLocks noChangeArrowheads="1"/>
          </p:cNvSpPr>
          <p:nvPr/>
        </p:nvSpPr>
        <p:spPr bwMode="auto">
          <a:xfrm>
            <a:off x="5940425" y="5157788"/>
            <a:ext cx="647700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8248" name="Oval 8"/>
          <p:cNvSpPr>
            <a:spLocks noChangeArrowheads="1"/>
          </p:cNvSpPr>
          <p:nvPr/>
        </p:nvSpPr>
        <p:spPr bwMode="auto">
          <a:xfrm>
            <a:off x="2411413" y="5157788"/>
            <a:ext cx="647700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8249" name="Oval 9"/>
          <p:cNvSpPr>
            <a:spLocks noChangeArrowheads="1"/>
          </p:cNvSpPr>
          <p:nvPr/>
        </p:nvSpPr>
        <p:spPr bwMode="auto">
          <a:xfrm>
            <a:off x="2411413" y="4221163"/>
            <a:ext cx="647700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38250" name="AutoShape 10"/>
          <p:cNvSpPr>
            <a:spLocks noChangeArrowheads="1"/>
          </p:cNvSpPr>
          <p:nvPr/>
        </p:nvSpPr>
        <p:spPr bwMode="auto">
          <a:xfrm>
            <a:off x="3851920" y="3573016"/>
            <a:ext cx="1008112" cy="35942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5795963" y="6092825"/>
            <a:ext cx="9366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2268538" y="6092825"/>
            <a:ext cx="9366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38253" name="Line 13"/>
          <p:cNvSpPr>
            <a:spLocks noChangeShapeType="1"/>
          </p:cNvSpPr>
          <p:nvPr/>
        </p:nvSpPr>
        <p:spPr bwMode="auto">
          <a:xfrm>
            <a:off x="4500563" y="836613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8254" name="Line 14"/>
          <p:cNvSpPr>
            <a:spLocks noChangeShapeType="1"/>
          </p:cNvSpPr>
          <p:nvPr/>
        </p:nvSpPr>
        <p:spPr bwMode="auto">
          <a:xfrm>
            <a:off x="4500563" y="1844675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8255" name="Line 15"/>
          <p:cNvSpPr>
            <a:spLocks noChangeShapeType="1"/>
          </p:cNvSpPr>
          <p:nvPr/>
        </p:nvSpPr>
        <p:spPr bwMode="auto">
          <a:xfrm>
            <a:off x="4500563" y="2852738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8256" name="Line 16"/>
          <p:cNvSpPr>
            <a:spLocks noChangeShapeType="1"/>
          </p:cNvSpPr>
          <p:nvPr/>
        </p:nvSpPr>
        <p:spPr bwMode="auto">
          <a:xfrm>
            <a:off x="5219700" y="3716338"/>
            <a:ext cx="10080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8257" name="Line 17"/>
          <p:cNvSpPr>
            <a:spLocks noChangeShapeType="1"/>
          </p:cNvSpPr>
          <p:nvPr/>
        </p:nvSpPr>
        <p:spPr bwMode="auto">
          <a:xfrm>
            <a:off x="2771775" y="3716338"/>
            <a:ext cx="10080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8258" name="Line 18"/>
          <p:cNvSpPr>
            <a:spLocks noChangeShapeType="1"/>
          </p:cNvSpPr>
          <p:nvPr/>
        </p:nvSpPr>
        <p:spPr bwMode="auto">
          <a:xfrm>
            <a:off x="2771775" y="3716338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>
            <a:off x="6227763" y="3716338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8260" name="Line 20"/>
          <p:cNvSpPr>
            <a:spLocks noChangeShapeType="1"/>
          </p:cNvSpPr>
          <p:nvPr/>
        </p:nvSpPr>
        <p:spPr bwMode="auto">
          <a:xfrm>
            <a:off x="2771775" y="4868863"/>
            <a:ext cx="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8261" name="Line 21"/>
          <p:cNvSpPr>
            <a:spLocks noChangeShapeType="1"/>
          </p:cNvSpPr>
          <p:nvPr/>
        </p:nvSpPr>
        <p:spPr bwMode="auto">
          <a:xfrm>
            <a:off x="6227763" y="4868863"/>
            <a:ext cx="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8262" name="Line 22"/>
          <p:cNvSpPr>
            <a:spLocks noChangeShapeType="1"/>
          </p:cNvSpPr>
          <p:nvPr/>
        </p:nvSpPr>
        <p:spPr bwMode="auto">
          <a:xfrm>
            <a:off x="2771775" y="5803900"/>
            <a:ext cx="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8263" name="Line 23"/>
          <p:cNvSpPr>
            <a:spLocks noChangeShapeType="1"/>
          </p:cNvSpPr>
          <p:nvPr/>
        </p:nvSpPr>
        <p:spPr bwMode="auto">
          <a:xfrm>
            <a:off x="6227763" y="5805488"/>
            <a:ext cx="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8264" name="Text Box 24"/>
          <p:cNvSpPr txBox="1">
            <a:spLocks noChangeArrowheads="1"/>
          </p:cNvSpPr>
          <p:nvPr/>
        </p:nvSpPr>
        <p:spPr bwMode="auto">
          <a:xfrm>
            <a:off x="4211638" y="2341563"/>
            <a:ext cx="57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38266" name="Text Box 26"/>
          <p:cNvSpPr txBox="1">
            <a:spLocks noChangeArrowheads="1"/>
          </p:cNvSpPr>
          <p:nvPr/>
        </p:nvSpPr>
        <p:spPr bwMode="auto">
          <a:xfrm>
            <a:off x="4067175" y="3573463"/>
            <a:ext cx="85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если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18488" cy="619125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dirty="0"/>
              <a:t>1 вариант                                                          </a:t>
            </a:r>
            <a:r>
              <a:rPr lang="ru-RU" sz="1800" dirty="0" smtClean="0"/>
              <a:t>2 </a:t>
            </a:r>
            <a:r>
              <a:rPr lang="ru-RU" sz="1800" dirty="0"/>
              <a:t>вариант</a:t>
            </a:r>
          </a:p>
          <a:p>
            <a:pPr>
              <a:buFontTx/>
              <a:buNone/>
            </a:pPr>
            <a:r>
              <a:rPr lang="ru-RU" sz="2800" dirty="0">
                <a:solidFill>
                  <a:srgbClr val="FF0000"/>
                </a:solidFill>
              </a:rPr>
              <a:t>Х=10,8 </a:t>
            </a:r>
            <a:r>
              <a:rPr lang="ru-RU" sz="2800" dirty="0"/>
              <a:t>            </a:t>
            </a:r>
            <a:r>
              <a:rPr lang="ru-RU" sz="2800" dirty="0" smtClean="0"/>
              <a:t>     </a:t>
            </a:r>
            <a:r>
              <a:rPr lang="ru-RU" sz="2000" dirty="0"/>
              <a:t>+3,25            </a:t>
            </a:r>
            <a:r>
              <a:rPr lang="ru-RU" sz="2000" dirty="0" smtClean="0"/>
              <a:t>       </a:t>
            </a:r>
            <a:r>
              <a:rPr lang="ru-RU" sz="2800" dirty="0" smtClean="0"/>
              <a:t>Х=20,6</a:t>
            </a:r>
            <a:endParaRPr lang="ru-RU" sz="2800" dirty="0"/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r>
              <a:rPr lang="ru-RU" sz="2000" dirty="0"/>
              <a:t>                          </a:t>
            </a:r>
            <a:r>
              <a:rPr lang="ru-RU" sz="2000" dirty="0" smtClean="0"/>
              <a:t>            </a:t>
            </a:r>
            <a:r>
              <a:rPr lang="ru-RU" sz="2000" dirty="0"/>
              <a:t>-11,1</a:t>
            </a:r>
          </a:p>
          <a:p>
            <a:pPr>
              <a:buFontTx/>
              <a:buNone/>
            </a:pPr>
            <a:endParaRPr lang="ru-RU" sz="2000" dirty="0"/>
          </a:p>
          <a:p>
            <a:pPr>
              <a:buFontTx/>
              <a:buNone/>
            </a:pPr>
            <a:r>
              <a:rPr lang="ru-RU" sz="2000" dirty="0"/>
              <a:t>                                        </a:t>
            </a:r>
          </a:p>
          <a:p>
            <a:pPr>
              <a:buFontTx/>
              <a:buNone/>
            </a:pPr>
            <a:r>
              <a:rPr lang="ru-RU" sz="2000" dirty="0"/>
              <a:t>                         </a:t>
            </a:r>
            <a:r>
              <a:rPr lang="ru-RU" sz="2000" dirty="0" smtClean="0"/>
              <a:t>           </a:t>
            </a:r>
            <a:r>
              <a:rPr lang="ru-RU" sz="2000" dirty="0"/>
              <a:t>-1,375</a:t>
            </a:r>
          </a:p>
          <a:p>
            <a:pPr>
              <a:buFontTx/>
              <a:buNone/>
            </a:pPr>
            <a:r>
              <a:rPr lang="ru-RU" sz="2000" dirty="0"/>
              <a:t>                          </a:t>
            </a:r>
            <a:r>
              <a:rPr lang="en-US" sz="2000" dirty="0"/>
              <a:t>&lt;2                       </a:t>
            </a:r>
            <a:r>
              <a:rPr lang="ru-RU" sz="2000" dirty="0"/>
              <a:t>     </a:t>
            </a:r>
            <a:r>
              <a:rPr lang="ru-RU" sz="2000" dirty="0" smtClean="0"/>
              <a:t>                          </a:t>
            </a:r>
            <a:r>
              <a:rPr lang="en-US" sz="2000" dirty="0" smtClean="0"/>
              <a:t>&gt;</a:t>
            </a:r>
            <a:r>
              <a:rPr lang="en-US" sz="2000" dirty="0"/>
              <a:t>2</a:t>
            </a:r>
          </a:p>
          <a:p>
            <a:pPr>
              <a:buFontTx/>
              <a:buNone/>
            </a:pPr>
            <a:r>
              <a:rPr lang="en-US" sz="2000" dirty="0"/>
              <a:t>     </a:t>
            </a:r>
            <a:endParaRPr lang="ru-RU" sz="2000" dirty="0"/>
          </a:p>
          <a:p>
            <a:pPr>
              <a:buFontTx/>
              <a:buNone/>
            </a:pPr>
            <a:r>
              <a:rPr lang="ru-RU" sz="2000" dirty="0"/>
              <a:t>             </a:t>
            </a:r>
            <a:r>
              <a:rPr lang="en-US" sz="2000" dirty="0"/>
              <a:t>+9</a:t>
            </a:r>
            <a:r>
              <a:rPr lang="ru-RU" sz="2000" dirty="0"/>
              <a:t>,</a:t>
            </a:r>
            <a:r>
              <a:rPr lang="en-US" sz="2000" dirty="0"/>
              <a:t>425                                       </a:t>
            </a:r>
            <a:r>
              <a:rPr lang="ru-RU" sz="2000" dirty="0"/>
              <a:t>  </a:t>
            </a:r>
            <a:r>
              <a:rPr lang="ru-RU" sz="2000" dirty="0" smtClean="0"/>
              <a:t>                  </a:t>
            </a:r>
            <a:r>
              <a:rPr lang="en-US" sz="2000" dirty="0" smtClean="0"/>
              <a:t>+</a:t>
            </a:r>
            <a:r>
              <a:rPr lang="en-US" sz="2000" dirty="0"/>
              <a:t>7</a:t>
            </a:r>
            <a:r>
              <a:rPr lang="ru-RU" sz="2000" dirty="0"/>
              <a:t>,</a:t>
            </a:r>
            <a:r>
              <a:rPr lang="en-US" sz="2000" dirty="0"/>
              <a:t>625</a:t>
            </a:r>
            <a:endParaRPr lang="ru-RU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       </a:t>
            </a:r>
            <a:r>
              <a:rPr lang="ru-RU" sz="2000" dirty="0"/>
              <a:t>        </a:t>
            </a:r>
            <a:r>
              <a:rPr lang="en-US" sz="2000" dirty="0"/>
              <a:t>-6</a:t>
            </a:r>
            <a:r>
              <a:rPr lang="ru-RU" sz="2000" dirty="0"/>
              <a:t>,</a:t>
            </a:r>
            <a:r>
              <a:rPr lang="en-US" sz="2000" dirty="0"/>
              <a:t>7</a:t>
            </a:r>
            <a:r>
              <a:rPr lang="ru-RU" sz="2000" dirty="0"/>
              <a:t>                                             </a:t>
            </a:r>
            <a:r>
              <a:rPr lang="ru-RU" sz="2000" dirty="0" smtClean="0"/>
              <a:t>                   </a:t>
            </a:r>
            <a:r>
              <a:rPr lang="ru-RU" sz="2000" dirty="0"/>
              <a:t>-6,4</a:t>
            </a:r>
          </a:p>
          <a:p>
            <a:pPr>
              <a:buFontTx/>
              <a:buNone/>
            </a:pPr>
            <a:r>
              <a:rPr lang="ru-RU" sz="2000" dirty="0"/>
              <a:t>              </a:t>
            </a:r>
          </a:p>
          <a:p>
            <a:pPr>
              <a:buFontTx/>
              <a:buNone/>
            </a:pPr>
            <a:r>
              <a:rPr lang="ru-RU" sz="2000" dirty="0"/>
              <a:t>              +13,7                                          </a:t>
            </a:r>
            <a:r>
              <a:rPr lang="ru-RU" sz="2000" dirty="0" smtClean="0"/>
              <a:t>                     </a:t>
            </a:r>
            <a:r>
              <a:rPr lang="ru-RU" sz="2000" dirty="0"/>
              <a:t>+11,6</a:t>
            </a:r>
            <a:endParaRPr lang="en-US" sz="2000" dirty="0"/>
          </a:p>
          <a:p>
            <a:pPr>
              <a:buFontTx/>
              <a:buNone/>
            </a:pPr>
            <a:endParaRPr lang="ru-RU" sz="2000" dirty="0"/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4067944" y="332656"/>
            <a:ext cx="864096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х</a:t>
            </a:r>
          </a:p>
        </p:txBody>
      </p:sp>
      <p:sp>
        <p:nvSpPr>
          <p:cNvPr id="116743" name="Oval 7"/>
          <p:cNvSpPr>
            <a:spLocks noChangeArrowheads="1"/>
          </p:cNvSpPr>
          <p:nvPr/>
        </p:nvSpPr>
        <p:spPr bwMode="auto">
          <a:xfrm>
            <a:off x="4211638" y="1196975"/>
            <a:ext cx="647700" cy="649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FF0000"/>
                </a:solidFill>
              </a:rPr>
              <a:t>14,05</a:t>
            </a:r>
          </a:p>
        </p:txBody>
      </p:sp>
      <p:sp>
        <p:nvSpPr>
          <p:cNvPr id="116744" name="Oval 8"/>
          <p:cNvSpPr>
            <a:spLocks noChangeArrowheads="1"/>
          </p:cNvSpPr>
          <p:nvPr/>
        </p:nvSpPr>
        <p:spPr bwMode="auto">
          <a:xfrm>
            <a:off x="4211638" y="2203450"/>
            <a:ext cx="647700" cy="649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6745" name="Oval 9"/>
          <p:cNvSpPr>
            <a:spLocks noChangeArrowheads="1"/>
          </p:cNvSpPr>
          <p:nvPr/>
        </p:nvSpPr>
        <p:spPr bwMode="auto">
          <a:xfrm>
            <a:off x="5940425" y="4221163"/>
            <a:ext cx="647700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6746" name="Oval 10"/>
          <p:cNvSpPr>
            <a:spLocks noChangeArrowheads="1"/>
          </p:cNvSpPr>
          <p:nvPr/>
        </p:nvSpPr>
        <p:spPr bwMode="auto">
          <a:xfrm>
            <a:off x="5940425" y="5157788"/>
            <a:ext cx="647700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6747" name="Oval 11"/>
          <p:cNvSpPr>
            <a:spLocks noChangeArrowheads="1"/>
          </p:cNvSpPr>
          <p:nvPr/>
        </p:nvSpPr>
        <p:spPr bwMode="auto">
          <a:xfrm>
            <a:off x="2411413" y="5157788"/>
            <a:ext cx="647700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FF0000"/>
                </a:solidFill>
              </a:rPr>
              <a:t>4,3</a:t>
            </a:r>
          </a:p>
        </p:txBody>
      </p:sp>
      <p:sp>
        <p:nvSpPr>
          <p:cNvPr id="116748" name="Oval 12"/>
          <p:cNvSpPr>
            <a:spLocks noChangeArrowheads="1"/>
          </p:cNvSpPr>
          <p:nvPr/>
        </p:nvSpPr>
        <p:spPr bwMode="auto">
          <a:xfrm>
            <a:off x="2411413" y="4221163"/>
            <a:ext cx="647700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16749" name="AutoShape 13"/>
          <p:cNvSpPr>
            <a:spLocks noChangeArrowheads="1"/>
          </p:cNvSpPr>
          <p:nvPr/>
        </p:nvSpPr>
        <p:spPr bwMode="auto">
          <a:xfrm>
            <a:off x="3779838" y="3213100"/>
            <a:ext cx="1296218" cy="10795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6750" name="Rectangle 14"/>
          <p:cNvSpPr>
            <a:spLocks noChangeArrowheads="1"/>
          </p:cNvSpPr>
          <p:nvPr/>
        </p:nvSpPr>
        <p:spPr bwMode="auto">
          <a:xfrm>
            <a:off x="5795963" y="6092825"/>
            <a:ext cx="9366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6751" name="Rectangle 15"/>
          <p:cNvSpPr>
            <a:spLocks noChangeArrowheads="1"/>
          </p:cNvSpPr>
          <p:nvPr/>
        </p:nvSpPr>
        <p:spPr bwMode="auto">
          <a:xfrm>
            <a:off x="2268538" y="6092825"/>
            <a:ext cx="9366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16752" name="Line 16"/>
          <p:cNvSpPr>
            <a:spLocks noChangeShapeType="1"/>
          </p:cNvSpPr>
          <p:nvPr/>
        </p:nvSpPr>
        <p:spPr bwMode="auto">
          <a:xfrm>
            <a:off x="4500563" y="836613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54" name="Line 18"/>
          <p:cNvSpPr>
            <a:spLocks noChangeShapeType="1"/>
          </p:cNvSpPr>
          <p:nvPr/>
        </p:nvSpPr>
        <p:spPr bwMode="auto">
          <a:xfrm>
            <a:off x="4500563" y="1844675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55" name="Line 19"/>
          <p:cNvSpPr>
            <a:spLocks noChangeShapeType="1"/>
          </p:cNvSpPr>
          <p:nvPr/>
        </p:nvSpPr>
        <p:spPr bwMode="auto">
          <a:xfrm>
            <a:off x="4500563" y="2852738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56" name="Line 20"/>
          <p:cNvSpPr>
            <a:spLocks noChangeShapeType="1"/>
          </p:cNvSpPr>
          <p:nvPr/>
        </p:nvSpPr>
        <p:spPr bwMode="auto">
          <a:xfrm>
            <a:off x="5219700" y="3716338"/>
            <a:ext cx="10080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57" name="Line 21"/>
          <p:cNvSpPr>
            <a:spLocks noChangeShapeType="1"/>
          </p:cNvSpPr>
          <p:nvPr/>
        </p:nvSpPr>
        <p:spPr bwMode="auto">
          <a:xfrm>
            <a:off x="2771775" y="3716338"/>
            <a:ext cx="10080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58" name="Line 22"/>
          <p:cNvSpPr>
            <a:spLocks noChangeShapeType="1"/>
          </p:cNvSpPr>
          <p:nvPr/>
        </p:nvSpPr>
        <p:spPr bwMode="auto">
          <a:xfrm>
            <a:off x="2771775" y="3716338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59" name="Line 23"/>
          <p:cNvSpPr>
            <a:spLocks noChangeShapeType="1"/>
          </p:cNvSpPr>
          <p:nvPr/>
        </p:nvSpPr>
        <p:spPr bwMode="auto">
          <a:xfrm>
            <a:off x="6227763" y="3716338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60" name="Line 24"/>
          <p:cNvSpPr>
            <a:spLocks noChangeShapeType="1"/>
          </p:cNvSpPr>
          <p:nvPr/>
        </p:nvSpPr>
        <p:spPr bwMode="auto">
          <a:xfrm>
            <a:off x="2771775" y="4868863"/>
            <a:ext cx="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61" name="Line 25"/>
          <p:cNvSpPr>
            <a:spLocks noChangeShapeType="1"/>
          </p:cNvSpPr>
          <p:nvPr/>
        </p:nvSpPr>
        <p:spPr bwMode="auto">
          <a:xfrm>
            <a:off x="6227763" y="4868863"/>
            <a:ext cx="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62" name="Line 26"/>
          <p:cNvSpPr>
            <a:spLocks noChangeShapeType="1"/>
          </p:cNvSpPr>
          <p:nvPr/>
        </p:nvSpPr>
        <p:spPr bwMode="auto">
          <a:xfrm>
            <a:off x="2771775" y="5803900"/>
            <a:ext cx="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63" name="Line 27"/>
          <p:cNvSpPr>
            <a:spLocks noChangeShapeType="1"/>
          </p:cNvSpPr>
          <p:nvPr/>
        </p:nvSpPr>
        <p:spPr bwMode="auto">
          <a:xfrm>
            <a:off x="6227763" y="5805488"/>
            <a:ext cx="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6767" name="Text Box 31"/>
          <p:cNvSpPr txBox="1">
            <a:spLocks noChangeArrowheads="1"/>
          </p:cNvSpPr>
          <p:nvPr/>
        </p:nvSpPr>
        <p:spPr bwMode="auto">
          <a:xfrm>
            <a:off x="4211638" y="2341563"/>
            <a:ext cx="57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6768" name="Text Box 32"/>
          <p:cNvSpPr txBox="1">
            <a:spLocks noChangeArrowheads="1"/>
          </p:cNvSpPr>
          <p:nvPr/>
        </p:nvSpPr>
        <p:spPr bwMode="auto">
          <a:xfrm>
            <a:off x="4211638" y="2292350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2,95</a:t>
            </a:r>
          </a:p>
        </p:txBody>
      </p:sp>
      <p:sp>
        <p:nvSpPr>
          <p:cNvPr id="116769" name="Text Box 33"/>
          <p:cNvSpPr txBox="1">
            <a:spLocks noChangeArrowheads="1"/>
          </p:cNvSpPr>
          <p:nvPr/>
        </p:nvSpPr>
        <p:spPr bwMode="auto">
          <a:xfrm>
            <a:off x="4067175" y="3573463"/>
            <a:ext cx="85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1,575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6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6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6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18488" cy="6191250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dirty="0"/>
              <a:t>1 вариант                                                       </a:t>
            </a:r>
            <a:r>
              <a:rPr lang="ru-RU" sz="1800" dirty="0" smtClean="0"/>
              <a:t> </a:t>
            </a:r>
            <a:r>
              <a:rPr lang="ru-RU" sz="1800" dirty="0"/>
              <a:t>2 вариант</a:t>
            </a:r>
          </a:p>
          <a:p>
            <a:pPr>
              <a:buFontTx/>
              <a:buNone/>
            </a:pPr>
            <a:r>
              <a:rPr lang="ru-RU" sz="2800" dirty="0"/>
              <a:t>Х=10,8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/>
              <a:t>            </a:t>
            </a:r>
            <a:r>
              <a:rPr lang="ru-RU" sz="2800" dirty="0" smtClean="0"/>
              <a:t>      </a:t>
            </a:r>
            <a:r>
              <a:rPr lang="ru-RU" sz="2000" dirty="0"/>
              <a:t>+3,25           </a:t>
            </a:r>
            <a:r>
              <a:rPr lang="ru-RU" sz="2000" dirty="0">
                <a:solidFill>
                  <a:srgbClr val="800080"/>
                </a:solidFill>
              </a:rPr>
              <a:t> </a:t>
            </a:r>
            <a:r>
              <a:rPr lang="ru-RU" sz="2800" dirty="0">
                <a:solidFill>
                  <a:srgbClr val="FF0000"/>
                </a:solidFill>
              </a:rPr>
              <a:t>Х=20,6</a:t>
            </a:r>
          </a:p>
          <a:p>
            <a:pPr>
              <a:buFontTx/>
              <a:buNone/>
            </a:pPr>
            <a:endParaRPr lang="ru-RU" sz="2800" dirty="0"/>
          </a:p>
          <a:p>
            <a:pPr>
              <a:buFontTx/>
              <a:buNone/>
            </a:pPr>
            <a:r>
              <a:rPr lang="ru-RU" sz="2000" dirty="0"/>
              <a:t>                              </a:t>
            </a:r>
            <a:r>
              <a:rPr lang="ru-RU" sz="2000" dirty="0" smtClean="0"/>
              <a:t>          </a:t>
            </a:r>
            <a:r>
              <a:rPr lang="ru-RU" sz="2000" dirty="0"/>
              <a:t>-11,1</a:t>
            </a:r>
          </a:p>
          <a:p>
            <a:pPr>
              <a:buFontTx/>
              <a:buNone/>
            </a:pPr>
            <a:endParaRPr lang="ru-RU" sz="2000" dirty="0"/>
          </a:p>
          <a:p>
            <a:pPr>
              <a:buFontTx/>
              <a:buNone/>
            </a:pPr>
            <a:r>
              <a:rPr lang="ru-RU" sz="2000" dirty="0"/>
              <a:t>                                        </a:t>
            </a:r>
          </a:p>
          <a:p>
            <a:pPr>
              <a:buFontTx/>
              <a:buNone/>
            </a:pPr>
            <a:r>
              <a:rPr lang="ru-RU" sz="2000" dirty="0"/>
              <a:t>                                       </a:t>
            </a:r>
            <a:r>
              <a:rPr lang="ru-RU" sz="2000" dirty="0" smtClean="0"/>
              <a:t> </a:t>
            </a:r>
            <a:r>
              <a:rPr lang="ru-RU" sz="2000" dirty="0"/>
              <a:t>-1,375</a:t>
            </a:r>
          </a:p>
          <a:p>
            <a:pPr>
              <a:buFontTx/>
              <a:buNone/>
            </a:pPr>
            <a:r>
              <a:rPr lang="ru-RU" sz="2000" dirty="0"/>
              <a:t>                          </a:t>
            </a:r>
            <a:r>
              <a:rPr lang="en-US" sz="2000" dirty="0"/>
              <a:t>&lt;2                       </a:t>
            </a:r>
            <a:r>
              <a:rPr lang="ru-RU" sz="2000" dirty="0"/>
              <a:t>     </a:t>
            </a:r>
            <a:r>
              <a:rPr lang="ru-RU" sz="2000" dirty="0" smtClean="0"/>
              <a:t>                   </a:t>
            </a:r>
            <a:r>
              <a:rPr lang="en-US" sz="2000" dirty="0" smtClean="0"/>
              <a:t>&gt;</a:t>
            </a:r>
            <a:r>
              <a:rPr lang="en-US" sz="2000" dirty="0"/>
              <a:t>2</a:t>
            </a:r>
          </a:p>
          <a:p>
            <a:pPr>
              <a:buFontTx/>
              <a:buNone/>
            </a:pPr>
            <a:r>
              <a:rPr lang="en-US" sz="2000" dirty="0"/>
              <a:t>     </a:t>
            </a:r>
            <a:endParaRPr lang="ru-RU" sz="2000" dirty="0"/>
          </a:p>
          <a:p>
            <a:pPr>
              <a:buFontTx/>
              <a:buNone/>
            </a:pPr>
            <a:r>
              <a:rPr lang="ru-RU" sz="2000" dirty="0"/>
              <a:t>             </a:t>
            </a:r>
            <a:r>
              <a:rPr lang="en-US" sz="2000" dirty="0"/>
              <a:t>+9</a:t>
            </a:r>
            <a:r>
              <a:rPr lang="ru-RU" sz="2000" dirty="0"/>
              <a:t>,</a:t>
            </a:r>
            <a:r>
              <a:rPr lang="en-US" sz="2000" dirty="0"/>
              <a:t>425                                       </a:t>
            </a:r>
            <a:r>
              <a:rPr lang="ru-RU" sz="2000" dirty="0"/>
              <a:t>  </a:t>
            </a:r>
            <a:r>
              <a:rPr lang="ru-RU" sz="2000" dirty="0" smtClean="0"/>
              <a:t>                      </a:t>
            </a:r>
            <a:r>
              <a:rPr lang="en-US" sz="2000" dirty="0" smtClean="0"/>
              <a:t>+</a:t>
            </a:r>
            <a:r>
              <a:rPr lang="en-US" sz="2000" dirty="0"/>
              <a:t>7</a:t>
            </a:r>
            <a:r>
              <a:rPr lang="ru-RU" sz="2000" dirty="0"/>
              <a:t>,</a:t>
            </a:r>
            <a:r>
              <a:rPr lang="en-US" sz="2000" dirty="0"/>
              <a:t>625</a:t>
            </a:r>
            <a:endParaRPr lang="ru-RU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endParaRPr lang="en-US" sz="2000" dirty="0"/>
          </a:p>
          <a:p>
            <a:pPr>
              <a:buFontTx/>
              <a:buNone/>
            </a:pPr>
            <a:r>
              <a:rPr lang="en-US" sz="2000" dirty="0"/>
              <a:t>       </a:t>
            </a:r>
            <a:r>
              <a:rPr lang="ru-RU" sz="2000" dirty="0"/>
              <a:t>        </a:t>
            </a:r>
            <a:r>
              <a:rPr lang="en-US" sz="2000" dirty="0"/>
              <a:t>-6</a:t>
            </a:r>
            <a:r>
              <a:rPr lang="ru-RU" sz="2000" dirty="0"/>
              <a:t>,</a:t>
            </a:r>
            <a:r>
              <a:rPr lang="en-US" sz="2000" dirty="0"/>
              <a:t>7</a:t>
            </a:r>
            <a:r>
              <a:rPr lang="ru-RU" sz="2000" dirty="0"/>
              <a:t>                                             </a:t>
            </a:r>
            <a:r>
              <a:rPr lang="ru-RU" sz="2000" dirty="0" smtClean="0"/>
              <a:t>                      </a:t>
            </a:r>
            <a:r>
              <a:rPr lang="ru-RU" sz="2000" dirty="0"/>
              <a:t>-6,4</a:t>
            </a:r>
          </a:p>
          <a:p>
            <a:pPr>
              <a:buFontTx/>
              <a:buNone/>
            </a:pPr>
            <a:r>
              <a:rPr lang="ru-RU" sz="2000" dirty="0"/>
              <a:t>              </a:t>
            </a:r>
          </a:p>
          <a:p>
            <a:pPr>
              <a:buFontTx/>
              <a:buNone/>
            </a:pPr>
            <a:r>
              <a:rPr lang="ru-RU" sz="2000" dirty="0"/>
              <a:t>              +13,7                                          </a:t>
            </a:r>
            <a:r>
              <a:rPr lang="ru-RU" sz="2000" dirty="0" smtClean="0"/>
              <a:t>                       </a:t>
            </a:r>
            <a:r>
              <a:rPr lang="ru-RU" sz="2000" dirty="0"/>
              <a:t>+11,6</a:t>
            </a:r>
            <a:endParaRPr lang="en-US" sz="2000" dirty="0"/>
          </a:p>
          <a:p>
            <a:pPr>
              <a:buFontTx/>
              <a:buNone/>
            </a:pPr>
            <a:endParaRPr lang="ru-RU" sz="2000" dirty="0"/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4067175" y="333375"/>
            <a:ext cx="9366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х</a:t>
            </a:r>
          </a:p>
        </p:txBody>
      </p:sp>
      <p:sp>
        <p:nvSpPr>
          <p:cNvPr id="117764" name="Oval 4"/>
          <p:cNvSpPr>
            <a:spLocks noChangeArrowheads="1"/>
          </p:cNvSpPr>
          <p:nvPr/>
        </p:nvSpPr>
        <p:spPr bwMode="auto">
          <a:xfrm>
            <a:off x="4211638" y="1196975"/>
            <a:ext cx="647700" cy="649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FF0000"/>
                </a:solidFill>
              </a:rPr>
              <a:t>23,85</a:t>
            </a:r>
          </a:p>
        </p:txBody>
      </p:sp>
      <p:sp>
        <p:nvSpPr>
          <p:cNvPr id="117765" name="Oval 5"/>
          <p:cNvSpPr>
            <a:spLocks noChangeArrowheads="1"/>
          </p:cNvSpPr>
          <p:nvPr/>
        </p:nvSpPr>
        <p:spPr bwMode="auto">
          <a:xfrm>
            <a:off x="4211638" y="2203450"/>
            <a:ext cx="647700" cy="6492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7766" name="Oval 6"/>
          <p:cNvSpPr>
            <a:spLocks noChangeArrowheads="1"/>
          </p:cNvSpPr>
          <p:nvPr/>
        </p:nvSpPr>
        <p:spPr bwMode="auto">
          <a:xfrm>
            <a:off x="5940425" y="4221163"/>
            <a:ext cx="647700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17767" name="Oval 7"/>
          <p:cNvSpPr>
            <a:spLocks noChangeArrowheads="1"/>
          </p:cNvSpPr>
          <p:nvPr/>
        </p:nvSpPr>
        <p:spPr bwMode="auto">
          <a:xfrm>
            <a:off x="5940425" y="5157788"/>
            <a:ext cx="647700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FF0000"/>
                </a:solidFill>
              </a:rPr>
              <a:t>12,6</a:t>
            </a:r>
          </a:p>
        </p:txBody>
      </p:sp>
      <p:sp>
        <p:nvSpPr>
          <p:cNvPr id="117768" name="Oval 8"/>
          <p:cNvSpPr>
            <a:spLocks noChangeArrowheads="1"/>
          </p:cNvSpPr>
          <p:nvPr/>
        </p:nvSpPr>
        <p:spPr bwMode="auto">
          <a:xfrm>
            <a:off x="2411413" y="5157788"/>
            <a:ext cx="647700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7769" name="Oval 9"/>
          <p:cNvSpPr>
            <a:spLocks noChangeArrowheads="1"/>
          </p:cNvSpPr>
          <p:nvPr/>
        </p:nvSpPr>
        <p:spPr bwMode="auto">
          <a:xfrm>
            <a:off x="2411413" y="4221163"/>
            <a:ext cx="647700" cy="6492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7770" name="AutoShape 10"/>
          <p:cNvSpPr>
            <a:spLocks noChangeArrowheads="1"/>
          </p:cNvSpPr>
          <p:nvPr/>
        </p:nvSpPr>
        <p:spPr bwMode="auto">
          <a:xfrm>
            <a:off x="3779838" y="3213100"/>
            <a:ext cx="1224210" cy="1079500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7771" name="Rectangle 11"/>
          <p:cNvSpPr>
            <a:spLocks noChangeArrowheads="1"/>
          </p:cNvSpPr>
          <p:nvPr/>
        </p:nvSpPr>
        <p:spPr bwMode="auto">
          <a:xfrm>
            <a:off x="5795963" y="6092825"/>
            <a:ext cx="9366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17772" name="Rectangle 12"/>
          <p:cNvSpPr>
            <a:spLocks noChangeArrowheads="1"/>
          </p:cNvSpPr>
          <p:nvPr/>
        </p:nvSpPr>
        <p:spPr bwMode="auto">
          <a:xfrm>
            <a:off x="2268538" y="6092825"/>
            <a:ext cx="936625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b="1">
              <a:solidFill>
                <a:srgbClr val="FF0000"/>
              </a:solidFill>
            </a:endParaRPr>
          </a:p>
        </p:txBody>
      </p:sp>
      <p:sp>
        <p:nvSpPr>
          <p:cNvPr id="117773" name="Line 13"/>
          <p:cNvSpPr>
            <a:spLocks noChangeShapeType="1"/>
          </p:cNvSpPr>
          <p:nvPr/>
        </p:nvSpPr>
        <p:spPr bwMode="auto">
          <a:xfrm>
            <a:off x="4500563" y="836613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74" name="Line 14"/>
          <p:cNvSpPr>
            <a:spLocks noChangeShapeType="1"/>
          </p:cNvSpPr>
          <p:nvPr/>
        </p:nvSpPr>
        <p:spPr bwMode="auto">
          <a:xfrm>
            <a:off x="4500563" y="1844675"/>
            <a:ext cx="0" cy="3603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75" name="Line 15"/>
          <p:cNvSpPr>
            <a:spLocks noChangeShapeType="1"/>
          </p:cNvSpPr>
          <p:nvPr/>
        </p:nvSpPr>
        <p:spPr bwMode="auto">
          <a:xfrm>
            <a:off x="4500563" y="2852738"/>
            <a:ext cx="0" cy="3603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76" name="Line 16"/>
          <p:cNvSpPr>
            <a:spLocks noChangeShapeType="1"/>
          </p:cNvSpPr>
          <p:nvPr/>
        </p:nvSpPr>
        <p:spPr bwMode="auto">
          <a:xfrm>
            <a:off x="5219700" y="3716338"/>
            <a:ext cx="10080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77" name="Line 17"/>
          <p:cNvSpPr>
            <a:spLocks noChangeShapeType="1"/>
          </p:cNvSpPr>
          <p:nvPr/>
        </p:nvSpPr>
        <p:spPr bwMode="auto">
          <a:xfrm>
            <a:off x="2771775" y="3716338"/>
            <a:ext cx="10080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78" name="Line 18"/>
          <p:cNvSpPr>
            <a:spLocks noChangeShapeType="1"/>
          </p:cNvSpPr>
          <p:nvPr/>
        </p:nvSpPr>
        <p:spPr bwMode="auto">
          <a:xfrm>
            <a:off x="2771775" y="3716338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79" name="Line 19"/>
          <p:cNvSpPr>
            <a:spLocks noChangeShapeType="1"/>
          </p:cNvSpPr>
          <p:nvPr/>
        </p:nvSpPr>
        <p:spPr bwMode="auto">
          <a:xfrm>
            <a:off x="6227763" y="3716338"/>
            <a:ext cx="0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80" name="Line 20"/>
          <p:cNvSpPr>
            <a:spLocks noChangeShapeType="1"/>
          </p:cNvSpPr>
          <p:nvPr/>
        </p:nvSpPr>
        <p:spPr bwMode="auto">
          <a:xfrm>
            <a:off x="2771775" y="4868863"/>
            <a:ext cx="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81" name="Line 21"/>
          <p:cNvSpPr>
            <a:spLocks noChangeShapeType="1"/>
          </p:cNvSpPr>
          <p:nvPr/>
        </p:nvSpPr>
        <p:spPr bwMode="auto">
          <a:xfrm>
            <a:off x="6227763" y="4868863"/>
            <a:ext cx="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82" name="Line 22"/>
          <p:cNvSpPr>
            <a:spLocks noChangeShapeType="1"/>
          </p:cNvSpPr>
          <p:nvPr/>
        </p:nvSpPr>
        <p:spPr bwMode="auto">
          <a:xfrm>
            <a:off x="2771775" y="5803900"/>
            <a:ext cx="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83" name="Line 23"/>
          <p:cNvSpPr>
            <a:spLocks noChangeShapeType="1"/>
          </p:cNvSpPr>
          <p:nvPr/>
        </p:nvSpPr>
        <p:spPr bwMode="auto">
          <a:xfrm>
            <a:off x="6227763" y="5805488"/>
            <a:ext cx="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84" name="Text Box 24"/>
          <p:cNvSpPr txBox="1">
            <a:spLocks noChangeArrowheads="1"/>
          </p:cNvSpPr>
          <p:nvPr/>
        </p:nvSpPr>
        <p:spPr bwMode="auto">
          <a:xfrm>
            <a:off x="4211638" y="2341563"/>
            <a:ext cx="57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17785" name="Text Box 25"/>
          <p:cNvSpPr txBox="1">
            <a:spLocks noChangeArrowheads="1"/>
          </p:cNvSpPr>
          <p:nvPr/>
        </p:nvSpPr>
        <p:spPr bwMode="auto">
          <a:xfrm>
            <a:off x="4140200" y="2341563"/>
            <a:ext cx="85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</a:rPr>
              <a:t>12,75</a:t>
            </a:r>
          </a:p>
        </p:txBody>
      </p:sp>
      <p:sp>
        <p:nvSpPr>
          <p:cNvPr id="117786" name="Text Box 26"/>
          <p:cNvSpPr txBox="1">
            <a:spLocks noChangeArrowheads="1"/>
          </p:cNvSpPr>
          <p:nvPr/>
        </p:nvSpPr>
        <p:spPr bwMode="auto">
          <a:xfrm>
            <a:off x="4067944" y="3573016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11,375</a:t>
            </a:r>
          </a:p>
        </p:txBody>
      </p:sp>
      <p:sp>
        <p:nvSpPr>
          <p:cNvPr id="117790" name="Text Box 30"/>
          <p:cNvSpPr txBox="1">
            <a:spLocks noChangeArrowheads="1"/>
          </p:cNvSpPr>
          <p:nvPr/>
        </p:nvSpPr>
        <p:spPr bwMode="auto">
          <a:xfrm>
            <a:off x="6227763" y="6092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17791" name="Text Box 31"/>
          <p:cNvSpPr txBox="1">
            <a:spLocks noChangeArrowheads="1"/>
          </p:cNvSpPr>
          <p:nvPr/>
        </p:nvSpPr>
        <p:spPr bwMode="auto">
          <a:xfrm>
            <a:off x="5867400" y="6092825"/>
            <a:ext cx="75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24,2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7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7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7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7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7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532813" cy="1027113"/>
          </a:xfrm>
        </p:spPr>
        <p:txBody>
          <a:bodyPr/>
          <a:lstStyle/>
          <a:p>
            <a:r>
              <a:rPr lang="ru-RU"/>
              <a:t>Пересаживаемся в лодку</a:t>
            </a:r>
          </a:p>
        </p:txBody>
      </p:sp>
      <p:pic>
        <p:nvPicPr>
          <p:cNvPr id="145412" name="Picture 4" descr="GUKOV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>
          <a:xfrm>
            <a:off x="323850" y="260350"/>
            <a:ext cx="8820150" cy="659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313"/>
            <a:ext cx="8353425" cy="4572000"/>
          </a:xfrm>
        </p:spPr>
        <p:txBody>
          <a:bodyPr/>
          <a:lstStyle/>
          <a:p>
            <a:pPr algn="just">
              <a:buFontTx/>
              <a:buNone/>
            </a:pPr>
            <a:r>
              <a:rPr lang="ru-RU"/>
              <a:t/>
            </a:r>
            <a:br>
              <a:rPr lang="ru-RU"/>
            </a:br>
            <a:r>
              <a:rPr lang="ru-RU"/>
              <a:t>   Собственная скорость катера</a:t>
            </a:r>
            <a:br>
              <a:rPr lang="ru-RU"/>
            </a:br>
            <a:r>
              <a:rPr lang="ru-RU" b="1"/>
              <a:t>23,4 км/ч</a:t>
            </a:r>
            <a:r>
              <a:rPr lang="ru-RU"/>
              <a:t>. Сколько понадобиться времени, чтобы доплыть до острова Смекалистых, удаленного от вычислительного центра на расстоянии </a:t>
            </a:r>
            <a:r>
              <a:rPr lang="ru-RU" b="1"/>
              <a:t>78 км</a:t>
            </a:r>
            <a:r>
              <a:rPr lang="ru-RU"/>
              <a:t>, если скорость течения реки </a:t>
            </a:r>
            <a:r>
              <a:rPr lang="ru-RU" b="1"/>
              <a:t>2,6 км/ч</a:t>
            </a:r>
            <a:r>
              <a:rPr lang="ru-RU"/>
              <a:t>?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250825" y="260350"/>
            <a:ext cx="8532813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</a:pPr>
            <a:r>
              <a:rPr lang="ru-RU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Вниз по реке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88913"/>
            <a:ext cx="8893175" cy="6624637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/>
              <a:t>             </a:t>
            </a:r>
            <a:r>
              <a:rPr lang="en-US"/>
              <a:t>        </a:t>
            </a:r>
            <a:r>
              <a:rPr lang="en-US" sz="2400" b="1"/>
              <a:t>S</a:t>
            </a:r>
            <a:r>
              <a:rPr lang="ru-RU" sz="2400" b="1"/>
              <a:t> </a:t>
            </a:r>
            <a:r>
              <a:rPr lang="en-US" sz="2400" b="1"/>
              <a:t>=</a:t>
            </a:r>
            <a:r>
              <a:rPr lang="ru-RU" sz="2400" b="1"/>
              <a:t>78 км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/>
              <a:t>                             </a:t>
            </a:r>
            <a:r>
              <a:rPr lang="en-US" sz="4000">
                <a:latin typeface="American-Uncial-Normal" pitchFamily="2" charset="0"/>
              </a:rPr>
              <a:t>V</a:t>
            </a:r>
            <a:r>
              <a:rPr lang="ru-RU"/>
              <a:t> </a:t>
            </a:r>
            <a:r>
              <a:rPr lang="ru-RU" sz="1600"/>
              <a:t>течения </a:t>
            </a:r>
            <a:r>
              <a:rPr lang="ru-RU" sz="2400"/>
              <a:t>= 2,6км/ч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/>
              <a:t>       </a:t>
            </a:r>
            <a:r>
              <a:rPr lang="en-US"/>
              <a:t> </a:t>
            </a:r>
            <a:r>
              <a:rPr lang="ru-RU"/>
              <a:t>      </a:t>
            </a:r>
            <a:r>
              <a:rPr lang="en-US" sz="4000">
                <a:latin typeface="American-Uncial-Normal" pitchFamily="2" charset="0"/>
              </a:rPr>
              <a:t>V</a:t>
            </a:r>
            <a:r>
              <a:rPr lang="en-US"/>
              <a:t> </a:t>
            </a:r>
            <a:r>
              <a:rPr lang="ru-RU" sz="1600"/>
              <a:t>катера</a:t>
            </a:r>
            <a:r>
              <a:rPr lang="ru-RU" sz="1400"/>
              <a:t> </a:t>
            </a:r>
            <a:r>
              <a:rPr lang="ru-RU" sz="2400"/>
              <a:t>= 23,4 км/ч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/>
              <a:t> </a:t>
            </a:r>
            <a:r>
              <a:rPr lang="ru-RU" sz="2800"/>
              <a:t>        </a:t>
            </a:r>
            <a:r>
              <a:rPr lang="en-US" sz="4000">
                <a:latin typeface="American-Uncial-Normal" pitchFamily="2" charset="0"/>
              </a:rPr>
              <a:t>V</a:t>
            </a:r>
            <a:r>
              <a:rPr lang="en-US" sz="2800"/>
              <a:t> </a:t>
            </a:r>
            <a:r>
              <a:rPr lang="ru-RU" sz="1600"/>
              <a:t>по течению</a:t>
            </a:r>
            <a:r>
              <a:rPr lang="ru-RU" sz="2800"/>
              <a:t> = </a:t>
            </a:r>
            <a:endParaRPr lang="en-US" sz="280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2800"/>
              <a:t>                               =</a:t>
            </a:r>
            <a:r>
              <a:rPr lang="ru-RU" sz="2800"/>
              <a:t> </a:t>
            </a:r>
            <a:r>
              <a:rPr lang="en-US" sz="4000">
                <a:latin typeface="American-Uncial-Normal" pitchFamily="2" charset="0"/>
              </a:rPr>
              <a:t>V</a:t>
            </a:r>
            <a:r>
              <a:rPr lang="en-US"/>
              <a:t> </a:t>
            </a:r>
            <a:r>
              <a:rPr lang="ru-RU" sz="1600"/>
              <a:t>катера</a:t>
            </a:r>
            <a:r>
              <a:rPr lang="ru-RU" sz="1400"/>
              <a:t> </a:t>
            </a:r>
            <a:r>
              <a:rPr lang="ru-RU" sz="2800"/>
              <a:t>+ </a:t>
            </a:r>
            <a:r>
              <a:rPr lang="en-US" sz="4000">
                <a:latin typeface="American-Uncial-Normal" pitchFamily="2" charset="0"/>
              </a:rPr>
              <a:t>V</a:t>
            </a:r>
            <a:r>
              <a:rPr lang="ru-RU" sz="2800"/>
              <a:t> </a:t>
            </a:r>
            <a:r>
              <a:rPr lang="ru-RU" sz="1600"/>
              <a:t>течения</a:t>
            </a: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endParaRPr lang="en-US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4000">
                <a:latin typeface="American-Uncial-Normal" pitchFamily="2" charset="0"/>
              </a:rPr>
              <a:t>V</a:t>
            </a:r>
            <a:r>
              <a:rPr lang="en-US" sz="2800"/>
              <a:t> </a:t>
            </a:r>
            <a:r>
              <a:rPr lang="ru-RU" sz="1600"/>
              <a:t>по течению</a:t>
            </a:r>
            <a:r>
              <a:rPr lang="en-US" sz="1600"/>
              <a:t> </a:t>
            </a:r>
            <a:r>
              <a:rPr lang="en-US" sz="2800"/>
              <a:t>=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/>
              <a:t>=23</a:t>
            </a:r>
            <a:r>
              <a:rPr lang="ru-RU" sz="2400"/>
              <a:t>,4+2,6=26(км/ч)</a:t>
            </a:r>
            <a:endParaRPr lang="en-US" sz="24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t =</a:t>
            </a:r>
            <a:r>
              <a:rPr lang="ru-RU" sz="2800"/>
              <a:t> </a:t>
            </a:r>
            <a:r>
              <a:rPr lang="en-US" sz="2800" b="1"/>
              <a:t>S</a:t>
            </a:r>
            <a:r>
              <a:rPr lang="en-US" sz="2800"/>
              <a:t> : </a:t>
            </a:r>
            <a:r>
              <a:rPr lang="en-US" sz="4000">
                <a:latin typeface="American-Uncial-Normal" pitchFamily="2" charset="0"/>
              </a:rPr>
              <a:t>V</a:t>
            </a:r>
            <a:endParaRPr lang="ru-RU" sz="2800"/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/>
              <a:t>t</a:t>
            </a:r>
            <a:r>
              <a:rPr lang="ru-RU" sz="2800"/>
              <a:t> </a:t>
            </a:r>
            <a:r>
              <a:rPr lang="ru-RU" sz="2400"/>
              <a:t>= 78 : 26 = 3</a:t>
            </a:r>
            <a:r>
              <a:rPr lang="en-US" sz="2400"/>
              <a:t> </a:t>
            </a:r>
            <a:r>
              <a:rPr lang="ru-RU" sz="2400"/>
              <a:t>(ч)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/>
              <a:t>Ответ: понадобится 3 часа.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sz="1400"/>
          </a:p>
          <a:p>
            <a:pPr>
              <a:lnSpc>
                <a:spcPct val="90000"/>
              </a:lnSpc>
              <a:buFontTx/>
              <a:buNone/>
            </a:pPr>
            <a:endParaRPr lang="ru-RU" sz="1400"/>
          </a:p>
        </p:txBody>
      </p:sp>
      <p:pic>
        <p:nvPicPr>
          <p:cNvPr id="174087" name="Picture 7" descr="house_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404813"/>
            <a:ext cx="1728788" cy="1655762"/>
          </a:xfrm>
        </p:spPr>
      </p:pic>
      <p:sp>
        <p:nvSpPr>
          <p:cNvPr id="174083" name="AutoShape 3"/>
          <p:cNvSpPr>
            <a:spLocks noChangeArrowheads="1"/>
          </p:cNvSpPr>
          <p:nvPr/>
        </p:nvSpPr>
        <p:spPr bwMode="auto">
          <a:xfrm rot="2563307">
            <a:off x="827088" y="3068638"/>
            <a:ext cx="7416800" cy="1458912"/>
          </a:xfrm>
          <a:prstGeom prst="flowChartPunchedTape">
            <a:avLst/>
          </a:prstGeom>
          <a:gradFill rotWithShape="1">
            <a:gsLst>
              <a:gs pos="0">
                <a:srgbClr val="CED9FE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084" name="Text Box 4"/>
          <p:cNvSpPr txBox="1">
            <a:spLocks noChangeArrowheads="1"/>
          </p:cNvSpPr>
          <p:nvPr/>
        </p:nvSpPr>
        <p:spPr bwMode="auto">
          <a:xfrm>
            <a:off x="468313" y="6165850"/>
            <a:ext cx="5616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/>
          </a:p>
          <a:p>
            <a:pPr algn="ctr"/>
            <a:endParaRPr lang="ru-RU"/>
          </a:p>
        </p:txBody>
      </p:sp>
      <p:sp>
        <p:nvSpPr>
          <p:cNvPr id="174085" name="Line 5"/>
          <p:cNvSpPr>
            <a:spLocks noChangeShapeType="1"/>
          </p:cNvSpPr>
          <p:nvPr/>
        </p:nvSpPr>
        <p:spPr bwMode="auto">
          <a:xfrm>
            <a:off x="2484438" y="1412875"/>
            <a:ext cx="358775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086" name="Line 6"/>
          <p:cNvSpPr>
            <a:spLocks noChangeShapeType="1"/>
          </p:cNvSpPr>
          <p:nvPr/>
        </p:nvSpPr>
        <p:spPr bwMode="auto">
          <a:xfrm>
            <a:off x="2843213" y="2420938"/>
            <a:ext cx="649287" cy="6492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088" name="Oval 8"/>
          <p:cNvSpPr>
            <a:spLocks noChangeArrowheads="1"/>
          </p:cNvSpPr>
          <p:nvPr/>
        </p:nvSpPr>
        <p:spPr bwMode="auto">
          <a:xfrm rot="1232379">
            <a:off x="6084888" y="5229225"/>
            <a:ext cx="1008062" cy="576263"/>
          </a:xfrm>
          <a:prstGeom prst="ellipse">
            <a:avLst/>
          </a:prstGeom>
          <a:gradFill rotWithShape="1">
            <a:gsLst>
              <a:gs pos="0">
                <a:srgbClr val="33CC33"/>
              </a:gs>
              <a:gs pos="100000">
                <a:schemeClr val="bg2"/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089" name="Line 9"/>
          <p:cNvSpPr>
            <a:spLocks noChangeShapeType="1"/>
          </p:cNvSpPr>
          <p:nvPr/>
        </p:nvSpPr>
        <p:spPr bwMode="auto">
          <a:xfrm>
            <a:off x="6588125" y="4941888"/>
            <a:ext cx="0" cy="647700"/>
          </a:xfrm>
          <a:prstGeom prst="line">
            <a:avLst/>
          </a:prstGeom>
          <a:noFill/>
          <a:ln w="76200">
            <a:solidFill>
              <a:srgbClr val="CC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090" name="Freeform 10"/>
          <p:cNvSpPr>
            <a:spLocks/>
          </p:cNvSpPr>
          <p:nvPr/>
        </p:nvSpPr>
        <p:spPr bwMode="auto">
          <a:xfrm>
            <a:off x="6145213" y="4279900"/>
            <a:ext cx="898525" cy="1176338"/>
          </a:xfrm>
          <a:custGeom>
            <a:avLst/>
            <a:gdLst/>
            <a:ahLst/>
            <a:cxnLst>
              <a:cxn ang="0">
                <a:pos x="279" y="598"/>
              </a:cxn>
              <a:cxn ang="0">
                <a:pos x="7" y="598"/>
              </a:cxn>
              <a:cxn ang="0">
                <a:pos x="324" y="8"/>
              </a:cxn>
              <a:cxn ang="0">
                <a:pos x="551" y="643"/>
              </a:cxn>
              <a:cxn ang="0">
                <a:pos x="279" y="598"/>
              </a:cxn>
            </a:cxnLst>
            <a:rect l="0" t="0" r="r" b="b"/>
            <a:pathLst>
              <a:path w="566" h="741">
                <a:moveTo>
                  <a:pt x="279" y="598"/>
                </a:moveTo>
                <a:cubicBezTo>
                  <a:pt x="188" y="590"/>
                  <a:pt x="0" y="696"/>
                  <a:pt x="7" y="598"/>
                </a:cubicBezTo>
                <a:cubicBezTo>
                  <a:pt x="14" y="500"/>
                  <a:pt x="233" y="0"/>
                  <a:pt x="324" y="8"/>
                </a:cubicBezTo>
                <a:cubicBezTo>
                  <a:pt x="415" y="16"/>
                  <a:pt x="566" y="545"/>
                  <a:pt x="551" y="643"/>
                </a:cubicBezTo>
                <a:cubicBezTo>
                  <a:pt x="536" y="741"/>
                  <a:pt x="370" y="606"/>
                  <a:pt x="279" y="598"/>
                </a:cubicBez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091" name="Freeform 11" descr="Орех"/>
          <p:cNvSpPr>
            <a:spLocks/>
          </p:cNvSpPr>
          <p:nvPr/>
        </p:nvSpPr>
        <p:spPr bwMode="auto">
          <a:xfrm rot="1362170">
            <a:off x="2195513" y="2133600"/>
            <a:ext cx="885825" cy="336550"/>
          </a:xfrm>
          <a:custGeom>
            <a:avLst/>
            <a:gdLst/>
            <a:ahLst/>
            <a:cxnLst>
              <a:cxn ang="0">
                <a:pos x="45" y="60"/>
              </a:cxn>
              <a:cxn ang="0">
                <a:pos x="226" y="197"/>
              </a:cxn>
              <a:cxn ang="0">
                <a:pos x="408" y="151"/>
              </a:cxn>
              <a:cxn ang="0">
                <a:pos x="498" y="15"/>
              </a:cxn>
              <a:cxn ang="0">
                <a:pos x="45" y="60"/>
              </a:cxn>
            </a:cxnLst>
            <a:rect l="0" t="0" r="r" b="b"/>
            <a:pathLst>
              <a:path w="558" h="212">
                <a:moveTo>
                  <a:pt x="45" y="60"/>
                </a:moveTo>
                <a:cubicBezTo>
                  <a:pt x="0" y="90"/>
                  <a:pt x="166" y="182"/>
                  <a:pt x="226" y="197"/>
                </a:cubicBezTo>
                <a:cubicBezTo>
                  <a:pt x="286" y="212"/>
                  <a:pt x="363" y="181"/>
                  <a:pt x="408" y="151"/>
                </a:cubicBezTo>
                <a:cubicBezTo>
                  <a:pt x="453" y="121"/>
                  <a:pt x="558" y="30"/>
                  <a:pt x="498" y="15"/>
                </a:cubicBezTo>
                <a:cubicBezTo>
                  <a:pt x="438" y="0"/>
                  <a:pt x="90" y="30"/>
                  <a:pt x="45" y="60"/>
                </a:cubicBezTo>
                <a:close/>
              </a:path>
            </a:pathLst>
          </a:cu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092" name="Freeform 12"/>
          <p:cNvSpPr>
            <a:spLocks/>
          </p:cNvSpPr>
          <p:nvPr/>
        </p:nvSpPr>
        <p:spPr bwMode="auto">
          <a:xfrm>
            <a:off x="2411413" y="1773238"/>
            <a:ext cx="576262" cy="504825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363" y="318"/>
              </a:cxn>
              <a:cxn ang="0">
                <a:pos x="0" y="227"/>
              </a:cxn>
              <a:cxn ang="0">
                <a:pos x="181" y="0"/>
              </a:cxn>
            </a:cxnLst>
            <a:rect l="0" t="0" r="r" b="b"/>
            <a:pathLst>
              <a:path w="363" h="318">
                <a:moveTo>
                  <a:pt x="181" y="0"/>
                </a:moveTo>
                <a:lnTo>
                  <a:pt x="363" y="318"/>
                </a:lnTo>
                <a:lnTo>
                  <a:pt x="0" y="227"/>
                </a:lnTo>
                <a:lnTo>
                  <a:pt x="181" y="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093" name="Line 13"/>
          <p:cNvSpPr>
            <a:spLocks noChangeShapeType="1"/>
          </p:cNvSpPr>
          <p:nvPr/>
        </p:nvSpPr>
        <p:spPr bwMode="auto">
          <a:xfrm>
            <a:off x="3635375" y="3500438"/>
            <a:ext cx="35877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094" name="Line 14"/>
          <p:cNvSpPr>
            <a:spLocks noChangeShapeType="1"/>
          </p:cNvSpPr>
          <p:nvPr/>
        </p:nvSpPr>
        <p:spPr bwMode="auto">
          <a:xfrm>
            <a:off x="5148263" y="3644900"/>
            <a:ext cx="358775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095" name="Line 15"/>
          <p:cNvSpPr>
            <a:spLocks noChangeShapeType="1"/>
          </p:cNvSpPr>
          <p:nvPr/>
        </p:nvSpPr>
        <p:spPr bwMode="auto">
          <a:xfrm>
            <a:off x="5508625" y="4941888"/>
            <a:ext cx="358775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0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40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4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40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4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4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нашего урока -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551837"/>
            <a:ext cx="6984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закрепить и усовершенствовать навыки сравнения, сложения и вычитания десятичных дробей и вырабатывать умение использовать приобретенные знания в повседневной жизни.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1043608" y="704088"/>
            <a:ext cx="6408712" cy="27249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    Физкультминутка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для глаз</a:t>
            </a:r>
            <a:endParaRPr lang="ru-RU" b="1" dirty="0" smtClean="0">
              <a:solidFill>
                <a:srgbClr val="FFFF00"/>
              </a:solidFill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043608" y="1916832"/>
            <a:ext cx="6445224" cy="1971675"/>
          </a:xfrm>
        </p:spPr>
        <p:txBody>
          <a:bodyPr/>
          <a:lstStyle/>
          <a:p>
            <a:pPr algn="r">
              <a:buFont typeface="Arial" charset="0"/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pic>
        <p:nvPicPr>
          <p:cNvPr id="15364" name="Рисунок 4" descr="1128095a3c557d97e421758bede74194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4643438"/>
            <a:ext cx="247967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 descr="aerobics_lady05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43375"/>
            <a:ext cx="2214563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6" descr="25c6592c00b46147884355669c1a4e0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38" y="571500"/>
            <a:ext cx="10572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7" descr="25c6592c00b46147884355669c1a4e05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23528" y="476672"/>
            <a:ext cx="105727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827088" y="333375"/>
            <a:ext cx="770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rgbClr val="FFFF00"/>
                </a:solidFill>
              </a:rPr>
              <a:t>Выполни гимнастику для глаз по схеме: </a:t>
            </a:r>
          </a:p>
        </p:txBody>
      </p:sp>
      <p:sp>
        <p:nvSpPr>
          <p:cNvPr id="16387" name="Line 7"/>
          <p:cNvSpPr>
            <a:spLocks noChangeShapeType="1"/>
          </p:cNvSpPr>
          <p:nvPr/>
        </p:nvSpPr>
        <p:spPr bwMode="auto">
          <a:xfrm>
            <a:off x="1331913" y="1484313"/>
            <a:ext cx="6911975" cy="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Line 8"/>
          <p:cNvSpPr>
            <a:spLocks noChangeShapeType="1"/>
          </p:cNvSpPr>
          <p:nvPr/>
        </p:nvSpPr>
        <p:spPr bwMode="auto">
          <a:xfrm flipH="1">
            <a:off x="1547813" y="1484313"/>
            <a:ext cx="6696075" cy="1800225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Line 9"/>
          <p:cNvSpPr>
            <a:spLocks noChangeShapeType="1"/>
          </p:cNvSpPr>
          <p:nvPr/>
        </p:nvSpPr>
        <p:spPr bwMode="auto">
          <a:xfrm>
            <a:off x="1547813" y="3284538"/>
            <a:ext cx="6696075" cy="792162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Line 10"/>
          <p:cNvSpPr>
            <a:spLocks noChangeShapeType="1"/>
          </p:cNvSpPr>
          <p:nvPr/>
        </p:nvSpPr>
        <p:spPr bwMode="auto">
          <a:xfrm flipH="1">
            <a:off x="1187450" y="4076700"/>
            <a:ext cx="7058025" cy="12954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1258888" y="1268413"/>
            <a:ext cx="433387" cy="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7885113" y="1557338"/>
            <a:ext cx="433387" cy="144462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1476375" y="3500438"/>
            <a:ext cx="431800" cy="71437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8" name="Line 22"/>
          <p:cNvSpPr>
            <a:spLocks noChangeShapeType="1"/>
          </p:cNvSpPr>
          <p:nvPr/>
        </p:nvSpPr>
        <p:spPr bwMode="auto">
          <a:xfrm flipH="1">
            <a:off x="7812088" y="4365625"/>
            <a:ext cx="504825" cy="142875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3" presetClass="exit" presetSubtype="5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blinds(vertic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50867E-6 L 0.7559 0.0002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1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10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56647E-6 L -0.64584 0.2411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1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10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39 0.01596 L 0.65347 0.1102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100"/>
                            </p:stCondLst>
                            <p:childTnLst>
                              <p:par>
                                <p:cTn id="3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10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77457E-6 L -0.75208 0.1782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1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2" grpId="1"/>
      <p:bldP spid="9230" grpId="0" animBg="1"/>
      <p:bldP spid="9230" grpId="1" animBg="1"/>
      <p:bldP spid="9231" grpId="0" animBg="1"/>
      <p:bldP spid="9231" grpId="1" animBg="1"/>
      <p:bldP spid="9237" grpId="0" animBg="1"/>
      <p:bldP spid="9237" grpId="1" animBg="1"/>
      <p:bldP spid="9238" grpId="0" animBg="1"/>
      <p:bldP spid="923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850" y="2781300"/>
            <a:ext cx="1008063" cy="936625"/>
            <a:chOff x="340" y="1253"/>
            <a:chExt cx="635" cy="590"/>
          </a:xfrm>
        </p:grpSpPr>
        <p:sp>
          <p:nvSpPr>
            <p:cNvPr id="17411" name="AutoShape 3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12" name="AutoShape 4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42 -4.79769E-6 C -0.03142 -0.14104 0.06493 -0.25711 0.18212 -0.25711 C 0.32066 -0.25711 0.37049 -0.12855 0.39149 -0.05109 L 0.41354 0.05133 C 0.4349 0.12856 0.48768 0.25665 0.64445 0.25665 C 0.74427 0.25665 0.85781 0.14128 0.85781 -4.79769E-6 C 0.85781 -0.14104 0.74427 -0.25711 0.64445 -0.25711 C 0.48768 -0.25711 0.4349 -0.12855 0.41354 -0.05109 L 0.39149 0.05133 C 0.37049 0.12856 0.32066 0.25665 0.18212 0.25665 C 0.06493 0.25665 -0.03142 0.14128 -0.03142 -4.79769E-6 Z " pathEditMode="relative" rAng="16200000" ptsTypes="ffFfff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827088" y="260350"/>
            <a:ext cx="1008062" cy="936625"/>
            <a:chOff x="340" y="1253"/>
            <a:chExt cx="635" cy="590"/>
          </a:xfrm>
        </p:grpSpPr>
        <p:sp>
          <p:nvSpPr>
            <p:cNvPr id="18462" name="AutoShape 2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3" name="AutoShape 3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7164388" y="3573463"/>
            <a:ext cx="1008062" cy="936625"/>
            <a:chOff x="340" y="1253"/>
            <a:chExt cx="635" cy="590"/>
          </a:xfrm>
        </p:grpSpPr>
        <p:sp>
          <p:nvSpPr>
            <p:cNvPr id="18460" name="AutoShape 43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61" name="AutoShape 44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48"/>
          <p:cNvGrpSpPr>
            <a:grpSpLocks/>
          </p:cNvGrpSpPr>
          <p:nvPr/>
        </p:nvGrpSpPr>
        <p:grpSpPr bwMode="auto">
          <a:xfrm>
            <a:off x="4859338" y="3068638"/>
            <a:ext cx="1008062" cy="936625"/>
            <a:chOff x="340" y="1253"/>
            <a:chExt cx="635" cy="590"/>
          </a:xfrm>
        </p:grpSpPr>
        <p:sp>
          <p:nvSpPr>
            <p:cNvPr id="18458" name="AutoShape 49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9" name="AutoShape 50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" name="Group 51"/>
          <p:cNvGrpSpPr>
            <a:grpSpLocks/>
          </p:cNvGrpSpPr>
          <p:nvPr/>
        </p:nvGrpSpPr>
        <p:grpSpPr bwMode="auto">
          <a:xfrm>
            <a:off x="2051050" y="2492375"/>
            <a:ext cx="1008063" cy="936625"/>
            <a:chOff x="340" y="1253"/>
            <a:chExt cx="635" cy="590"/>
          </a:xfrm>
        </p:grpSpPr>
        <p:sp>
          <p:nvSpPr>
            <p:cNvPr id="18456" name="AutoShape 52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7" name="AutoShape 53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900113" y="5445125"/>
            <a:ext cx="1008062" cy="936625"/>
            <a:chOff x="340" y="1253"/>
            <a:chExt cx="635" cy="590"/>
          </a:xfrm>
        </p:grpSpPr>
        <p:sp>
          <p:nvSpPr>
            <p:cNvPr id="18454" name="AutoShape 58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5" name="AutoShape 59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4356100" y="4941888"/>
            <a:ext cx="1008063" cy="936625"/>
            <a:chOff x="340" y="1253"/>
            <a:chExt cx="635" cy="590"/>
          </a:xfrm>
        </p:grpSpPr>
        <p:sp>
          <p:nvSpPr>
            <p:cNvPr id="18452" name="AutoShape 61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3" name="AutoShape 62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5292725" y="1341438"/>
            <a:ext cx="1008063" cy="936625"/>
            <a:chOff x="340" y="1253"/>
            <a:chExt cx="635" cy="590"/>
          </a:xfrm>
        </p:grpSpPr>
        <p:sp>
          <p:nvSpPr>
            <p:cNvPr id="18450" name="AutoShape 64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51" name="AutoShape 65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" name="Group 66"/>
          <p:cNvGrpSpPr>
            <a:grpSpLocks/>
          </p:cNvGrpSpPr>
          <p:nvPr/>
        </p:nvGrpSpPr>
        <p:grpSpPr bwMode="auto">
          <a:xfrm>
            <a:off x="3924300" y="260350"/>
            <a:ext cx="1008063" cy="936625"/>
            <a:chOff x="340" y="1253"/>
            <a:chExt cx="635" cy="590"/>
          </a:xfrm>
        </p:grpSpPr>
        <p:sp>
          <p:nvSpPr>
            <p:cNvPr id="18448" name="AutoShape 67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9" name="AutoShape 68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7451725" y="260350"/>
            <a:ext cx="1008063" cy="936625"/>
            <a:chOff x="340" y="1253"/>
            <a:chExt cx="635" cy="590"/>
          </a:xfrm>
        </p:grpSpPr>
        <p:sp>
          <p:nvSpPr>
            <p:cNvPr id="18446" name="AutoShape 73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7" name="AutoShape 74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1" name="Group 75"/>
          <p:cNvGrpSpPr>
            <a:grpSpLocks/>
          </p:cNvGrpSpPr>
          <p:nvPr/>
        </p:nvGrpSpPr>
        <p:grpSpPr bwMode="auto">
          <a:xfrm>
            <a:off x="3924300" y="2420938"/>
            <a:ext cx="1008063" cy="936625"/>
            <a:chOff x="340" y="1253"/>
            <a:chExt cx="635" cy="590"/>
          </a:xfrm>
        </p:grpSpPr>
        <p:sp>
          <p:nvSpPr>
            <p:cNvPr id="18444" name="AutoShape 76"/>
            <p:cNvSpPr>
              <a:spLocks noChangeArrowheads="1"/>
            </p:cNvSpPr>
            <p:nvPr/>
          </p:nvSpPr>
          <p:spPr bwMode="auto">
            <a:xfrm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445" name="AutoShape 77"/>
            <p:cNvSpPr>
              <a:spLocks noChangeArrowheads="1"/>
            </p:cNvSpPr>
            <p:nvPr/>
          </p:nvSpPr>
          <p:spPr bwMode="auto">
            <a:xfrm rot="2241328">
              <a:off x="340" y="1253"/>
              <a:ext cx="635" cy="590"/>
            </a:xfrm>
            <a:prstGeom prst="star4">
              <a:avLst>
                <a:gd name="adj" fmla="val 12500"/>
              </a:avLst>
            </a:prstGeom>
            <a:gradFill rotWithShape="1">
              <a:gsLst>
                <a:gs pos="0">
                  <a:srgbClr val="FFFF99"/>
                </a:gs>
                <a:gs pos="100000">
                  <a:srgbClr val="80008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5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500"/>
                            </p:stCondLst>
                            <p:childTnLst>
                              <p:par>
                                <p:cTn id="10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7000"/>
                            </p:stCondLst>
                            <p:childTnLst>
                              <p:par>
                                <p:cTn id="1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7500"/>
                            </p:stCondLst>
                            <p:childTnLst>
                              <p:par>
                                <p:cTn id="1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85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500"/>
                            </p:stCondLst>
                            <p:childTnLst>
                              <p:par>
                                <p:cTn id="173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28856 C 0.15521 -0.28856 0.2757 -0.14936 0.2757 0.02196 C 0.2757 0.19306 0.15521 0.33295 0.00764 0.33295 C -0.1401 0.33295 -0.25989 0.19306 -0.25989 0.02196 C -0.25989 -0.14936 -0.1401 -0.28856 0.00764 -0.28856 Z " pathEditMode="relative" rAng="0" ptsTypes="fffff">
                                      <p:cBhvr>
                                        <p:cTn id="17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76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-0.28856 C 0.15434 -0.28856 0.27413 -0.14752 0.27413 0.0259 C 0.27413 0.19954 0.15434 0.34058 0.00764 0.34058 C -0.13889 0.34058 -0.25764 0.19954 -0.25764 0.0259 C -0.25764 -0.14752 -0.13889 -0.28856 0.00764 -0.28856 Z " pathEditMode="relative" rAng="0" ptsTypes="fffff">
                                      <p:cBhvr>
                                        <p:cTn id="177" dur="2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4500"/>
                            </p:stCondLst>
                            <p:childTnLst>
                              <p:par>
                                <p:cTn id="179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8" name="Rectangle 18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43888" cy="1027113"/>
          </a:xfrm>
          <a:noFill/>
          <a:ln/>
        </p:spPr>
        <p:txBody>
          <a:bodyPr/>
          <a:lstStyle/>
          <a:p>
            <a:r>
              <a:rPr lang="ru-RU">
                <a:solidFill>
                  <a:srgbClr val="FFFF00"/>
                </a:solidFill>
              </a:rPr>
              <a:t>Остров Смекалистых</a:t>
            </a:r>
          </a:p>
        </p:txBody>
      </p:sp>
      <p:pic>
        <p:nvPicPr>
          <p:cNvPr id="153607" name="Picture 7" descr="остр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6513" y="0"/>
            <a:ext cx="9180513" cy="6858000"/>
          </a:xfrm>
        </p:spPr>
      </p:pic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5435600" y="3357563"/>
            <a:ext cx="37084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2000"/>
          </a:p>
          <a:p>
            <a:pPr marL="342900" indent="-342900" algn="ctr">
              <a:spcBef>
                <a:spcPct val="20000"/>
              </a:spcBef>
            </a:pPr>
            <a:r>
              <a:rPr lang="ru-RU" sz="2800" i="1">
                <a:solidFill>
                  <a:schemeClr val="bg2"/>
                </a:solidFill>
                <a:latin typeface="Tahoma" pitchFamily="34" charset="0"/>
              </a:rPr>
              <a:t>Думай, пробуй и ищи.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i="1">
                <a:solidFill>
                  <a:schemeClr val="bg2"/>
                </a:solidFill>
                <a:latin typeface="Tahoma" pitchFamily="34" charset="0"/>
              </a:rPr>
              <a:t>Трудно будет</a:t>
            </a:r>
            <a:r>
              <a:rPr lang="en-US" sz="2800" i="1">
                <a:solidFill>
                  <a:schemeClr val="bg2"/>
                </a:solidFill>
                <a:latin typeface="Tahoma" pitchFamily="34" charset="0"/>
              </a:rPr>
              <a:t> -</a:t>
            </a:r>
            <a:r>
              <a:rPr lang="ru-RU" sz="2800" i="1">
                <a:solidFill>
                  <a:schemeClr val="bg2"/>
                </a:solidFill>
                <a:latin typeface="Tahoma" pitchFamily="34" charset="0"/>
              </a:rPr>
              <a:t> не пищи!</a:t>
            </a:r>
          </a:p>
        </p:txBody>
      </p:sp>
      <p:sp>
        <p:nvSpPr>
          <p:cNvPr id="153614" name="AutoShape 14"/>
          <p:cNvSpPr>
            <a:spLocks noChangeArrowheads="1"/>
          </p:cNvSpPr>
          <p:nvPr/>
        </p:nvSpPr>
        <p:spPr bwMode="auto">
          <a:xfrm>
            <a:off x="4932363" y="2420938"/>
            <a:ext cx="1584325" cy="792162"/>
          </a:xfrm>
          <a:prstGeom prst="wedgeRoundRectCallout">
            <a:avLst>
              <a:gd name="adj1" fmla="val -46792"/>
              <a:gd name="adj2" fmla="val 1834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53615" name="Text Box 15"/>
          <p:cNvSpPr txBox="1">
            <a:spLocks noChangeArrowheads="1"/>
          </p:cNvSpPr>
          <p:nvPr/>
        </p:nvSpPr>
        <p:spPr bwMode="auto">
          <a:xfrm>
            <a:off x="5003800" y="2430463"/>
            <a:ext cx="1439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/>
              <a:t>S =</a:t>
            </a:r>
            <a:r>
              <a:rPr lang="ru-RU" sz="2000" b="1" dirty="0"/>
              <a:t> </a:t>
            </a:r>
            <a:r>
              <a:rPr lang="en-US" sz="3200" dirty="0" smtClean="0">
                <a:latin typeface="American-Uncial-Normal" pitchFamily="2" charset="0"/>
              </a:rPr>
              <a:t>V</a:t>
            </a:r>
            <a:r>
              <a:rPr lang="en-US" sz="2000" b="1" dirty="0" smtClean="0"/>
              <a:t>*t</a:t>
            </a:r>
            <a:endParaRPr lang="ru-RU" sz="2000" b="1" dirty="0"/>
          </a:p>
        </p:txBody>
      </p:sp>
      <p:sp>
        <p:nvSpPr>
          <p:cNvPr id="153616" name="AutoShape 16"/>
          <p:cNvSpPr>
            <a:spLocks noChangeArrowheads="1"/>
          </p:cNvSpPr>
          <p:nvPr/>
        </p:nvSpPr>
        <p:spPr bwMode="auto">
          <a:xfrm>
            <a:off x="250825" y="2636838"/>
            <a:ext cx="1873250" cy="863600"/>
          </a:xfrm>
          <a:prstGeom prst="wedgeEllipseCallout">
            <a:avLst>
              <a:gd name="adj1" fmla="val 55171"/>
              <a:gd name="adj2" fmla="val 1204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sz="2000" dirty="0">
                <a:solidFill>
                  <a:srgbClr val="990099"/>
                </a:solidFill>
              </a:rPr>
              <a:t>a + b = </a:t>
            </a:r>
            <a:endParaRPr lang="ru-RU" sz="2000" dirty="0" smtClean="0">
              <a:solidFill>
                <a:srgbClr val="990099"/>
              </a:solidFill>
            </a:endParaRPr>
          </a:p>
          <a:p>
            <a:pPr algn="ctr"/>
            <a:r>
              <a:rPr lang="ru-RU" sz="2000" dirty="0" smtClean="0">
                <a:solidFill>
                  <a:srgbClr val="990099"/>
                </a:solidFill>
              </a:rPr>
              <a:t>=</a:t>
            </a:r>
            <a:r>
              <a:rPr lang="en-US" sz="2000" dirty="0" smtClean="0">
                <a:solidFill>
                  <a:srgbClr val="990099"/>
                </a:solidFill>
              </a:rPr>
              <a:t>b </a:t>
            </a:r>
            <a:r>
              <a:rPr lang="en-US" sz="2000" dirty="0">
                <a:solidFill>
                  <a:srgbClr val="990099"/>
                </a:solidFill>
              </a:rPr>
              <a:t>+ a</a:t>
            </a:r>
            <a:endParaRPr lang="ru-RU" sz="2000" dirty="0">
              <a:solidFill>
                <a:srgbClr val="99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6" name="Rectangle 26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43888" cy="1027113"/>
          </a:xfrm>
          <a:noFill/>
          <a:ln/>
        </p:spPr>
        <p:txBody>
          <a:bodyPr/>
          <a:lstStyle/>
          <a:p>
            <a:r>
              <a:rPr lang="ru-RU"/>
              <a:t>На острове Смекалистых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852988"/>
          </a:xfrm>
        </p:spPr>
        <p:txBody>
          <a:bodyPr/>
          <a:lstStyle/>
          <a:p>
            <a:pPr marL="609600" indent="-609600">
              <a:buClr>
                <a:srgbClr val="800080"/>
              </a:buClr>
              <a:buFontTx/>
              <a:buAutoNum type="arabicParenR"/>
            </a:pPr>
            <a:r>
              <a:rPr lang="ru-RU" sz="2000" dirty="0"/>
              <a:t>3,*5*          </a:t>
            </a:r>
            <a:r>
              <a:rPr lang="ru-RU" sz="2000" dirty="0" smtClean="0"/>
              <a:t>            </a:t>
            </a:r>
            <a:r>
              <a:rPr lang="ru-RU" sz="2000" dirty="0" smtClean="0">
                <a:solidFill>
                  <a:srgbClr val="800080"/>
                </a:solidFill>
              </a:rPr>
              <a:t>2</a:t>
            </a:r>
            <a:r>
              <a:rPr lang="ru-RU" sz="2000" dirty="0">
                <a:solidFill>
                  <a:srgbClr val="800080"/>
                </a:solidFill>
              </a:rPr>
              <a:t>)</a:t>
            </a:r>
            <a:r>
              <a:rPr lang="ru-RU" sz="2000" dirty="0"/>
              <a:t> </a:t>
            </a:r>
            <a:r>
              <a:rPr lang="ru-RU" sz="2000" dirty="0" smtClean="0"/>
              <a:t>  </a:t>
            </a:r>
            <a:r>
              <a:rPr lang="ru-RU" sz="2000" dirty="0"/>
              <a:t>**,5              </a:t>
            </a:r>
            <a:r>
              <a:rPr lang="ru-RU" sz="2000" dirty="0" smtClean="0"/>
              <a:t>     </a:t>
            </a:r>
            <a:r>
              <a:rPr lang="ru-RU" sz="2000" dirty="0" smtClean="0">
                <a:solidFill>
                  <a:srgbClr val="800080"/>
                </a:solidFill>
              </a:rPr>
              <a:t>3</a:t>
            </a:r>
            <a:r>
              <a:rPr lang="ru-RU" sz="2000" dirty="0">
                <a:solidFill>
                  <a:srgbClr val="800080"/>
                </a:solidFill>
              </a:rPr>
              <a:t>) </a:t>
            </a:r>
            <a:r>
              <a:rPr lang="ru-RU" sz="2000" dirty="0"/>
              <a:t> *,2*             </a:t>
            </a:r>
            <a:r>
              <a:rPr lang="ru-RU" sz="2000" dirty="0" smtClean="0"/>
              <a:t>        </a:t>
            </a:r>
            <a:r>
              <a:rPr lang="ru-RU" sz="2000" dirty="0" smtClean="0">
                <a:solidFill>
                  <a:srgbClr val="800080"/>
                </a:solidFill>
              </a:rPr>
              <a:t>4)</a:t>
            </a:r>
            <a:r>
              <a:rPr lang="ru-RU" sz="2000" dirty="0" smtClean="0"/>
              <a:t> </a:t>
            </a:r>
            <a:r>
              <a:rPr lang="ru-RU" sz="2000" dirty="0"/>
              <a:t>*6,*7*</a:t>
            </a:r>
          </a:p>
          <a:p>
            <a:pPr marL="609600" indent="-609600">
              <a:buFontTx/>
              <a:buNone/>
            </a:pPr>
            <a:r>
              <a:rPr lang="ru-RU" sz="2000" dirty="0"/>
              <a:t>    </a:t>
            </a:r>
            <a:r>
              <a:rPr lang="ru-RU" sz="2000" baseline="80000" dirty="0"/>
              <a:t>+</a:t>
            </a:r>
            <a:r>
              <a:rPr lang="ru-RU" sz="2000" dirty="0"/>
              <a:t> </a:t>
            </a:r>
            <a:r>
              <a:rPr lang="ru-RU" sz="2000" dirty="0" smtClean="0"/>
              <a:t>   *,</a:t>
            </a:r>
            <a:r>
              <a:rPr lang="ru-RU" sz="2000" dirty="0"/>
              <a:t>4*                </a:t>
            </a:r>
            <a:r>
              <a:rPr lang="ru-RU" sz="2000" dirty="0" smtClean="0"/>
              <a:t>           </a:t>
            </a:r>
            <a:r>
              <a:rPr lang="ru-RU" sz="2000" baseline="80000" dirty="0"/>
              <a:t>+</a:t>
            </a:r>
            <a:r>
              <a:rPr lang="ru-RU" sz="2000" dirty="0"/>
              <a:t>  0,***              </a:t>
            </a:r>
            <a:r>
              <a:rPr lang="ru-RU" sz="2000" dirty="0" smtClean="0"/>
              <a:t>     </a:t>
            </a:r>
            <a:r>
              <a:rPr lang="ru-RU" sz="2000" baseline="80000" dirty="0"/>
              <a:t>-</a:t>
            </a:r>
            <a:r>
              <a:rPr lang="ru-RU" sz="2000" dirty="0"/>
              <a:t> 2,*8*              </a:t>
            </a:r>
            <a:r>
              <a:rPr lang="ru-RU" sz="2000" dirty="0" smtClean="0"/>
              <a:t>       </a:t>
            </a:r>
            <a:r>
              <a:rPr lang="ru-RU" sz="2000" baseline="80000" dirty="0"/>
              <a:t>-</a:t>
            </a:r>
            <a:r>
              <a:rPr lang="ru-RU" sz="2000" dirty="0"/>
              <a:t>   </a:t>
            </a:r>
            <a:r>
              <a:rPr lang="ru-RU" sz="2000" dirty="0" smtClean="0"/>
              <a:t>*,0*</a:t>
            </a:r>
            <a:endParaRPr lang="ru-RU" sz="2000" dirty="0"/>
          </a:p>
          <a:p>
            <a:pPr marL="609600" indent="-609600">
              <a:buFontTx/>
              <a:buNone/>
            </a:pPr>
            <a:r>
              <a:rPr lang="ru-RU" sz="2000" dirty="0"/>
              <a:t>      </a:t>
            </a:r>
            <a:r>
              <a:rPr lang="ru-RU" sz="2000" dirty="0" smtClean="0"/>
              <a:t>   </a:t>
            </a:r>
            <a:r>
              <a:rPr lang="ru-RU" sz="2000" dirty="0"/>
              <a:t>4,187               </a:t>
            </a:r>
            <a:r>
              <a:rPr lang="ru-RU" sz="2000" dirty="0" smtClean="0"/>
              <a:t>           </a:t>
            </a:r>
            <a:r>
              <a:rPr lang="ru-RU" sz="2000" dirty="0"/>
              <a:t>18,548                 </a:t>
            </a:r>
            <a:r>
              <a:rPr lang="ru-RU" sz="2000" dirty="0" smtClean="0"/>
              <a:t>  1,447                       26,865                                                     </a:t>
            </a:r>
            <a:endParaRPr lang="ru-RU" sz="2000" dirty="0"/>
          </a:p>
          <a:p>
            <a:pPr marL="609600" indent="-609600">
              <a:buFontTx/>
              <a:buNone/>
            </a:pPr>
            <a:endParaRPr lang="ru-RU" sz="2000" dirty="0"/>
          </a:p>
          <a:p>
            <a:pPr marL="609600" indent="-609600">
              <a:buFontTx/>
              <a:buNone/>
            </a:pPr>
            <a:endParaRPr lang="ru-RU" sz="2000" dirty="0"/>
          </a:p>
          <a:p>
            <a:pPr marL="609600" indent="-609600">
              <a:buFontTx/>
              <a:buNone/>
            </a:pPr>
            <a:r>
              <a:rPr lang="ru-RU" sz="2000" dirty="0"/>
              <a:t>   </a:t>
            </a:r>
          </a:p>
          <a:p>
            <a:pPr marL="609600" indent="-609600">
              <a:buFontTx/>
              <a:buNone/>
            </a:pPr>
            <a:r>
              <a:rPr lang="ru-RU" sz="2000" dirty="0"/>
              <a:t> </a:t>
            </a:r>
          </a:p>
          <a:p>
            <a:pPr marL="609600" indent="-609600">
              <a:buFontTx/>
              <a:buNone/>
            </a:pPr>
            <a:endParaRPr lang="ru-RU" sz="2000" dirty="0">
              <a:solidFill>
                <a:srgbClr val="FF0000"/>
              </a:solidFill>
            </a:endParaRPr>
          </a:p>
          <a:p>
            <a:pPr marL="609600" indent="-609600">
              <a:buFontTx/>
              <a:buNone/>
            </a:pPr>
            <a:r>
              <a:rPr lang="ru-RU" sz="2000" dirty="0"/>
              <a:t>   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611188" y="2349500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885" name="Line 5"/>
          <p:cNvSpPr>
            <a:spLocks noChangeShapeType="1"/>
          </p:cNvSpPr>
          <p:nvPr/>
        </p:nvSpPr>
        <p:spPr bwMode="auto">
          <a:xfrm>
            <a:off x="2843213" y="2276475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886" name="Line 6"/>
          <p:cNvSpPr>
            <a:spLocks noChangeShapeType="1"/>
          </p:cNvSpPr>
          <p:nvPr/>
        </p:nvSpPr>
        <p:spPr bwMode="auto">
          <a:xfrm>
            <a:off x="5076825" y="2349500"/>
            <a:ext cx="115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887" name="Line 7"/>
          <p:cNvSpPr>
            <a:spLocks noChangeShapeType="1"/>
          </p:cNvSpPr>
          <p:nvPr/>
        </p:nvSpPr>
        <p:spPr bwMode="auto">
          <a:xfrm>
            <a:off x="7235825" y="2349500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893" name="Line 13"/>
          <p:cNvSpPr>
            <a:spLocks noChangeShapeType="1"/>
          </p:cNvSpPr>
          <p:nvPr/>
        </p:nvSpPr>
        <p:spPr bwMode="auto">
          <a:xfrm>
            <a:off x="2916238" y="5445125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894" name="Line 14"/>
          <p:cNvSpPr>
            <a:spLocks noChangeShapeType="1"/>
          </p:cNvSpPr>
          <p:nvPr/>
        </p:nvSpPr>
        <p:spPr bwMode="auto">
          <a:xfrm>
            <a:off x="4859338" y="5516563"/>
            <a:ext cx="1150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895" name="Line 15"/>
          <p:cNvSpPr>
            <a:spLocks noChangeShapeType="1"/>
          </p:cNvSpPr>
          <p:nvPr/>
        </p:nvSpPr>
        <p:spPr bwMode="auto">
          <a:xfrm>
            <a:off x="684213" y="5516563"/>
            <a:ext cx="1366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896" name="Line 16"/>
          <p:cNvSpPr>
            <a:spLocks noChangeShapeType="1"/>
          </p:cNvSpPr>
          <p:nvPr/>
        </p:nvSpPr>
        <p:spPr bwMode="auto">
          <a:xfrm>
            <a:off x="7092950" y="5516563"/>
            <a:ext cx="1584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897" name="AutoShape 17"/>
          <p:cNvSpPr>
            <a:spLocks noChangeArrowheads="1"/>
          </p:cNvSpPr>
          <p:nvPr/>
        </p:nvSpPr>
        <p:spPr bwMode="auto">
          <a:xfrm>
            <a:off x="1042988" y="3429000"/>
            <a:ext cx="649287" cy="720725"/>
          </a:xfrm>
          <a:prstGeom prst="downArrow">
            <a:avLst>
              <a:gd name="adj1" fmla="val 50000"/>
              <a:gd name="adj2" fmla="val 277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898" name="Rectangle 18"/>
          <p:cNvSpPr>
            <a:spLocks noChangeArrowheads="1"/>
          </p:cNvSpPr>
          <p:nvPr/>
        </p:nvSpPr>
        <p:spPr bwMode="auto">
          <a:xfrm>
            <a:off x="250825" y="4221163"/>
            <a:ext cx="16557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/>
              <a:t>  </a:t>
            </a:r>
            <a:r>
              <a:rPr lang="ru-RU" sz="2400"/>
              <a:t>3,</a:t>
            </a:r>
            <a:r>
              <a:rPr lang="ru-RU" sz="2400">
                <a:solidFill>
                  <a:srgbClr val="FF0000"/>
                </a:solidFill>
              </a:rPr>
              <a:t>7</a:t>
            </a:r>
            <a:r>
              <a:rPr lang="ru-RU" sz="2400"/>
              <a:t>5</a:t>
            </a:r>
            <a:r>
              <a:rPr lang="ru-RU" sz="2400">
                <a:solidFill>
                  <a:srgbClr val="FF0000"/>
                </a:solidFill>
              </a:rPr>
              <a:t>7 </a:t>
            </a:r>
          </a:p>
          <a:p>
            <a:pPr algn="ctr"/>
            <a:r>
              <a:rPr lang="ru-RU" sz="2400" baseline="70000"/>
              <a:t>+ </a:t>
            </a:r>
            <a:r>
              <a:rPr lang="ru-RU" sz="2400">
                <a:solidFill>
                  <a:srgbClr val="FF0000"/>
                </a:solidFill>
              </a:rPr>
              <a:t>0</a:t>
            </a:r>
            <a:r>
              <a:rPr lang="ru-RU" sz="2400"/>
              <a:t>,4</a:t>
            </a:r>
            <a:r>
              <a:rPr lang="ru-RU" sz="2400">
                <a:solidFill>
                  <a:srgbClr val="FF0000"/>
                </a:solidFill>
              </a:rPr>
              <a:t>30</a:t>
            </a:r>
            <a:endParaRPr lang="ru-RU" sz="2400"/>
          </a:p>
          <a:p>
            <a:pPr algn="ctr"/>
            <a:r>
              <a:rPr lang="ru-RU" sz="2400"/>
              <a:t>  4,187</a:t>
            </a:r>
          </a:p>
        </p:txBody>
      </p:sp>
      <p:sp>
        <p:nvSpPr>
          <p:cNvPr id="122899" name="AutoShape 19"/>
          <p:cNvSpPr>
            <a:spLocks noChangeArrowheads="1"/>
          </p:cNvSpPr>
          <p:nvPr/>
        </p:nvSpPr>
        <p:spPr bwMode="auto">
          <a:xfrm>
            <a:off x="3276600" y="3429000"/>
            <a:ext cx="649288" cy="720725"/>
          </a:xfrm>
          <a:prstGeom prst="downArrow">
            <a:avLst>
              <a:gd name="adj1" fmla="val 50000"/>
              <a:gd name="adj2" fmla="val 277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00" name="Rectangle 20"/>
          <p:cNvSpPr>
            <a:spLocks noChangeArrowheads="1"/>
          </p:cNvSpPr>
          <p:nvPr/>
        </p:nvSpPr>
        <p:spPr bwMode="auto">
          <a:xfrm>
            <a:off x="2627313" y="4221163"/>
            <a:ext cx="16557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0000"/>
                </a:solidFill>
              </a:rPr>
              <a:t>  18</a:t>
            </a:r>
            <a:r>
              <a:rPr lang="ru-RU" sz="2400"/>
              <a:t>,5</a:t>
            </a:r>
            <a:r>
              <a:rPr lang="ru-RU" sz="2400">
                <a:solidFill>
                  <a:srgbClr val="FF0000"/>
                </a:solidFill>
              </a:rPr>
              <a:t>00</a:t>
            </a:r>
            <a:r>
              <a:rPr lang="ru-RU" sz="2400"/>
              <a:t> </a:t>
            </a:r>
            <a:endParaRPr lang="ru-RU" sz="2400">
              <a:solidFill>
                <a:srgbClr val="FF0000"/>
              </a:solidFill>
            </a:endParaRPr>
          </a:p>
          <a:p>
            <a:pPr algn="ctr"/>
            <a:r>
              <a:rPr lang="ru-RU" sz="2400" baseline="70000"/>
              <a:t>+ </a:t>
            </a:r>
            <a:r>
              <a:rPr lang="ru-RU" sz="2400"/>
              <a:t> 0,</a:t>
            </a:r>
            <a:r>
              <a:rPr lang="ru-RU" sz="2400">
                <a:solidFill>
                  <a:srgbClr val="FF0000"/>
                </a:solidFill>
              </a:rPr>
              <a:t>048</a:t>
            </a:r>
            <a:endParaRPr lang="ru-RU" sz="2400"/>
          </a:p>
          <a:p>
            <a:pPr algn="ctr"/>
            <a:r>
              <a:rPr lang="ru-RU" sz="2400"/>
              <a:t>  18,548</a:t>
            </a:r>
          </a:p>
        </p:txBody>
      </p:sp>
      <p:sp>
        <p:nvSpPr>
          <p:cNvPr id="122901" name="AutoShape 21"/>
          <p:cNvSpPr>
            <a:spLocks noChangeArrowheads="1"/>
          </p:cNvSpPr>
          <p:nvPr/>
        </p:nvSpPr>
        <p:spPr bwMode="auto">
          <a:xfrm>
            <a:off x="5435600" y="3429000"/>
            <a:ext cx="649288" cy="720725"/>
          </a:xfrm>
          <a:prstGeom prst="downArrow">
            <a:avLst>
              <a:gd name="adj1" fmla="val 50000"/>
              <a:gd name="adj2" fmla="val 277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02" name="Rectangle 22"/>
          <p:cNvSpPr>
            <a:spLocks noChangeArrowheads="1"/>
          </p:cNvSpPr>
          <p:nvPr/>
        </p:nvSpPr>
        <p:spPr bwMode="auto">
          <a:xfrm>
            <a:off x="4716463" y="4221163"/>
            <a:ext cx="16557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/>
              <a:t>  </a:t>
            </a:r>
            <a:r>
              <a:rPr lang="ru-RU" sz="2400">
                <a:solidFill>
                  <a:srgbClr val="FF0000"/>
                </a:solidFill>
              </a:rPr>
              <a:t>4</a:t>
            </a:r>
            <a:r>
              <a:rPr lang="ru-RU" sz="2400"/>
              <a:t>,2</a:t>
            </a:r>
            <a:r>
              <a:rPr lang="ru-RU" sz="2400">
                <a:solidFill>
                  <a:srgbClr val="FF0000"/>
                </a:solidFill>
              </a:rPr>
              <a:t>30</a:t>
            </a:r>
          </a:p>
          <a:p>
            <a:pPr algn="ctr"/>
            <a:r>
              <a:rPr lang="ru-RU" sz="2400" baseline="70000"/>
              <a:t>-</a:t>
            </a:r>
            <a:r>
              <a:rPr lang="ru-RU" sz="2400"/>
              <a:t>  2,</a:t>
            </a:r>
            <a:r>
              <a:rPr lang="ru-RU" sz="2400">
                <a:solidFill>
                  <a:srgbClr val="FF0000"/>
                </a:solidFill>
              </a:rPr>
              <a:t>7</a:t>
            </a:r>
            <a:r>
              <a:rPr lang="ru-RU" sz="2400"/>
              <a:t>8</a:t>
            </a:r>
            <a:r>
              <a:rPr lang="ru-RU" sz="2400">
                <a:solidFill>
                  <a:srgbClr val="FF0000"/>
                </a:solidFill>
              </a:rPr>
              <a:t>3</a:t>
            </a:r>
            <a:endParaRPr lang="ru-RU" sz="2400"/>
          </a:p>
          <a:p>
            <a:pPr algn="ctr"/>
            <a:r>
              <a:rPr lang="ru-RU" sz="2400"/>
              <a:t>    1,447</a:t>
            </a:r>
            <a:r>
              <a:rPr lang="ru-RU" sz="3200"/>
              <a:t> </a:t>
            </a:r>
          </a:p>
        </p:txBody>
      </p:sp>
      <p:sp>
        <p:nvSpPr>
          <p:cNvPr id="122903" name="AutoShape 23"/>
          <p:cNvSpPr>
            <a:spLocks noChangeArrowheads="1"/>
          </p:cNvSpPr>
          <p:nvPr/>
        </p:nvSpPr>
        <p:spPr bwMode="auto">
          <a:xfrm>
            <a:off x="7740650" y="3429000"/>
            <a:ext cx="649288" cy="720725"/>
          </a:xfrm>
          <a:prstGeom prst="downArrow">
            <a:avLst>
              <a:gd name="adj1" fmla="val 50000"/>
              <a:gd name="adj2" fmla="val 277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04" name="Rectangle 24"/>
          <p:cNvSpPr>
            <a:spLocks noChangeArrowheads="1"/>
          </p:cNvSpPr>
          <p:nvPr/>
        </p:nvSpPr>
        <p:spPr bwMode="auto">
          <a:xfrm>
            <a:off x="6877050" y="4221163"/>
            <a:ext cx="20875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/>
              <a:t>  </a:t>
            </a:r>
            <a:r>
              <a:rPr lang="ru-RU" sz="2400">
                <a:solidFill>
                  <a:srgbClr val="FF0000"/>
                </a:solidFill>
              </a:rPr>
              <a:t>2</a:t>
            </a:r>
            <a:r>
              <a:rPr lang="ru-RU" sz="2400"/>
              <a:t>6,</a:t>
            </a:r>
            <a:r>
              <a:rPr lang="ru-RU" sz="2400">
                <a:solidFill>
                  <a:srgbClr val="FF0000"/>
                </a:solidFill>
              </a:rPr>
              <a:t>8</a:t>
            </a:r>
            <a:r>
              <a:rPr lang="ru-RU" sz="2400"/>
              <a:t>7</a:t>
            </a:r>
            <a:r>
              <a:rPr lang="ru-RU" sz="2400">
                <a:solidFill>
                  <a:srgbClr val="FF0000"/>
                </a:solidFill>
              </a:rPr>
              <a:t>5</a:t>
            </a:r>
            <a:r>
              <a:rPr lang="ru-RU" sz="2400"/>
              <a:t> </a:t>
            </a:r>
            <a:endParaRPr lang="ru-RU" sz="2400">
              <a:solidFill>
                <a:srgbClr val="FF0000"/>
              </a:solidFill>
            </a:endParaRPr>
          </a:p>
          <a:p>
            <a:pPr algn="ctr"/>
            <a:r>
              <a:rPr lang="ru-RU" sz="2400" baseline="70000"/>
              <a:t>-</a:t>
            </a:r>
            <a:r>
              <a:rPr lang="ru-RU" sz="2400"/>
              <a:t>  </a:t>
            </a:r>
            <a:r>
              <a:rPr lang="ru-RU" sz="2400">
                <a:solidFill>
                  <a:srgbClr val="FF0000"/>
                </a:solidFill>
              </a:rPr>
              <a:t>0</a:t>
            </a:r>
            <a:r>
              <a:rPr lang="ru-RU" sz="2400"/>
              <a:t>,0</a:t>
            </a:r>
            <a:r>
              <a:rPr lang="ru-RU" sz="2400">
                <a:solidFill>
                  <a:srgbClr val="FF0000"/>
                </a:solidFill>
              </a:rPr>
              <a:t>10</a:t>
            </a:r>
            <a:endParaRPr lang="ru-RU" sz="2400"/>
          </a:p>
          <a:p>
            <a:pPr algn="ctr"/>
            <a:r>
              <a:rPr lang="ru-RU" sz="2400"/>
              <a:t>   26,865</a:t>
            </a:r>
            <a:r>
              <a:rPr lang="ru-RU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2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7" grpId="0" animBg="1"/>
      <p:bldP spid="122898" grpId="0"/>
      <p:bldP spid="122899" grpId="0" animBg="1"/>
      <p:bldP spid="122900" grpId="0"/>
      <p:bldP spid="122901" grpId="0" animBg="1"/>
      <p:bldP spid="122902" grpId="0"/>
      <p:bldP spid="122903" grpId="0" animBg="1"/>
      <p:bldP spid="12290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/>
              <a:t>Город </a:t>
            </a:r>
            <a:r>
              <a:rPr lang="en-US" b="1"/>
              <a:t> </a:t>
            </a:r>
            <a:r>
              <a:rPr lang="ru-RU" b="1"/>
              <a:t>Угадайка</a:t>
            </a:r>
          </a:p>
        </p:txBody>
      </p:sp>
      <p:pic>
        <p:nvPicPr>
          <p:cNvPr id="154628" name="Picture 4" descr="goro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4138"/>
            <a:ext cx="9144000" cy="67500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Город Угадайка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/>
              <a:t>  Угадайте, какое  число  задумано, если  из  него  вычли  </a:t>
            </a:r>
            <a:r>
              <a:rPr lang="ru-RU" b="1"/>
              <a:t>13,5</a:t>
            </a:r>
            <a:r>
              <a:rPr lang="ru-RU"/>
              <a:t>  и  к полученной  разности прибавили </a:t>
            </a:r>
            <a:r>
              <a:rPr lang="ru-RU" b="1"/>
              <a:t>6,7</a:t>
            </a:r>
            <a:r>
              <a:rPr lang="ru-RU"/>
              <a:t>,  то  получили  </a:t>
            </a:r>
            <a:r>
              <a:rPr lang="ru-RU" b="1"/>
              <a:t>24,75 </a:t>
            </a:r>
            <a:r>
              <a:rPr lang="ru-RU"/>
              <a:t>?</a:t>
            </a:r>
          </a:p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/>
              <a:t>       </a:t>
            </a:r>
            <a:r>
              <a:rPr lang="ru-RU" sz="2000"/>
              <a:t>               -13,5                   +6,7      </a:t>
            </a:r>
            <a:endParaRPr lang="ru-RU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>
            <a:off x="1547813" y="4292600"/>
            <a:ext cx="1008062" cy="1008063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3912" name="Line 8"/>
          <p:cNvSpPr>
            <a:spLocks noChangeShapeType="1"/>
          </p:cNvSpPr>
          <p:nvPr/>
        </p:nvSpPr>
        <p:spPr bwMode="auto">
          <a:xfrm>
            <a:off x="2555875" y="4797425"/>
            <a:ext cx="12969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913" name="Line 9"/>
          <p:cNvSpPr>
            <a:spLocks noChangeShapeType="1"/>
          </p:cNvSpPr>
          <p:nvPr/>
        </p:nvSpPr>
        <p:spPr bwMode="auto">
          <a:xfrm>
            <a:off x="5075238" y="4797425"/>
            <a:ext cx="12969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3915" name="AutoShape 11"/>
          <p:cNvSpPr>
            <a:spLocks noChangeArrowheads="1"/>
          </p:cNvSpPr>
          <p:nvPr/>
        </p:nvSpPr>
        <p:spPr bwMode="auto">
          <a:xfrm>
            <a:off x="3924300" y="4292600"/>
            <a:ext cx="1008063" cy="1008063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916" name="AutoShape 12"/>
          <p:cNvSpPr>
            <a:spLocks noChangeArrowheads="1"/>
          </p:cNvSpPr>
          <p:nvPr/>
        </p:nvSpPr>
        <p:spPr bwMode="auto">
          <a:xfrm>
            <a:off x="6443663" y="4292600"/>
            <a:ext cx="1008062" cy="1008063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/>
              <a:t>24,75</a:t>
            </a:r>
          </a:p>
        </p:txBody>
      </p:sp>
      <p:sp>
        <p:nvSpPr>
          <p:cNvPr id="123919" name="AutoShape 15"/>
          <p:cNvSpPr>
            <a:spLocks noChangeArrowheads="1"/>
          </p:cNvSpPr>
          <p:nvPr/>
        </p:nvSpPr>
        <p:spPr bwMode="auto">
          <a:xfrm>
            <a:off x="1547813" y="4292600"/>
            <a:ext cx="1008062" cy="1008063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/>
              <a:t>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3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1022350"/>
          </a:xfrm>
        </p:spPr>
        <p:txBody>
          <a:bodyPr/>
          <a:lstStyle/>
          <a:p>
            <a:r>
              <a:rPr lang="ru-RU"/>
              <a:t>Путешествие на поезде</a:t>
            </a:r>
          </a:p>
        </p:txBody>
      </p:sp>
      <p:pic>
        <p:nvPicPr>
          <p:cNvPr id="162820" name="Picture 4" descr="trai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41438"/>
            <a:ext cx="5292725" cy="5516562"/>
          </a:xfrm>
        </p:spPr>
      </p:pic>
      <p:sp>
        <p:nvSpPr>
          <p:cNvPr id="162822" name="Rectangle 6"/>
          <p:cNvSpPr>
            <a:spLocks noChangeArrowheads="1"/>
          </p:cNvSpPr>
          <p:nvPr/>
        </p:nvSpPr>
        <p:spPr bwMode="auto">
          <a:xfrm>
            <a:off x="5219700" y="1773238"/>
            <a:ext cx="3455988" cy="463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2000"/>
          </a:p>
          <a:p>
            <a:pPr marL="342900" indent="-342900" algn="ctr">
              <a:spcBef>
                <a:spcPct val="20000"/>
              </a:spcBef>
            </a:pPr>
            <a:endParaRPr lang="ru-RU" sz="2000"/>
          </a:p>
          <a:p>
            <a:pPr marL="342900" indent="-342900" algn="ctr">
              <a:spcBef>
                <a:spcPct val="20000"/>
              </a:spcBef>
            </a:pPr>
            <a:r>
              <a:rPr lang="ru-RU" sz="2800" i="1">
                <a:latin typeface="Tahoma" pitchFamily="34" charset="0"/>
              </a:rPr>
              <a:t>Трудность задач повышается, решение найти предлагается!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333375"/>
            <a:ext cx="9144000" cy="62642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    </a:t>
            </a:r>
            <a:r>
              <a:rPr lang="ru-RU" sz="2400" b="1" dirty="0"/>
              <a:t>Навстречу</a:t>
            </a:r>
            <a:r>
              <a:rPr lang="ru-RU" sz="2400" dirty="0"/>
              <a:t> нашему поезду движется поезд со станции Поле Чудес со скоростью </a:t>
            </a:r>
            <a:r>
              <a:rPr lang="ru-RU" sz="2400" b="1" dirty="0"/>
              <a:t>65,7 км/ч</a:t>
            </a:r>
            <a:r>
              <a:rPr lang="ru-RU" sz="2400" dirty="0"/>
              <a:t>, который вышел </a:t>
            </a:r>
            <a:r>
              <a:rPr lang="ru-RU" sz="2400" b="1" dirty="0"/>
              <a:t>одновременно</a:t>
            </a:r>
            <a:r>
              <a:rPr lang="ru-RU" sz="2400" dirty="0"/>
              <a:t> с нашим, идущим со скоростью </a:t>
            </a:r>
            <a:r>
              <a:rPr lang="ru-RU" sz="2400" b="1" dirty="0"/>
              <a:t>70,3 км/ч</a:t>
            </a:r>
            <a:r>
              <a:rPr lang="ru-RU" sz="2400" dirty="0"/>
              <a:t>. Через сколько часов встретятся наши поезда, если расстояние между городом и станцией </a:t>
            </a:r>
            <a:r>
              <a:rPr lang="ru-RU" sz="2400" b="1" dirty="0"/>
              <a:t>680 км</a:t>
            </a:r>
            <a:r>
              <a:rPr lang="ru-RU" sz="2400" dirty="0"/>
              <a:t>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dirty="0"/>
              <a:t>  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b="1" dirty="0">
              <a:solidFill>
                <a:srgbClr val="80008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400" b="1" dirty="0">
              <a:solidFill>
                <a:srgbClr val="80008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ru-RU" sz="1400" b="1" dirty="0">
              <a:solidFill>
                <a:srgbClr val="80008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rgbClr val="800080"/>
                </a:solidFill>
              </a:rPr>
              <a:t>  </a:t>
            </a:r>
            <a:r>
              <a:rPr lang="en-US" sz="2000" b="1" dirty="0">
                <a:solidFill>
                  <a:srgbClr val="800080"/>
                </a:solidFill>
              </a:rPr>
              <a:t>t - </a:t>
            </a:r>
            <a:r>
              <a:rPr lang="ru-RU" sz="2000" b="1" dirty="0">
                <a:solidFill>
                  <a:srgbClr val="800080"/>
                </a:solidFill>
              </a:rPr>
              <a:t>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                  </a:t>
            </a:r>
            <a:r>
              <a:rPr lang="en-US" sz="2800" dirty="0">
                <a:solidFill>
                  <a:srgbClr val="800080"/>
                </a:solidFill>
                <a:latin typeface="American-Uncial-Normal" pitchFamily="2" charset="0"/>
              </a:rPr>
              <a:t>V</a:t>
            </a:r>
            <a:r>
              <a:rPr lang="ru-RU" sz="2000" dirty="0"/>
              <a:t> </a:t>
            </a:r>
            <a:r>
              <a:rPr lang="en-US" sz="2000" baseline="-25000" dirty="0">
                <a:solidFill>
                  <a:srgbClr val="800080"/>
                </a:solidFill>
              </a:rPr>
              <a:t>1</a:t>
            </a:r>
            <a:r>
              <a:rPr lang="en-US" sz="2000" dirty="0">
                <a:solidFill>
                  <a:srgbClr val="800080"/>
                </a:solidFill>
              </a:rPr>
              <a:t>=</a:t>
            </a:r>
            <a:r>
              <a:rPr lang="ru-RU" sz="2000" dirty="0">
                <a:solidFill>
                  <a:srgbClr val="800080"/>
                </a:solidFill>
              </a:rPr>
              <a:t> 70,3 км/ч           </a:t>
            </a:r>
            <a:r>
              <a:rPr lang="ru-RU" sz="2000" dirty="0" smtClean="0">
                <a:solidFill>
                  <a:srgbClr val="800080"/>
                </a:solidFill>
              </a:rPr>
              <a:t>                      </a:t>
            </a:r>
            <a:r>
              <a:rPr lang="en-US" sz="2800" dirty="0" smtClean="0">
                <a:solidFill>
                  <a:srgbClr val="800080"/>
                </a:solidFill>
                <a:latin typeface="American-Uncial-Normal" pitchFamily="2" charset="0"/>
              </a:rPr>
              <a:t>V</a:t>
            </a:r>
            <a:r>
              <a:rPr lang="ru-RU" sz="2000" dirty="0" smtClean="0">
                <a:solidFill>
                  <a:srgbClr val="800080"/>
                </a:solidFill>
              </a:rPr>
              <a:t> </a:t>
            </a:r>
            <a:r>
              <a:rPr lang="en-US" sz="2000" baseline="-25000" dirty="0">
                <a:solidFill>
                  <a:srgbClr val="800080"/>
                </a:solidFill>
              </a:rPr>
              <a:t>2</a:t>
            </a:r>
            <a:r>
              <a:rPr lang="en-US" sz="2000" dirty="0">
                <a:solidFill>
                  <a:srgbClr val="800080"/>
                </a:solidFill>
              </a:rPr>
              <a:t>=</a:t>
            </a:r>
            <a:r>
              <a:rPr lang="ru-RU" sz="2000" dirty="0">
                <a:solidFill>
                  <a:srgbClr val="800080"/>
                </a:solidFill>
              </a:rPr>
              <a:t>65,7 км/ч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solidFill>
                <a:srgbClr val="80008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800080"/>
                </a:solidFill>
              </a:rPr>
              <a:t>          </a:t>
            </a:r>
            <a:r>
              <a:rPr lang="ru-RU" sz="2000" b="1" dirty="0">
                <a:solidFill>
                  <a:srgbClr val="800080"/>
                </a:solidFill>
              </a:rPr>
              <a:t>Город                                                               </a:t>
            </a:r>
            <a:r>
              <a:rPr lang="ru-RU" sz="2000" b="1" dirty="0" smtClean="0">
                <a:solidFill>
                  <a:srgbClr val="800080"/>
                </a:solidFill>
              </a:rPr>
              <a:t>            Станция</a:t>
            </a:r>
            <a:endParaRPr lang="ru-RU" sz="2000" b="1" dirty="0">
              <a:solidFill>
                <a:srgbClr val="80008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800080"/>
                </a:solidFill>
              </a:rPr>
              <a:t>                                              </a:t>
            </a:r>
            <a:r>
              <a:rPr lang="ru-RU" sz="2000" dirty="0" smtClean="0">
                <a:solidFill>
                  <a:srgbClr val="800080"/>
                </a:solidFill>
              </a:rPr>
              <a:t>             680 </a:t>
            </a:r>
            <a:r>
              <a:rPr lang="ru-RU" sz="2000" dirty="0">
                <a:solidFill>
                  <a:srgbClr val="800080"/>
                </a:solidFill>
              </a:rPr>
              <a:t>км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dirty="0">
              <a:solidFill>
                <a:srgbClr val="80008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dirty="0">
                <a:solidFill>
                  <a:srgbClr val="800080"/>
                </a:solidFill>
              </a:rPr>
              <a:t>        </a:t>
            </a:r>
            <a:endParaRPr lang="ru-RU" sz="14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400" dirty="0"/>
              <a:t>            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79613" y="3716338"/>
            <a:ext cx="5184775" cy="865187"/>
            <a:chOff x="1111" y="1434"/>
            <a:chExt cx="3266" cy="545"/>
          </a:xfrm>
        </p:grpSpPr>
        <p:sp>
          <p:nvSpPr>
            <p:cNvPr id="171012" name="Line 4"/>
            <p:cNvSpPr>
              <a:spLocks noChangeShapeType="1"/>
            </p:cNvSpPr>
            <p:nvPr/>
          </p:nvSpPr>
          <p:spPr bwMode="auto">
            <a:xfrm>
              <a:off x="1111" y="1752"/>
              <a:ext cx="326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1013" name="Line 5"/>
            <p:cNvSpPr>
              <a:spLocks noChangeShapeType="1"/>
            </p:cNvSpPr>
            <p:nvPr/>
          </p:nvSpPr>
          <p:spPr bwMode="auto">
            <a:xfrm>
              <a:off x="1111" y="1480"/>
              <a:ext cx="0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1014" name="Line 6"/>
            <p:cNvSpPr>
              <a:spLocks noChangeShapeType="1"/>
            </p:cNvSpPr>
            <p:nvPr/>
          </p:nvSpPr>
          <p:spPr bwMode="auto">
            <a:xfrm>
              <a:off x="4377" y="1480"/>
              <a:ext cx="0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1015" name="Line 7"/>
            <p:cNvSpPr>
              <a:spLocks noChangeShapeType="1"/>
            </p:cNvSpPr>
            <p:nvPr/>
          </p:nvSpPr>
          <p:spPr bwMode="auto">
            <a:xfrm>
              <a:off x="1111" y="1979"/>
              <a:ext cx="32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1016" name="Line 8"/>
            <p:cNvSpPr>
              <a:spLocks noChangeShapeType="1"/>
            </p:cNvSpPr>
            <p:nvPr/>
          </p:nvSpPr>
          <p:spPr bwMode="auto">
            <a:xfrm>
              <a:off x="2653" y="1434"/>
              <a:ext cx="0" cy="3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1017" name="AutoShape 9"/>
            <p:cNvSpPr>
              <a:spLocks noChangeArrowheads="1"/>
            </p:cNvSpPr>
            <p:nvPr/>
          </p:nvSpPr>
          <p:spPr bwMode="auto">
            <a:xfrm rot="5615326">
              <a:off x="2608" y="1479"/>
              <a:ext cx="272" cy="181"/>
            </a:xfrm>
            <a:prstGeom prst="triangle">
              <a:avLst>
                <a:gd name="adj" fmla="val 50000"/>
              </a:avLst>
            </a:prstGeom>
            <a:solidFill>
              <a:srgbClr val="F9FFCD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71018" name="Line 10"/>
            <p:cNvSpPr>
              <a:spLocks noChangeShapeType="1"/>
            </p:cNvSpPr>
            <p:nvPr/>
          </p:nvSpPr>
          <p:spPr bwMode="auto">
            <a:xfrm>
              <a:off x="1111" y="1480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1019" name="Line 11"/>
            <p:cNvSpPr>
              <a:spLocks noChangeShapeType="1"/>
            </p:cNvSpPr>
            <p:nvPr/>
          </p:nvSpPr>
          <p:spPr bwMode="auto">
            <a:xfrm flipH="1">
              <a:off x="3878" y="1480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10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10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1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10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1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10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accent3"/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701087" cy="10223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</a:t>
            </a:r>
            <a:r>
              <a:rPr lang="ru-RU" i="1" smtClean="0">
                <a:solidFill>
                  <a:srgbClr val="009999"/>
                </a:solidFill>
              </a:rPr>
              <a:t>Вопрос для повторения:</a:t>
            </a:r>
          </a:p>
        </p:txBody>
      </p:sp>
      <p:graphicFrame>
        <p:nvGraphicFramePr>
          <p:cNvPr id="1026" name="Rectangle 3"/>
          <p:cNvGraphicFramePr>
            <a:graphicFrameLocks/>
          </p:cNvGraphicFramePr>
          <p:nvPr>
            <p:ph sz="quarter" idx="1"/>
          </p:nvPr>
        </p:nvGraphicFramePr>
        <p:xfrm>
          <a:off x="2476500" y="2676525"/>
          <a:ext cx="0" cy="0"/>
        </p:xfrm>
        <a:graphic>
          <a:graphicData uri="http://schemas.openxmlformats.org/presentationml/2006/ole">
            <p:oleObj spid="_x0000_s1026" name="Equation" r:id="rId4" imgW="0" imgH="0" progId="">
              <p:embed/>
            </p:oleObj>
          </a:graphicData>
        </a:graphic>
      </p:graphicFrame>
      <p:sp>
        <p:nvSpPr>
          <p:cNvPr id="660484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250825" y="1600200"/>
            <a:ext cx="8713788" cy="2333625"/>
          </a:xfrm>
        </p:spPr>
        <p:txBody>
          <a:bodyPr>
            <a:normAutofit/>
          </a:bodyPr>
          <a:lstStyle/>
          <a:p>
            <a:pPr marL="265176" indent="-265176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smtClean="0"/>
              <a:t>  </a:t>
            </a:r>
          </a:p>
          <a:p>
            <a:pPr marL="265176" indent="-265176"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b="1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ru-RU" sz="4400" b="1" i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029" name="Picture 2" descr="http://gloubiweb.free.fr/clipartsA9/objet168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5876925"/>
            <a:ext cx="58102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Увеличенное изображени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062038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0487" name="Rectangle 7"/>
          <p:cNvSpPr>
            <a:spLocks noChangeArrowheads="1"/>
          </p:cNvSpPr>
          <p:nvPr/>
        </p:nvSpPr>
        <p:spPr bwMode="auto">
          <a:xfrm>
            <a:off x="611188" y="1916113"/>
            <a:ext cx="835342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</a:t>
            </a:r>
          </a:p>
          <a:p>
            <a:pPr algn="ctr">
              <a:defRPr/>
            </a:pPr>
            <a: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</a:p>
          <a:p>
            <a:pPr algn="ctr">
              <a:defRPr/>
            </a:pPr>
            <a: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Как сравнить две </a:t>
            </a:r>
          </a:p>
          <a:p>
            <a:pPr algn="ctr">
              <a:defRPr/>
            </a:pPr>
            <a: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десятичные дроби?</a:t>
            </a:r>
          </a:p>
        </p:txBody>
      </p:sp>
      <p:pic>
        <p:nvPicPr>
          <p:cNvPr id="1032" name="Picture 8" descr="img1"/>
          <p:cNvPicPr>
            <a:picLocks noChangeAspect="1" noChangeArrowheads="1"/>
          </p:cNvPicPr>
          <p:nvPr/>
        </p:nvPicPr>
        <p:blipFill>
          <a:blip r:embed="rId7" cstate="print"/>
          <a:srcRect b="3543"/>
          <a:stretch>
            <a:fillRect/>
          </a:stretch>
        </p:blipFill>
        <p:spPr bwMode="auto">
          <a:xfrm>
            <a:off x="0" y="3357563"/>
            <a:ext cx="24098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0490" name="AutoShape 10"/>
          <p:cNvSpPr>
            <a:spLocks noChangeArrowheads="1"/>
          </p:cNvSpPr>
          <p:nvPr/>
        </p:nvSpPr>
        <p:spPr bwMode="auto">
          <a:xfrm>
            <a:off x="900113" y="1412875"/>
            <a:ext cx="3095625" cy="1798638"/>
          </a:xfrm>
          <a:prstGeom prst="cloudCallout">
            <a:avLst>
              <a:gd name="adj1" fmla="val -19435"/>
              <a:gd name="adj2" fmla="val 72685"/>
            </a:avLst>
          </a:prstGeom>
          <a:gradFill rotWithShape="1">
            <a:gsLst>
              <a:gs pos="0">
                <a:srgbClr val="88C9D8"/>
              </a:gs>
              <a:gs pos="50000">
                <a:schemeClr val="bg1"/>
              </a:gs>
              <a:gs pos="100000">
                <a:srgbClr val="88C9D8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endParaRPr lang="ru-RU" sz="2000" b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034" name="Picture 11" descr="slovar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8175" y="1773238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6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482" grpId="0"/>
      <p:bldP spid="66048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91512" cy="6408738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800080"/>
                </a:solidFill>
              </a:rPr>
              <a:t>t - </a:t>
            </a:r>
            <a:r>
              <a:rPr lang="ru-RU" sz="2000" b="1" dirty="0">
                <a:solidFill>
                  <a:srgbClr val="800080"/>
                </a:solidFill>
              </a:rPr>
              <a:t>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         </a:t>
            </a:r>
            <a:r>
              <a:rPr lang="en-US" sz="2800" dirty="0">
                <a:solidFill>
                  <a:srgbClr val="800080"/>
                </a:solidFill>
                <a:latin typeface="American-Uncial-Normal" pitchFamily="2" charset="0"/>
              </a:rPr>
              <a:t>V</a:t>
            </a:r>
            <a:r>
              <a:rPr lang="en-US" sz="2000" baseline="-25000" dirty="0">
                <a:solidFill>
                  <a:srgbClr val="800080"/>
                </a:solidFill>
              </a:rPr>
              <a:t>1</a:t>
            </a:r>
            <a:r>
              <a:rPr lang="en-US" sz="2000" dirty="0">
                <a:solidFill>
                  <a:srgbClr val="800080"/>
                </a:solidFill>
              </a:rPr>
              <a:t>=</a:t>
            </a:r>
            <a:r>
              <a:rPr lang="ru-RU" sz="2000" dirty="0">
                <a:solidFill>
                  <a:srgbClr val="800080"/>
                </a:solidFill>
              </a:rPr>
              <a:t> 70,3 км/ч                             </a:t>
            </a:r>
            <a:r>
              <a:rPr lang="en-US" sz="2800" dirty="0">
                <a:solidFill>
                  <a:srgbClr val="800080"/>
                </a:solidFill>
                <a:latin typeface="American-Uncial-Normal" pitchFamily="2" charset="0"/>
              </a:rPr>
              <a:t>V</a:t>
            </a:r>
            <a:r>
              <a:rPr lang="en-US" sz="2000" baseline="-25000" dirty="0">
                <a:solidFill>
                  <a:srgbClr val="800080"/>
                </a:solidFill>
              </a:rPr>
              <a:t>2</a:t>
            </a:r>
            <a:r>
              <a:rPr lang="en-US" sz="2000" dirty="0">
                <a:solidFill>
                  <a:srgbClr val="800080"/>
                </a:solidFill>
              </a:rPr>
              <a:t>=</a:t>
            </a:r>
            <a:r>
              <a:rPr lang="ru-RU" sz="2000" dirty="0">
                <a:solidFill>
                  <a:srgbClr val="800080"/>
                </a:solidFill>
              </a:rPr>
              <a:t>65,7 км/ч</a:t>
            </a:r>
            <a:endParaRPr lang="en-US" sz="2000" dirty="0">
              <a:solidFill>
                <a:srgbClr val="80008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dirty="0">
              <a:solidFill>
                <a:srgbClr val="800080"/>
              </a:solidFill>
            </a:endParaRP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800080"/>
                </a:solidFill>
              </a:rPr>
              <a:t>   </a:t>
            </a:r>
            <a:r>
              <a:rPr lang="ru-RU" sz="2000" b="1" dirty="0">
                <a:solidFill>
                  <a:srgbClr val="800080"/>
                </a:solidFill>
              </a:rPr>
              <a:t>Город                                                               </a:t>
            </a:r>
            <a:r>
              <a:rPr lang="ru-RU" sz="2000" b="1" dirty="0" smtClean="0">
                <a:solidFill>
                  <a:srgbClr val="800080"/>
                </a:solidFill>
              </a:rPr>
              <a:t>        Станция</a:t>
            </a:r>
            <a:endParaRPr lang="ru-RU" sz="2000" b="1" dirty="0">
              <a:solidFill>
                <a:srgbClr val="80008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                                      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>
                <a:solidFill>
                  <a:srgbClr val="800080"/>
                </a:solidFill>
              </a:rPr>
              <a:t>                                          </a:t>
            </a:r>
            <a:r>
              <a:rPr lang="ru-RU" sz="2000" smtClean="0">
                <a:solidFill>
                  <a:srgbClr val="800080"/>
                </a:solidFill>
              </a:rPr>
              <a:t>   680 </a:t>
            </a:r>
            <a:r>
              <a:rPr lang="ru-RU" sz="2000" dirty="0">
                <a:solidFill>
                  <a:srgbClr val="800080"/>
                </a:solidFill>
              </a:rPr>
              <a:t>км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dirty="0">
              <a:solidFill>
                <a:srgbClr val="80008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solidFill>
                  <a:srgbClr val="800080"/>
                </a:solidFill>
              </a:rPr>
              <a:t>        </a:t>
            </a:r>
            <a:r>
              <a:rPr lang="en-US" sz="2800" dirty="0">
                <a:solidFill>
                  <a:srgbClr val="800080"/>
                </a:solidFill>
                <a:latin typeface="American-Uncial-Normal" pitchFamily="2" charset="0"/>
              </a:rPr>
              <a:t>V</a:t>
            </a:r>
            <a:r>
              <a:rPr lang="ru-RU" sz="2000" baseline="-25000" dirty="0"/>
              <a:t>сближения</a:t>
            </a:r>
            <a:r>
              <a:rPr lang="en-US" sz="2000" dirty="0"/>
              <a:t> = </a:t>
            </a:r>
            <a:r>
              <a:rPr lang="en-US" sz="2800" dirty="0">
                <a:solidFill>
                  <a:srgbClr val="800080"/>
                </a:solidFill>
                <a:latin typeface="American-Uncial-Normal" pitchFamily="2" charset="0"/>
              </a:rPr>
              <a:t>V</a:t>
            </a:r>
            <a:r>
              <a:rPr lang="en-US" sz="2000" baseline="-25000" dirty="0"/>
              <a:t>1</a:t>
            </a:r>
            <a:r>
              <a:rPr lang="en-US" sz="2000" dirty="0"/>
              <a:t> + </a:t>
            </a:r>
            <a:r>
              <a:rPr lang="en-US" sz="2800" dirty="0">
                <a:solidFill>
                  <a:srgbClr val="800080"/>
                </a:solidFill>
                <a:latin typeface="American-Uncial-Normal" pitchFamily="2" charset="0"/>
              </a:rPr>
              <a:t>V</a:t>
            </a:r>
            <a:r>
              <a:rPr lang="en-US" sz="2000" baseline="-25000" dirty="0"/>
              <a:t>2</a:t>
            </a:r>
            <a:endParaRPr lang="ru-RU" sz="2000" baseline="-25000" dirty="0"/>
          </a:p>
          <a:p>
            <a:pPr>
              <a:lnSpc>
                <a:spcPct val="80000"/>
              </a:lnSpc>
              <a:buFontTx/>
              <a:buNone/>
            </a:pPr>
            <a:endParaRPr lang="ru-RU" sz="2000" baseline="-250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   </a:t>
            </a:r>
            <a:r>
              <a:rPr lang="en-US" sz="2800" dirty="0">
                <a:solidFill>
                  <a:srgbClr val="800080"/>
                </a:solidFill>
                <a:latin typeface="American-Uncial-Normal" pitchFamily="2" charset="0"/>
              </a:rPr>
              <a:t>V</a:t>
            </a:r>
            <a:r>
              <a:rPr lang="ru-RU" sz="2000" baseline="-25000" dirty="0"/>
              <a:t>сближения  </a:t>
            </a:r>
            <a:r>
              <a:rPr lang="en-US" sz="2000" dirty="0"/>
              <a:t>=</a:t>
            </a:r>
            <a:r>
              <a:rPr lang="ru-RU" sz="2000" dirty="0"/>
              <a:t> 70,3+65,7=136 (км/ч)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  </a:t>
            </a:r>
            <a:r>
              <a:rPr lang="ru-RU" sz="2000" dirty="0">
                <a:solidFill>
                  <a:srgbClr val="990099"/>
                </a:solidFill>
              </a:rPr>
              <a:t> </a:t>
            </a:r>
            <a:r>
              <a:rPr lang="en-US" sz="2000" dirty="0">
                <a:solidFill>
                  <a:srgbClr val="990099"/>
                </a:solidFill>
              </a:rPr>
              <a:t>t</a:t>
            </a:r>
            <a:r>
              <a:rPr lang="en-US" sz="2000" dirty="0"/>
              <a:t> </a:t>
            </a:r>
            <a:r>
              <a:rPr lang="ru-RU" sz="2000" dirty="0"/>
              <a:t>=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990099"/>
                </a:solidFill>
              </a:rPr>
              <a:t>S</a:t>
            </a:r>
            <a:r>
              <a:rPr lang="en-US" sz="2000" dirty="0"/>
              <a:t> : </a:t>
            </a:r>
            <a:r>
              <a:rPr lang="en-US" sz="2800" dirty="0">
                <a:solidFill>
                  <a:srgbClr val="800080"/>
                </a:solidFill>
                <a:latin typeface="American-Uncial-Normal" pitchFamily="2" charset="0"/>
              </a:rPr>
              <a:t>V</a:t>
            </a:r>
            <a:r>
              <a:rPr lang="en-US" sz="2000" dirty="0"/>
              <a:t> </a:t>
            </a:r>
            <a:r>
              <a:rPr lang="ru-RU" sz="2000" baseline="-25000" dirty="0"/>
              <a:t>сближения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        t </a:t>
            </a:r>
            <a:r>
              <a:rPr lang="ru-RU" sz="2000" dirty="0"/>
              <a:t>=</a:t>
            </a:r>
            <a:r>
              <a:rPr lang="en-US" sz="2000" dirty="0"/>
              <a:t> 680 </a:t>
            </a:r>
            <a:r>
              <a:rPr lang="ru-RU" sz="2000" dirty="0"/>
              <a:t>: 136 = 5 (ч)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        </a:t>
            </a:r>
            <a:r>
              <a:rPr lang="ru-RU" sz="2000" u="sng" dirty="0"/>
              <a:t>Ответ</a:t>
            </a:r>
            <a:r>
              <a:rPr lang="ru-RU" sz="2000" dirty="0"/>
              <a:t>: через 5 часов поезда встретятся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08175" y="981075"/>
            <a:ext cx="5184775" cy="865188"/>
            <a:chOff x="1111" y="1434"/>
            <a:chExt cx="3266" cy="545"/>
          </a:xfrm>
        </p:grpSpPr>
        <p:sp>
          <p:nvSpPr>
            <p:cNvPr id="173060" name="Line 4"/>
            <p:cNvSpPr>
              <a:spLocks noChangeShapeType="1"/>
            </p:cNvSpPr>
            <p:nvPr/>
          </p:nvSpPr>
          <p:spPr bwMode="auto">
            <a:xfrm>
              <a:off x="1111" y="1752"/>
              <a:ext cx="326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061" name="Line 5"/>
            <p:cNvSpPr>
              <a:spLocks noChangeShapeType="1"/>
            </p:cNvSpPr>
            <p:nvPr/>
          </p:nvSpPr>
          <p:spPr bwMode="auto">
            <a:xfrm>
              <a:off x="1111" y="1480"/>
              <a:ext cx="0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062" name="Line 6"/>
            <p:cNvSpPr>
              <a:spLocks noChangeShapeType="1"/>
            </p:cNvSpPr>
            <p:nvPr/>
          </p:nvSpPr>
          <p:spPr bwMode="auto">
            <a:xfrm>
              <a:off x="4377" y="1480"/>
              <a:ext cx="0" cy="4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063" name="Line 7"/>
            <p:cNvSpPr>
              <a:spLocks noChangeShapeType="1"/>
            </p:cNvSpPr>
            <p:nvPr/>
          </p:nvSpPr>
          <p:spPr bwMode="auto">
            <a:xfrm>
              <a:off x="1111" y="1979"/>
              <a:ext cx="32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064" name="Line 8"/>
            <p:cNvSpPr>
              <a:spLocks noChangeShapeType="1"/>
            </p:cNvSpPr>
            <p:nvPr/>
          </p:nvSpPr>
          <p:spPr bwMode="auto">
            <a:xfrm>
              <a:off x="2653" y="1434"/>
              <a:ext cx="0" cy="3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065" name="AutoShape 9"/>
            <p:cNvSpPr>
              <a:spLocks noChangeArrowheads="1"/>
            </p:cNvSpPr>
            <p:nvPr/>
          </p:nvSpPr>
          <p:spPr bwMode="auto">
            <a:xfrm rot="5615326">
              <a:off x="2608" y="1479"/>
              <a:ext cx="272" cy="181"/>
            </a:xfrm>
            <a:prstGeom prst="triangle">
              <a:avLst>
                <a:gd name="adj" fmla="val 50000"/>
              </a:avLst>
            </a:prstGeom>
            <a:solidFill>
              <a:srgbClr val="F9FFCD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ru-RU">
                <a:solidFill>
                  <a:srgbClr val="FF0000"/>
                </a:solidFill>
              </a:endParaRPr>
            </a:p>
          </p:txBody>
        </p:sp>
        <p:sp>
          <p:nvSpPr>
            <p:cNvPr id="173066" name="Line 10"/>
            <p:cNvSpPr>
              <a:spLocks noChangeShapeType="1"/>
            </p:cNvSpPr>
            <p:nvPr/>
          </p:nvSpPr>
          <p:spPr bwMode="auto">
            <a:xfrm>
              <a:off x="1111" y="1480"/>
              <a:ext cx="4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73067" name="Line 11"/>
            <p:cNvSpPr>
              <a:spLocks noChangeShapeType="1"/>
            </p:cNvSpPr>
            <p:nvPr/>
          </p:nvSpPr>
          <p:spPr bwMode="auto">
            <a:xfrm flipH="1">
              <a:off x="3878" y="1480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3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3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3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3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3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3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3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3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3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3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30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30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30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30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30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30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30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305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305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ru-RU"/>
              <a:t>           </a:t>
            </a:r>
            <a:r>
              <a:rPr lang="ru-RU" sz="4800" i="1">
                <a:solidFill>
                  <a:srgbClr val="990099"/>
                </a:solidFill>
              </a:rPr>
              <a:t>П</a:t>
            </a:r>
            <a:r>
              <a:rPr lang="ru-RU" sz="4800" i="1">
                <a:solidFill>
                  <a:srgbClr val="FFFF00"/>
                </a:solidFill>
              </a:rPr>
              <a:t>о</a:t>
            </a:r>
            <a:r>
              <a:rPr lang="ru-RU" sz="4800" i="1"/>
              <a:t>л</a:t>
            </a:r>
            <a:r>
              <a:rPr lang="ru-RU" sz="4800" i="1">
                <a:solidFill>
                  <a:srgbClr val="FF0000"/>
                </a:solidFill>
              </a:rPr>
              <a:t>е</a:t>
            </a:r>
            <a:r>
              <a:rPr lang="ru-RU" sz="4800" i="1"/>
              <a:t> </a:t>
            </a:r>
            <a:r>
              <a:rPr lang="ru-RU" sz="4800" i="1">
                <a:solidFill>
                  <a:srgbClr val="0000FF"/>
                </a:solidFill>
              </a:rPr>
              <a:t>Ч</a:t>
            </a:r>
            <a:r>
              <a:rPr lang="ru-RU" sz="4800" i="1">
                <a:solidFill>
                  <a:srgbClr val="99FF33"/>
                </a:solidFill>
              </a:rPr>
              <a:t>у</a:t>
            </a:r>
            <a:r>
              <a:rPr lang="ru-RU" sz="4800" i="1">
                <a:solidFill>
                  <a:srgbClr val="FF6600"/>
                </a:solidFill>
              </a:rPr>
              <a:t>д</a:t>
            </a:r>
            <a:r>
              <a:rPr lang="ru-RU" sz="4800" i="1">
                <a:solidFill>
                  <a:srgbClr val="FFFF00"/>
                </a:solidFill>
              </a:rPr>
              <a:t>е</a:t>
            </a:r>
            <a:r>
              <a:rPr lang="ru-RU" sz="4800" i="1">
                <a:solidFill>
                  <a:srgbClr val="FF0000"/>
                </a:solidFill>
              </a:rPr>
              <a:t>с</a:t>
            </a:r>
          </a:p>
        </p:txBody>
      </p:sp>
      <p:pic>
        <p:nvPicPr>
          <p:cNvPr id="155655" name="Picture 7" descr="Бабоч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4495" y="1600200"/>
            <a:ext cx="2144010" cy="2151063"/>
          </a:xfrm>
          <a:noFill/>
          <a:ln/>
        </p:spPr>
      </p:pic>
      <p:pic>
        <p:nvPicPr>
          <p:cNvPr id="155658" name="Picture 10" descr="Бабочк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2640178">
            <a:off x="5468938" y="1909763"/>
            <a:ext cx="1541462" cy="1546225"/>
          </a:xfrm>
          <a:noFill/>
          <a:ln/>
        </p:spPr>
      </p:pic>
      <p:pic>
        <p:nvPicPr>
          <p:cNvPr id="155662" name="Picture 14" descr="Бабочк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1396634" y="3903663"/>
            <a:ext cx="2159731" cy="2152650"/>
          </a:xfrm>
          <a:solidFill>
            <a:srgbClr val="33CC33"/>
          </a:solidFill>
          <a:ln/>
        </p:spPr>
      </p:pic>
      <p:pic>
        <p:nvPicPr>
          <p:cNvPr id="155665" name="Picture 17" descr="Баб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40178">
            <a:off x="7235825" y="836613"/>
            <a:ext cx="1500188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68" name="Picture 20" descr="Баб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33581">
            <a:off x="2411413" y="3789363"/>
            <a:ext cx="1500187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64" name="Picture 16" descr="Бабоч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13062">
            <a:off x="3633788" y="1558925"/>
            <a:ext cx="15049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66" name="Picture 18" descr="Бабоч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553170">
            <a:off x="609600" y="3070225"/>
            <a:ext cx="15049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67" name="Picture 19" descr="Баб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421594">
            <a:off x="323850" y="188913"/>
            <a:ext cx="1500188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7" name="AutoShape 9"/>
          <p:cNvSpPr>
            <a:spLocks noChangeArrowheads="1"/>
          </p:cNvSpPr>
          <p:nvPr/>
        </p:nvSpPr>
        <p:spPr bwMode="auto">
          <a:xfrm>
            <a:off x="1835150" y="2205038"/>
            <a:ext cx="1079500" cy="4392612"/>
          </a:xfrm>
          <a:prstGeom prst="triangle">
            <a:avLst>
              <a:gd name="adj" fmla="val 50000"/>
            </a:avLst>
          </a:prstGeom>
          <a:solidFill>
            <a:srgbClr val="9E5D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5653" name="Freeform 5" descr="Зеленый мрамор"/>
          <p:cNvSpPr>
            <a:spLocks/>
          </p:cNvSpPr>
          <p:nvPr/>
        </p:nvSpPr>
        <p:spPr bwMode="auto">
          <a:xfrm>
            <a:off x="539552" y="1628800"/>
            <a:ext cx="4229100" cy="3457575"/>
          </a:xfrm>
          <a:custGeom>
            <a:avLst/>
            <a:gdLst/>
            <a:ahLst/>
            <a:cxnLst>
              <a:cxn ang="0">
                <a:pos x="1063" y="2400"/>
              </a:cxn>
              <a:cxn ang="0">
                <a:pos x="865" y="2472"/>
              </a:cxn>
              <a:cxn ang="0">
                <a:pos x="694" y="2337"/>
              </a:cxn>
              <a:cxn ang="0">
                <a:pos x="469" y="2157"/>
              </a:cxn>
              <a:cxn ang="0">
                <a:pos x="334" y="2076"/>
              </a:cxn>
              <a:cxn ang="0">
                <a:pos x="298" y="2004"/>
              </a:cxn>
              <a:cxn ang="0">
                <a:pos x="253" y="1689"/>
              </a:cxn>
              <a:cxn ang="0">
                <a:pos x="190" y="1635"/>
              </a:cxn>
              <a:cxn ang="0">
                <a:pos x="91" y="1266"/>
              </a:cxn>
              <a:cxn ang="0">
                <a:pos x="154" y="708"/>
              </a:cxn>
              <a:cxn ang="0">
                <a:pos x="289" y="564"/>
              </a:cxn>
              <a:cxn ang="0">
                <a:pos x="397" y="285"/>
              </a:cxn>
              <a:cxn ang="0">
                <a:pos x="721" y="168"/>
              </a:cxn>
              <a:cxn ang="0">
                <a:pos x="892" y="105"/>
              </a:cxn>
              <a:cxn ang="0">
                <a:pos x="1399" y="61"/>
              </a:cxn>
              <a:cxn ang="0">
                <a:pos x="1495" y="6"/>
              </a:cxn>
              <a:cxn ang="0">
                <a:pos x="1567" y="78"/>
              </a:cxn>
              <a:cxn ang="0">
                <a:pos x="1765" y="177"/>
              </a:cxn>
              <a:cxn ang="0">
                <a:pos x="1945" y="339"/>
              </a:cxn>
              <a:cxn ang="0">
                <a:pos x="2152" y="474"/>
              </a:cxn>
              <a:cxn ang="0">
                <a:pos x="2215" y="708"/>
              </a:cxn>
              <a:cxn ang="0">
                <a:pos x="2368" y="1338"/>
              </a:cxn>
              <a:cxn ang="0">
                <a:pos x="2647" y="1626"/>
              </a:cxn>
              <a:cxn ang="0">
                <a:pos x="2539" y="1689"/>
              </a:cxn>
              <a:cxn ang="0">
                <a:pos x="2467" y="1833"/>
              </a:cxn>
              <a:cxn ang="0">
                <a:pos x="2431" y="2004"/>
              </a:cxn>
              <a:cxn ang="0">
                <a:pos x="2341" y="2175"/>
              </a:cxn>
              <a:cxn ang="0">
                <a:pos x="2251" y="2238"/>
              </a:cxn>
              <a:cxn ang="0">
                <a:pos x="2026" y="2301"/>
              </a:cxn>
              <a:cxn ang="0">
                <a:pos x="1864" y="2436"/>
              </a:cxn>
              <a:cxn ang="0">
                <a:pos x="1621" y="2445"/>
              </a:cxn>
              <a:cxn ang="0">
                <a:pos x="1522" y="2418"/>
              </a:cxn>
              <a:cxn ang="0">
                <a:pos x="1450" y="2481"/>
              </a:cxn>
              <a:cxn ang="0">
                <a:pos x="1117" y="2481"/>
              </a:cxn>
            </a:cxnLst>
            <a:rect l="0" t="0" r="r" b="b"/>
            <a:pathLst>
              <a:path w="2664" h="2553">
                <a:moveTo>
                  <a:pt x="1117" y="2481"/>
                </a:moveTo>
                <a:cubicBezTo>
                  <a:pt x="1105" y="2444"/>
                  <a:pt x="1096" y="2422"/>
                  <a:pt x="1063" y="2400"/>
                </a:cubicBezTo>
                <a:cubicBezTo>
                  <a:pt x="1021" y="2414"/>
                  <a:pt x="959" y="2425"/>
                  <a:pt x="919" y="2445"/>
                </a:cubicBezTo>
                <a:cubicBezTo>
                  <a:pt x="849" y="2480"/>
                  <a:pt x="933" y="2449"/>
                  <a:pt x="865" y="2472"/>
                </a:cubicBezTo>
                <a:cubicBezTo>
                  <a:pt x="853" y="2436"/>
                  <a:pt x="783" y="2373"/>
                  <a:pt x="748" y="2355"/>
                </a:cubicBezTo>
                <a:cubicBezTo>
                  <a:pt x="731" y="2347"/>
                  <a:pt x="710" y="2348"/>
                  <a:pt x="694" y="2337"/>
                </a:cubicBezTo>
                <a:cubicBezTo>
                  <a:pt x="642" y="2302"/>
                  <a:pt x="597" y="2270"/>
                  <a:pt x="550" y="2229"/>
                </a:cubicBezTo>
                <a:cubicBezTo>
                  <a:pt x="515" y="2199"/>
                  <a:pt x="510" y="2182"/>
                  <a:pt x="469" y="2157"/>
                </a:cubicBezTo>
                <a:cubicBezTo>
                  <a:pt x="435" y="2137"/>
                  <a:pt x="389" y="2118"/>
                  <a:pt x="352" y="2103"/>
                </a:cubicBezTo>
                <a:cubicBezTo>
                  <a:pt x="346" y="2094"/>
                  <a:pt x="337" y="2086"/>
                  <a:pt x="334" y="2076"/>
                </a:cubicBezTo>
                <a:cubicBezTo>
                  <a:pt x="328" y="2059"/>
                  <a:pt x="333" y="2038"/>
                  <a:pt x="325" y="2022"/>
                </a:cubicBezTo>
                <a:cubicBezTo>
                  <a:pt x="320" y="2012"/>
                  <a:pt x="306" y="2011"/>
                  <a:pt x="298" y="2004"/>
                </a:cubicBezTo>
                <a:cubicBezTo>
                  <a:pt x="288" y="1996"/>
                  <a:pt x="280" y="1986"/>
                  <a:pt x="271" y="1977"/>
                </a:cubicBezTo>
                <a:cubicBezTo>
                  <a:pt x="265" y="1881"/>
                  <a:pt x="269" y="1784"/>
                  <a:pt x="253" y="1689"/>
                </a:cubicBezTo>
                <a:cubicBezTo>
                  <a:pt x="250" y="1674"/>
                  <a:pt x="228" y="1672"/>
                  <a:pt x="217" y="1662"/>
                </a:cubicBezTo>
                <a:cubicBezTo>
                  <a:pt x="207" y="1654"/>
                  <a:pt x="200" y="1643"/>
                  <a:pt x="190" y="1635"/>
                </a:cubicBezTo>
                <a:cubicBezTo>
                  <a:pt x="137" y="1591"/>
                  <a:pt x="85" y="1538"/>
                  <a:pt x="28" y="1500"/>
                </a:cubicBezTo>
                <a:cubicBezTo>
                  <a:pt x="39" y="1268"/>
                  <a:pt x="0" y="1357"/>
                  <a:pt x="91" y="1266"/>
                </a:cubicBezTo>
                <a:cubicBezTo>
                  <a:pt x="104" y="1228"/>
                  <a:pt x="117" y="1204"/>
                  <a:pt x="145" y="1176"/>
                </a:cubicBezTo>
                <a:cubicBezTo>
                  <a:pt x="142" y="1108"/>
                  <a:pt x="112" y="770"/>
                  <a:pt x="154" y="708"/>
                </a:cubicBezTo>
                <a:cubicBezTo>
                  <a:pt x="167" y="689"/>
                  <a:pt x="191" y="680"/>
                  <a:pt x="208" y="663"/>
                </a:cubicBezTo>
                <a:cubicBezTo>
                  <a:pt x="221" y="623"/>
                  <a:pt x="254" y="587"/>
                  <a:pt x="289" y="564"/>
                </a:cubicBezTo>
                <a:cubicBezTo>
                  <a:pt x="357" y="461"/>
                  <a:pt x="230" y="663"/>
                  <a:pt x="316" y="330"/>
                </a:cubicBezTo>
                <a:cubicBezTo>
                  <a:pt x="318" y="322"/>
                  <a:pt x="376" y="286"/>
                  <a:pt x="397" y="285"/>
                </a:cubicBezTo>
                <a:cubicBezTo>
                  <a:pt x="484" y="280"/>
                  <a:pt x="571" y="279"/>
                  <a:pt x="658" y="276"/>
                </a:cubicBezTo>
                <a:cubicBezTo>
                  <a:pt x="669" y="260"/>
                  <a:pt x="719" y="174"/>
                  <a:pt x="721" y="168"/>
                </a:cubicBezTo>
                <a:cubicBezTo>
                  <a:pt x="731" y="139"/>
                  <a:pt x="738" y="107"/>
                  <a:pt x="775" y="105"/>
                </a:cubicBezTo>
                <a:cubicBezTo>
                  <a:pt x="814" y="103"/>
                  <a:pt x="853" y="105"/>
                  <a:pt x="892" y="105"/>
                </a:cubicBezTo>
                <a:lnTo>
                  <a:pt x="1172" y="152"/>
                </a:lnTo>
                <a:cubicBezTo>
                  <a:pt x="1248" y="122"/>
                  <a:pt x="1326" y="97"/>
                  <a:pt x="1399" y="61"/>
                </a:cubicBezTo>
                <a:cubicBezTo>
                  <a:pt x="1409" y="56"/>
                  <a:pt x="1405" y="39"/>
                  <a:pt x="1414" y="33"/>
                </a:cubicBezTo>
                <a:cubicBezTo>
                  <a:pt x="1437" y="16"/>
                  <a:pt x="1469" y="17"/>
                  <a:pt x="1495" y="6"/>
                </a:cubicBezTo>
                <a:cubicBezTo>
                  <a:pt x="1516" y="9"/>
                  <a:pt x="1543" y="0"/>
                  <a:pt x="1558" y="15"/>
                </a:cubicBezTo>
                <a:cubicBezTo>
                  <a:pt x="1573" y="30"/>
                  <a:pt x="1560" y="58"/>
                  <a:pt x="1567" y="78"/>
                </a:cubicBezTo>
                <a:cubicBezTo>
                  <a:pt x="1572" y="92"/>
                  <a:pt x="1583" y="103"/>
                  <a:pt x="1594" y="114"/>
                </a:cubicBezTo>
                <a:cubicBezTo>
                  <a:pt x="1640" y="160"/>
                  <a:pt x="1704" y="170"/>
                  <a:pt x="1765" y="177"/>
                </a:cubicBezTo>
                <a:cubicBezTo>
                  <a:pt x="1768" y="195"/>
                  <a:pt x="1766" y="215"/>
                  <a:pt x="1774" y="231"/>
                </a:cubicBezTo>
                <a:cubicBezTo>
                  <a:pt x="1802" y="288"/>
                  <a:pt x="1889" y="320"/>
                  <a:pt x="1945" y="339"/>
                </a:cubicBezTo>
                <a:cubicBezTo>
                  <a:pt x="1910" y="351"/>
                  <a:pt x="1894" y="357"/>
                  <a:pt x="1882" y="393"/>
                </a:cubicBezTo>
                <a:cubicBezTo>
                  <a:pt x="1978" y="457"/>
                  <a:pt x="2038" y="464"/>
                  <a:pt x="2152" y="474"/>
                </a:cubicBezTo>
                <a:cubicBezTo>
                  <a:pt x="2135" y="524"/>
                  <a:pt x="2132" y="591"/>
                  <a:pt x="2161" y="636"/>
                </a:cubicBezTo>
                <a:cubicBezTo>
                  <a:pt x="2177" y="661"/>
                  <a:pt x="2215" y="708"/>
                  <a:pt x="2215" y="708"/>
                </a:cubicBezTo>
                <a:cubicBezTo>
                  <a:pt x="2235" y="826"/>
                  <a:pt x="2225" y="880"/>
                  <a:pt x="2332" y="951"/>
                </a:cubicBezTo>
                <a:cubicBezTo>
                  <a:pt x="2298" y="1054"/>
                  <a:pt x="2304" y="1241"/>
                  <a:pt x="2368" y="1338"/>
                </a:cubicBezTo>
                <a:cubicBezTo>
                  <a:pt x="2387" y="1422"/>
                  <a:pt x="2401" y="1464"/>
                  <a:pt x="2476" y="1509"/>
                </a:cubicBezTo>
                <a:cubicBezTo>
                  <a:pt x="2514" y="1559"/>
                  <a:pt x="2585" y="1611"/>
                  <a:pt x="2647" y="1626"/>
                </a:cubicBezTo>
                <a:cubicBezTo>
                  <a:pt x="2664" y="1676"/>
                  <a:pt x="2636" y="1658"/>
                  <a:pt x="2593" y="1671"/>
                </a:cubicBezTo>
                <a:cubicBezTo>
                  <a:pt x="2575" y="1676"/>
                  <a:pt x="2539" y="1689"/>
                  <a:pt x="2539" y="1689"/>
                </a:cubicBezTo>
                <a:cubicBezTo>
                  <a:pt x="2527" y="1724"/>
                  <a:pt x="2501" y="1738"/>
                  <a:pt x="2485" y="1770"/>
                </a:cubicBezTo>
                <a:cubicBezTo>
                  <a:pt x="2479" y="1783"/>
                  <a:pt x="2470" y="1821"/>
                  <a:pt x="2467" y="1833"/>
                </a:cubicBezTo>
                <a:cubicBezTo>
                  <a:pt x="2464" y="1881"/>
                  <a:pt x="2468" y="1930"/>
                  <a:pt x="2458" y="1977"/>
                </a:cubicBezTo>
                <a:cubicBezTo>
                  <a:pt x="2455" y="1989"/>
                  <a:pt x="2439" y="1994"/>
                  <a:pt x="2431" y="2004"/>
                </a:cubicBezTo>
                <a:cubicBezTo>
                  <a:pt x="2412" y="2027"/>
                  <a:pt x="2394" y="2051"/>
                  <a:pt x="2377" y="2076"/>
                </a:cubicBezTo>
                <a:cubicBezTo>
                  <a:pt x="2364" y="2096"/>
                  <a:pt x="2346" y="2169"/>
                  <a:pt x="2341" y="2175"/>
                </a:cubicBezTo>
                <a:cubicBezTo>
                  <a:pt x="2333" y="2185"/>
                  <a:pt x="2317" y="2181"/>
                  <a:pt x="2305" y="2184"/>
                </a:cubicBezTo>
                <a:cubicBezTo>
                  <a:pt x="2287" y="2202"/>
                  <a:pt x="2265" y="2217"/>
                  <a:pt x="2251" y="2238"/>
                </a:cubicBezTo>
                <a:cubicBezTo>
                  <a:pt x="2245" y="2247"/>
                  <a:pt x="2241" y="2258"/>
                  <a:pt x="2233" y="2265"/>
                </a:cubicBezTo>
                <a:cubicBezTo>
                  <a:pt x="2199" y="2292"/>
                  <a:pt x="2044" y="2300"/>
                  <a:pt x="2026" y="2301"/>
                </a:cubicBezTo>
                <a:cubicBezTo>
                  <a:pt x="2023" y="2322"/>
                  <a:pt x="2023" y="2344"/>
                  <a:pt x="2017" y="2364"/>
                </a:cubicBezTo>
                <a:cubicBezTo>
                  <a:pt x="1999" y="2425"/>
                  <a:pt x="1910" y="2421"/>
                  <a:pt x="1864" y="2436"/>
                </a:cubicBezTo>
                <a:cubicBezTo>
                  <a:pt x="1849" y="2497"/>
                  <a:pt x="1829" y="2532"/>
                  <a:pt x="1765" y="2553"/>
                </a:cubicBezTo>
                <a:cubicBezTo>
                  <a:pt x="1705" y="2533"/>
                  <a:pt x="1669" y="2483"/>
                  <a:pt x="1621" y="2445"/>
                </a:cubicBezTo>
                <a:cubicBezTo>
                  <a:pt x="1604" y="2432"/>
                  <a:pt x="1567" y="2409"/>
                  <a:pt x="1567" y="2409"/>
                </a:cubicBezTo>
                <a:cubicBezTo>
                  <a:pt x="1552" y="2412"/>
                  <a:pt x="1536" y="2412"/>
                  <a:pt x="1522" y="2418"/>
                </a:cubicBezTo>
                <a:cubicBezTo>
                  <a:pt x="1502" y="2427"/>
                  <a:pt x="1468" y="2454"/>
                  <a:pt x="1468" y="2454"/>
                </a:cubicBezTo>
                <a:cubicBezTo>
                  <a:pt x="1462" y="2463"/>
                  <a:pt x="1459" y="2475"/>
                  <a:pt x="1450" y="2481"/>
                </a:cubicBezTo>
                <a:cubicBezTo>
                  <a:pt x="1434" y="2491"/>
                  <a:pt x="1396" y="2499"/>
                  <a:pt x="1396" y="2499"/>
                </a:cubicBezTo>
                <a:cubicBezTo>
                  <a:pt x="1292" y="2493"/>
                  <a:pt x="1218" y="2481"/>
                  <a:pt x="1117" y="2481"/>
                </a:cubicBezTo>
                <a:close/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5670" name="Rectangle 22"/>
          <p:cNvSpPr>
            <a:spLocks noChangeArrowheads="1"/>
          </p:cNvSpPr>
          <p:nvPr/>
        </p:nvSpPr>
        <p:spPr bwMode="auto">
          <a:xfrm>
            <a:off x="5940425" y="3716338"/>
            <a:ext cx="27352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lang="ru-RU" sz="2000"/>
          </a:p>
          <a:p>
            <a:pPr marL="342900" indent="-342900" algn="ctr">
              <a:spcBef>
                <a:spcPct val="20000"/>
              </a:spcBef>
            </a:pPr>
            <a:r>
              <a:rPr lang="ru-RU" sz="2800" i="1">
                <a:latin typeface="Tahoma" pitchFamily="34" charset="0"/>
              </a:rPr>
              <a:t>Ситуации в жизни такие: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i="1">
                <a:latin typeface="Tahoma" pitchFamily="34" charset="0"/>
              </a:rPr>
              <a:t>либо сложные,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2800" i="1">
                <a:latin typeface="Tahoma" pitchFamily="34" charset="0"/>
              </a:rPr>
              <a:t>либо простые.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79" name="Rectangle 27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260350"/>
            <a:ext cx="8243887" cy="43234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       </a:t>
            </a:r>
            <a:r>
              <a:rPr lang="ru-RU" sz="4800" i="1" dirty="0">
                <a:solidFill>
                  <a:srgbClr val="990099"/>
                </a:solidFill>
              </a:rPr>
              <a:t>П</a:t>
            </a:r>
            <a:r>
              <a:rPr lang="ru-RU" sz="4800" i="1" dirty="0">
                <a:solidFill>
                  <a:srgbClr val="FFFF00"/>
                </a:solidFill>
              </a:rPr>
              <a:t>о</a:t>
            </a:r>
            <a:r>
              <a:rPr lang="ru-RU" sz="4800" i="1" dirty="0"/>
              <a:t>л</a:t>
            </a:r>
            <a:r>
              <a:rPr lang="ru-RU" sz="4800" i="1" dirty="0">
                <a:solidFill>
                  <a:srgbClr val="FF0000"/>
                </a:solidFill>
              </a:rPr>
              <a:t>е</a:t>
            </a:r>
            <a:r>
              <a:rPr lang="ru-RU" sz="4800" i="1" dirty="0"/>
              <a:t> </a:t>
            </a:r>
            <a:r>
              <a:rPr lang="ru-RU" sz="4800" i="1" dirty="0" smtClean="0">
                <a:solidFill>
                  <a:srgbClr val="0000FF"/>
                </a:solidFill>
              </a:rPr>
              <a:t>Ч</a:t>
            </a:r>
            <a:r>
              <a:rPr lang="ru-RU" sz="4800" i="1" dirty="0" smtClean="0">
                <a:solidFill>
                  <a:srgbClr val="99FF33"/>
                </a:solidFill>
              </a:rPr>
              <a:t>у</a:t>
            </a:r>
            <a:r>
              <a:rPr lang="ru-RU" sz="4800" i="1" dirty="0" smtClean="0">
                <a:solidFill>
                  <a:srgbClr val="FF6600"/>
                </a:solidFill>
              </a:rPr>
              <a:t>д</a:t>
            </a:r>
            <a:r>
              <a:rPr lang="ru-RU" sz="4800" i="1" dirty="0" smtClean="0">
                <a:solidFill>
                  <a:srgbClr val="FFFF00"/>
                </a:solidFill>
              </a:rPr>
              <a:t>е</a:t>
            </a:r>
            <a:r>
              <a:rPr lang="ru-RU" sz="4800" i="1" dirty="0" smtClean="0">
                <a:solidFill>
                  <a:srgbClr val="FF0000"/>
                </a:solidFill>
              </a:rPr>
              <a:t>с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25956" name="Picture 4" descr="Бабочк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2640178">
            <a:off x="4111639" y="1958979"/>
            <a:ext cx="1249363" cy="1252537"/>
          </a:xfrm>
        </p:spPr>
      </p:pic>
      <p:pic>
        <p:nvPicPr>
          <p:cNvPr id="126004" name="Picture 52" descr="Бабочк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896901">
            <a:off x="4211638" y="3357563"/>
            <a:ext cx="1397000" cy="1401762"/>
          </a:xfrm>
          <a:noFill/>
          <a:ln/>
        </p:spPr>
      </p:pic>
      <p:pic>
        <p:nvPicPr>
          <p:cNvPr id="125975" name="Picture 23" descr="Бабочка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52320" y="1124744"/>
            <a:ext cx="1322388" cy="1325563"/>
          </a:xfrm>
          <a:solidFill>
            <a:schemeClr val="accent1">
              <a:alpha val="0"/>
            </a:schemeClr>
          </a:solidFill>
          <a:ln/>
        </p:spPr>
      </p:pic>
      <p:pic>
        <p:nvPicPr>
          <p:cNvPr id="125978" name="Picture 26" descr="Бабочк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6804248" y="3861048"/>
            <a:ext cx="2159731" cy="2152650"/>
          </a:xfrm>
          <a:noFill/>
          <a:ln/>
        </p:spPr>
      </p:pic>
      <p:pic>
        <p:nvPicPr>
          <p:cNvPr id="125983" name="Picture 31" descr="Бабоч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6573">
            <a:off x="5050910" y="4772145"/>
            <a:ext cx="1177925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82" name="Picture 30" descr="Бабоч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528518">
            <a:off x="7853051" y="2425823"/>
            <a:ext cx="1177925" cy="7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9" name="AutoShape 7"/>
          <p:cNvSpPr>
            <a:spLocks noChangeArrowheads="1"/>
          </p:cNvSpPr>
          <p:nvPr/>
        </p:nvSpPr>
        <p:spPr bwMode="auto">
          <a:xfrm>
            <a:off x="6300788" y="4005263"/>
            <a:ext cx="1079500" cy="2592387"/>
          </a:xfrm>
          <a:prstGeom prst="triangle">
            <a:avLst>
              <a:gd name="adj" fmla="val 50000"/>
            </a:avLst>
          </a:prstGeom>
          <a:solidFill>
            <a:srgbClr val="9E5D1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5964" name="Freeform 12" descr="Зеленый мрамор"/>
          <p:cNvSpPr>
            <a:spLocks/>
          </p:cNvSpPr>
          <p:nvPr/>
        </p:nvSpPr>
        <p:spPr bwMode="auto">
          <a:xfrm>
            <a:off x="4914900" y="1556792"/>
            <a:ext cx="4229100" cy="4052887"/>
          </a:xfrm>
          <a:custGeom>
            <a:avLst/>
            <a:gdLst/>
            <a:ahLst/>
            <a:cxnLst>
              <a:cxn ang="0">
                <a:pos x="1063" y="2400"/>
              </a:cxn>
              <a:cxn ang="0">
                <a:pos x="865" y="2472"/>
              </a:cxn>
              <a:cxn ang="0">
                <a:pos x="694" y="2337"/>
              </a:cxn>
              <a:cxn ang="0">
                <a:pos x="469" y="2157"/>
              </a:cxn>
              <a:cxn ang="0">
                <a:pos x="334" y="2076"/>
              </a:cxn>
              <a:cxn ang="0">
                <a:pos x="298" y="2004"/>
              </a:cxn>
              <a:cxn ang="0">
                <a:pos x="253" y="1689"/>
              </a:cxn>
              <a:cxn ang="0">
                <a:pos x="190" y="1635"/>
              </a:cxn>
              <a:cxn ang="0">
                <a:pos x="91" y="1266"/>
              </a:cxn>
              <a:cxn ang="0">
                <a:pos x="154" y="708"/>
              </a:cxn>
              <a:cxn ang="0">
                <a:pos x="289" y="564"/>
              </a:cxn>
              <a:cxn ang="0">
                <a:pos x="397" y="285"/>
              </a:cxn>
              <a:cxn ang="0">
                <a:pos x="721" y="168"/>
              </a:cxn>
              <a:cxn ang="0">
                <a:pos x="892" y="105"/>
              </a:cxn>
              <a:cxn ang="0">
                <a:pos x="1399" y="61"/>
              </a:cxn>
              <a:cxn ang="0">
                <a:pos x="1495" y="6"/>
              </a:cxn>
              <a:cxn ang="0">
                <a:pos x="1567" y="78"/>
              </a:cxn>
              <a:cxn ang="0">
                <a:pos x="1765" y="177"/>
              </a:cxn>
              <a:cxn ang="0">
                <a:pos x="1945" y="339"/>
              </a:cxn>
              <a:cxn ang="0">
                <a:pos x="2152" y="474"/>
              </a:cxn>
              <a:cxn ang="0">
                <a:pos x="2215" y="708"/>
              </a:cxn>
              <a:cxn ang="0">
                <a:pos x="2368" y="1338"/>
              </a:cxn>
              <a:cxn ang="0">
                <a:pos x="2647" y="1626"/>
              </a:cxn>
              <a:cxn ang="0">
                <a:pos x="2539" y="1689"/>
              </a:cxn>
              <a:cxn ang="0">
                <a:pos x="2467" y="1833"/>
              </a:cxn>
              <a:cxn ang="0">
                <a:pos x="2431" y="2004"/>
              </a:cxn>
              <a:cxn ang="0">
                <a:pos x="2341" y="2175"/>
              </a:cxn>
              <a:cxn ang="0">
                <a:pos x="2251" y="2238"/>
              </a:cxn>
              <a:cxn ang="0">
                <a:pos x="2026" y="2301"/>
              </a:cxn>
              <a:cxn ang="0">
                <a:pos x="1864" y="2436"/>
              </a:cxn>
              <a:cxn ang="0">
                <a:pos x="1621" y="2445"/>
              </a:cxn>
              <a:cxn ang="0">
                <a:pos x="1522" y="2418"/>
              </a:cxn>
              <a:cxn ang="0">
                <a:pos x="1450" y="2481"/>
              </a:cxn>
              <a:cxn ang="0">
                <a:pos x="1117" y="2481"/>
              </a:cxn>
            </a:cxnLst>
            <a:rect l="0" t="0" r="r" b="b"/>
            <a:pathLst>
              <a:path w="2664" h="2553">
                <a:moveTo>
                  <a:pt x="1117" y="2481"/>
                </a:moveTo>
                <a:cubicBezTo>
                  <a:pt x="1105" y="2444"/>
                  <a:pt x="1096" y="2422"/>
                  <a:pt x="1063" y="2400"/>
                </a:cubicBezTo>
                <a:cubicBezTo>
                  <a:pt x="1021" y="2414"/>
                  <a:pt x="959" y="2425"/>
                  <a:pt x="919" y="2445"/>
                </a:cubicBezTo>
                <a:cubicBezTo>
                  <a:pt x="849" y="2480"/>
                  <a:pt x="933" y="2449"/>
                  <a:pt x="865" y="2472"/>
                </a:cubicBezTo>
                <a:cubicBezTo>
                  <a:pt x="853" y="2436"/>
                  <a:pt x="783" y="2373"/>
                  <a:pt x="748" y="2355"/>
                </a:cubicBezTo>
                <a:cubicBezTo>
                  <a:pt x="731" y="2347"/>
                  <a:pt x="710" y="2348"/>
                  <a:pt x="694" y="2337"/>
                </a:cubicBezTo>
                <a:cubicBezTo>
                  <a:pt x="642" y="2302"/>
                  <a:pt x="597" y="2270"/>
                  <a:pt x="550" y="2229"/>
                </a:cubicBezTo>
                <a:cubicBezTo>
                  <a:pt x="515" y="2199"/>
                  <a:pt x="510" y="2182"/>
                  <a:pt x="469" y="2157"/>
                </a:cubicBezTo>
                <a:cubicBezTo>
                  <a:pt x="435" y="2137"/>
                  <a:pt x="389" y="2118"/>
                  <a:pt x="352" y="2103"/>
                </a:cubicBezTo>
                <a:cubicBezTo>
                  <a:pt x="346" y="2094"/>
                  <a:pt x="337" y="2086"/>
                  <a:pt x="334" y="2076"/>
                </a:cubicBezTo>
                <a:cubicBezTo>
                  <a:pt x="328" y="2059"/>
                  <a:pt x="333" y="2038"/>
                  <a:pt x="325" y="2022"/>
                </a:cubicBezTo>
                <a:cubicBezTo>
                  <a:pt x="320" y="2012"/>
                  <a:pt x="306" y="2011"/>
                  <a:pt x="298" y="2004"/>
                </a:cubicBezTo>
                <a:cubicBezTo>
                  <a:pt x="288" y="1996"/>
                  <a:pt x="280" y="1986"/>
                  <a:pt x="271" y="1977"/>
                </a:cubicBezTo>
                <a:cubicBezTo>
                  <a:pt x="265" y="1881"/>
                  <a:pt x="269" y="1784"/>
                  <a:pt x="253" y="1689"/>
                </a:cubicBezTo>
                <a:cubicBezTo>
                  <a:pt x="250" y="1674"/>
                  <a:pt x="228" y="1672"/>
                  <a:pt x="217" y="1662"/>
                </a:cubicBezTo>
                <a:cubicBezTo>
                  <a:pt x="207" y="1654"/>
                  <a:pt x="200" y="1643"/>
                  <a:pt x="190" y="1635"/>
                </a:cubicBezTo>
                <a:cubicBezTo>
                  <a:pt x="137" y="1591"/>
                  <a:pt x="85" y="1538"/>
                  <a:pt x="28" y="1500"/>
                </a:cubicBezTo>
                <a:cubicBezTo>
                  <a:pt x="39" y="1268"/>
                  <a:pt x="0" y="1357"/>
                  <a:pt x="91" y="1266"/>
                </a:cubicBezTo>
                <a:cubicBezTo>
                  <a:pt x="104" y="1228"/>
                  <a:pt x="117" y="1204"/>
                  <a:pt x="145" y="1176"/>
                </a:cubicBezTo>
                <a:cubicBezTo>
                  <a:pt x="142" y="1108"/>
                  <a:pt x="112" y="770"/>
                  <a:pt x="154" y="708"/>
                </a:cubicBezTo>
                <a:cubicBezTo>
                  <a:pt x="167" y="689"/>
                  <a:pt x="191" y="680"/>
                  <a:pt x="208" y="663"/>
                </a:cubicBezTo>
                <a:cubicBezTo>
                  <a:pt x="221" y="623"/>
                  <a:pt x="254" y="587"/>
                  <a:pt x="289" y="564"/>
                </a:cubicBezTo>
                <a:cubicBezTo>
                  <a:pt x="357" y="461"/>
                  <a:pt x="230" y="663"/>
                  <a:pt x="316" y="330"/>
                </a:cubicBezTo>
                <a:cubicBezTo>
                  <a:pt x="318" y="322"/>
                  <a:pt x="376" y="286"/>
                  <a:pt x="397" y="285"/>
                </a:cubicBezTo>
                <a:cubicBezTo>
                  <a:pt x="484" y="280"/>
                  <a:pt x="571" y="279"/>
                  <a:pt x="658" y="276"/>
                </a:cubicBezTo>
                <a:cubicBezTo>
                  <a:pt x="669" y="260"/>
                  <a:pt x="719" y="174"/>
                  <a:pt x="721" y="168"/>
                </a:cubicBezTo>
                <a:cubicBezTo>
                  <a:pt x="731" y="139"/>
                  <a:pt x="738" y="107"/>
                  <a:pt x="775" y="105"/>
                </a:cubicBezTo>
                <a:cubicBezTo>
                  <a:pt x="814" y="103"/>
                  <a:pt x="853" y="105"/>
                  <a:pt x="892" y="105"/>
                </a:cubicBezTo>
                <a:lnTo>
                  <a:pt x="1172" y="152"/>
                </a:lnTo>
                <a:cubicBezTo>
                  <a:pt x="1248" y="122"/>
                  <a:pt x="1326" y="97"/>
                  <a:pt x="1399" y="61"/>
                </a:cubicBezTo>
                <a:cubicBezTo>
                  <a:pt x="1409" y="56"/>
                  <a:pt x="1405" y="39"/>
                  <a:pt x="1414" y="33"/>
                </a:cubicBezTo>
                <a:cubicBezTo>
                  <a:pt x="1437" y="16"/>
                  <a:pt x="1469" y="17"/>
                  <a:pt x="1495" y="6"/>
                </a:cubicBezTo>
                <a:cubicBezTo>
                  <a:pt x="1516" y="9"/>
                  <a:pt x="1543" y="0"/>
                  <a:pt x="1558" y="15"/>
                </a:cubicBezTo>
                <a:cubicBezTo>
                  <a:pt x="1573" y="30"/>
                  <a:pt x="1560" y="58"/>
                  <a:pt x="1567" y="78"/>
                </a:cubicBezTo>
                <a:cubicBezTo>
                  <a:pt x="1572" y="92"/>
                  <a:pt x="1583" y="103"/>
                  <a:pt x="1594" y="114"/>
                </a:cubicBezTo>
                <a:cubicBezTo>
                  <a:pt x="1640" y="160"/>
                  <a:pt x="1704" y="170"/>
                  <a:pt x="1765" y="177"/>
                </a:cubicBezTo>
                <a:cubicBezTo>
                  <a:pt x="1768" y="195"/>
                  <a:pt x="1766" y="215"/>
                  <a:pt x="1774" y="231"/>
                </a:cubicBezTo>
                <a:cubicBezTo>
                  <a:pt x="1802" y="288"/>
                  <a:pt x="1889" y="320"/>
                  <a:pt x="1945" y="339"/>
                </a:cubicBezTo>
                <a:cubicBezTo>
                  <a:pt x="1910" y="351"/>
                  <a:pt x="1894" y="357"/>
                  <a:pt x="1882" y="393"/>
                </a:cubicBezTo>
                <a:cubicBezTo>
                  <a:pt x="1978" y="457"/>
                  <a:pt x="2038" y="464"/>
                  <a:pt x="2152" y="474"/>
                </a:cubicBezTo>
                <a:cubicBezTo>
                  <a:pt x="2135" y="524"/>
                  <a:pt x="2132" y="591"/>
                  <a:pt x="2161" y="636"/>
                </a:cubicBezTo>
                <a:cubicBezTo>
                  <a:pt x="2177" y="661"/>
                  <a:pt x="2215" y="708"/>
                  <a:pt x="2215" y="708"/>
                </a:cubicBezTo>
                <a:cubicBezTo>
                  <a:pt x="2235" y="826"/>
                  <a:pt x="2225" y="880"/>
                  <a:pt x="2332" y="951"/>
                </a:cubicBezTo>
                <a:cubicBezTo>
                  <a:pt x="2298" y="1054"/>
                  <a:pt x="2304" y="1241"/>
                  <a:pt x="2368" y="1338"/>
                </a:cubicBezTo>
                <a:cubicBezTo>
                  <a:pt x="2387" y="1422"/>
                  <a:pt x="2401" y="1464"/>
                  <a:pt x="2476" y="1509"/>
                </a:cubicBezTo>
                <a:cubicBezTo>
                  <a:pt x="2514" y="1559"/>
                  <a:pt x="2585" y="1611"/>
                  <a:pt x="2647" y="1626"/>
                </a:cubicBezTo>
                <a:cubicBezTo>
                  <a:pt x="2664" y="1676"/>
                  <a:pt x="2636" y="1658"/>
                  <a:pt x="2593" y="1671"/>
                </a:cubicBezTo>
                <a:cubicBezTo>
                  <a:pt x="2575" y="1676"/>
                  <a:pt x="2539" y="1689"/>
                  <a:pt x="2539" y="1689"/>
                </a:cubicBezTo>
                <a:cubicBezTo>
                  <a:pt x="2527" y="1724"/>
                  <a:pt x="2501" y="1738"/>
                  <a:pt x="2485" y="1770"/>
                </a:cubicBezTo>
                <a:cubicBezTo>
                  <a:pt x="2479" y="1783"/>
                  <a:pt x="2470" y="1821"/>
                  <a:pt x="2467" y="1833"/>
                </a:cubicBezTo>
                <a:cubicBezTo>
                  <a:pt x="2464" y="1881"/>
                  <a:pt x="2468" y="1930"/>
                  <a:pt x="2458" y="1977"/>
                </a:cubicBezTo>
                <a:cubicBezTo>
                  <a:pt x="2455" y="1989"/>
                  <a:pt x="2439" y="1994"/>
                  <a:pt x="2431" y="2004"/>
                </a:cubicBezTo>
                <a:cubicBezTo>
                  <a:pt x="2412" y="2027"/>
                  <a:pt x="2394" y="2051"/>
                  <a:pt x="2377" y="2076"/>
                </a:cubicBezTo>
                <a:cubicBezTo>
                  <a:pt x="2364" y="2096"/>
                  <a:pt x="2346" y="2169"/>
                  <a:pt x="2341" y="2175"/>
                </a:cubicBezTo>
                <a:cubicBezTo>
                  <a:pt x="2333" y="2185"/>
                  <a:pt x="2317" y="2181"/>
                  <a:pt x="2305" y="2184"/>
                </a:cubicBezTo>
                <a:cubicBezTo>
                  <a:pt x="2287" y="2202"/>
                  <a:pt x="2265" y="2217"/>
                  <a:pt x="2251" y="2238"/>
                </a:cubicBezTo>
                <a:cubicBezTo>
                  <a:pt x="2245" y="2247"/>
                  <a:pt x="2241" y="2258"/>
                  <a:pt x="2233" y="2265"/>
                </a:cubicBezTo>
                <a:cubicBezTo>
                  <a:pt x="2199" y="2292"/>
                  <a:pt x="2044" y="2300"/>
                  <a:pt x="2026" y="2301"/>
                </a:cubicBezTo>
                <a:cubicBezTo>
                  <a:pt x="2023" y="2322"/>
                  <a:pt x="2023" y="2344"/>
                  <a:pt x="2017" y="2364"/>
                </a:cubicBezTo>
                <a:cubicBezTo>
                  <a:pt x="1999" y="2425"/>
                  <a:pt x="1910" y="2421"/>
                  <a:pt x="1864" y="2436"/>
                </a:cubicBezTo>
                <a:cubicBezTo>
                  <a:pt x="1849" y="2497"/>
                  <a:pt x="1829" y="2532"/>
                  <a:pt x="1765" y="2553"/>
                </a:cubicBezTo>
                <a:cubicBezTo>
                  <a:pt x="1705" y="2533"/>
                  <a:pt x="1669" y="2483"/>
                  <a:pt x="1621" y="2445"/>
                </a:cubicBezTo>
                <a:cubicBezTo>
                  <a:pt x="1604" y="2432"/>
                  <a:pt x="1567" y="2409"/>
                  <a:pt x="1567" y="2409"/>
                </a:cubicBezTo>
                <a:cubicBezTo>
                  <a:pt x="1552" y="2412"/>
                  <a:pt x="1536" y="2412"/>
                  <a:pt x="1522" y="2418"/>
                </a:cubicBezTo>
                <a:cubicBezTo>
                  <a:pt x="1502" y="2427"/>
                  <a:pt x="1468" y="2454"/>
                  <a:pt x="1468" y="2454"/>
                </a:cubicBezTo>
                <a:cubicBezTo>
                  <a:pt x="1462" y="2463"/>
                  <a:pt x="1459" y="2475"/>
                  <a:pt x="1450" y="2481"/>
                </a:cubicBezTo>
                <a:cubicBezTo>
                  <a:pt x="1434" y="2491"/>
                  <a:pt x="1396" y="2499"/>
                  <a:pt x="1396" y="2499"/>
                </a:cubicBezTo>
                <a:cubicBezTo>
                  <a:pt x="1292" y="2493"/>
                  <a:pt x="1218" y="2481"/>
                  <a:pt x="1117" y="2481"/>
                </a:cubicBezTo>
                <a:close/>
              </a:path>
            </a:pathLst>
          </a:custGeom>
          <a:blipFill dpi="0" rotWithShape="1">
            <a:blip r:embed="rId5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Х   0,001</a:t>
            </a:r>
            <a:endParaRPr lang="ru-RU" dirty="0"/>
          </a:p>
        </p:txBody>
      </p:sp>
      <p:pic>
        <p:nvPicPr>
          <p:cNvPr id="125981" name="Picture 29" descr="Бабочк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404067">
            <a:off x="5025568" y="1490464"/>
            <a:ext cx="1174750" cy="718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84" name="Rectangle 32"/>
          <p:cNvSpPr>
            <a:spLocks noChangeArrowheads="1"/>
          </p:cNvSpPr>
          <p:nvPr/>
        </p:nvSpPr>
        <p:spPr bwMode="auto">
          <a:xfrm flipV="1">
            <a:off x="3995936" y="2420887"/>
            <a:ext cx="1346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Н 15,778</a:t>
            </a:r>
          </a:p>
        </p:txBody>
      </p:sp>
      <p:sp>
        <p:nvSpPr>
          <p:cNvPr id="125985" name="Rectangle 33"/>
          <p:cNvSpPr>
            <a:spLocks noChangeArrowheads="1"/>
          </p:cNvSpPr>
          <p:nvPr/>
        </p:nvSpPr>
        <p:spPr bwMode="auto">
          <a:xfrm>
            <a:off x="4211638" y="2540000"/>
            <a:ext cx="1210588" cy="40011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О </a:t>
            </a:r>
            <a:r>
              <a:rPr lang="ru-RU" sz="2000" dirty="0">
                <a:solidFill>
                  <a:schemeClr val="bg1"/>
                </a:solidFill>
              </a:rPr>
              <a:t>40,467</a:t>
            </a:r>
          </a:p>
        </p:txBody>
      </p:sp>
      <p:sp>
        <p:nvSpPr>
          <p:cNvPr id="125986" name="Rectangle 34"/>
          <p:cNvSpPr>
            <a:spLocks noChangeArrowheads="1"/>
          </p:cNvSpPr>
          <p:nvPr/>
        </p:nvSpPr>
        <p:spPr bwMode="auto">
          <a:xfrm>
            <a:off x="5652120" y="1628800"/>
            <a:ext cx="1152127" cy="40011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А  0,96</a:t>
            </a:r>
          </a:p>
        </p:txBody>
      </p:sp>
      <p:sp>
        <p:nvSpPr>
          <p:cNvPr id="125987" name="Rectangle 35"/>
          <p:cNvSpPr>
            <a:spLocks noChangeArrowheads="1"/>
          </p:cNvSpPr>
          <p:nvPr/>
        </p:nvSpPr>
        <p:spPr bwMode="auto">
          <a:xfrm>
            <a:off x="7596336" y="2276872"/>
            <a:ext cx="1368152" cy="40011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М  0,71</a:t>
            </a:r>
          </a:p>
        </p:txBody>
      </p:sp>
      <p:sp>
        <p:nvSpPr>
          <p:cNvPr id="125988" name="Rectangle 36"/>
          <p:cNvSpPr>
            <a:spLocks noChangeArrowheads="1"/>
          </p:cNvSpPr>
          <p:nvPr/>
        </p:nvSpPr>
        <p:spPr bwMode="auto">
          <a:xfrm>
            <a:off x="4810125" y="5301208"/>
            <a:ext cx="1541463" cy="40011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  0,0054</a:t>
            </a:r>
          </a:p>
        </p:txBody>
      </p:sp>
      <p:sp>
        <p:nvSpPr>
          <p:cNvPr id="125989" name="Rectangle 37"/>
          <p:cNvSpPr>
            <a:spLocks noChangeArrowheads="1"/>
          </p:cNvSpPr>
          <p:nvPr/>
        </p:nvSpPr>
        <p:spPr bwMode="auto">
          <a:xfrm>
            <a:off x="6877050" y="5301209"/>
            <a:ext cx="1646238" cy="40011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 15,728</a:t>
            </a:r>
          </a:p>
        </p:txBody>
      </p:sp>
      <p:sp>
        <p:nvSpPr>
          <p:cNvPr id="125991" name="Rectangle 39"/>
          <p:cNvSpPr>
            <a:spLocks noChangeArrowheads="1"/>
          </p:cNvSpPr>
          <p:nvPr/>
        </p:nvSpPr>
        <p:spPr bwMode="auto">
          <a:xfrm>
            <a:off x="457200" y="1412875"/>
            <a:ext cx="27463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arenR"/>
            </a:pPr>
            <a:r>
              <a:rPr lang="ru-RU" b="1"/>
              <a:t>0,26 + 0,45 =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arenR"/>
            </a:pPr>
            <a:endParaRPr lang="ru-RU" b="1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arenR"/>
            </a:pPr>
            <a:endParaRPr lang="ru-RU" b="1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arenR"/>
            </a:pPr>
            <a:r>
              <a:rPr lang="ru-RU" b="1"/>
              <a:t>37,4 + 3,067 = 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arenR"/>
            </a:pPr>
            <a:endParaRPr lang="ru-RU" b="1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arenR"/>
            </a:pPr>
            <a:endParaRPr lang="ru-RU" b="1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arenR"/>
            </a:pPr>
            <a:r>
              <a:rPr lang="ru-RU" b="1"/>
              <a:t>12 + 3,728 =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arenR"/>
            </a:pPr>
            <a:endParaRPr lang="ru-RU" b="1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arenR"/>
            </a:pPr>
            <a:endParaRPr lang="ru-RU" b="1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arenR"/>
            </a:pPr>
            <a:r>
              <a:rPr lang="ru-RU" b="1"/>
              <a:t>6,28 – 5,32 =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arenR"/>
            </a:pPr>
            <a:endParaRPr lang="ru-RU" b="1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arenR"/>
            </a:pPr>
            <a:endParaRPr lang="ru-RU" b="1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arenR"/>
            </a:pPr>
            <a:r>
              <a:rPr lang="ru-RU" b="1"/>
              <a:t>0,03 – 0,0246=</a:t>
            </a:r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arenR"/>
            </a:pPr>
            <a:endParaRPr lang="ru-RU" b="1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arenR"/>
            </a:pPr>
            <a:endParaRPr lang="ru-RU" b="1"/>
          </a:p>
          <a:p>
            <a:pPr marL="457200" indent="-457200">
              <a:lnSpc>
                <a:spcPct val="90000"/>
              </a:lnSpc>
              <a:spcBef>
                <a:spcPct val="20000"/>
              </a:spcBef>
              <a:buFontTx/>
              <a:buAutoNum type="arabicParenR"/>
            </a:pPr>
            <a:r>
              <a:rPr lang="ru-RU" b="1"/>
              <a:t>12 – 11,999 =</a:t>
            </a:r>
          </a:p>
        </p:txBody>
      </p:sp>
      <p:sp>
        <p:nvSpPr>
          <p:cNvPr id="125992" name="Oval 40"/>
          <p:cNvSpPr>
            <a:spLocks noChangeArrowheads="1"/>
          </p:cNvSpPr>
          <p:nvPr/>
        </p:nvSpPr>
        <p:spPr bwMode="auto">
          <a:xfrm>
            <a:off x="3205163" y="1268413"/>
            <a:ext cx="719137" cy="7191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990099"/>
                </a:solidFill>
              </a:rPr>
              <a:t>М</a:t>
            </a:r>
          </a:p>
        </p:txBody>
      </p:sp>
      <p:sp>
        <p:nvSpPr>
          <p:cNvPr id="125993" name="Oval 41"/>
          <p:cNvSpPr>
            <a:spLocks noChangeArrowheads="1"/>
          </p:cNvSpPr>
          <p:nvPr/>
        </p:nvSpPr>
        <p:spPr bwMode="auto">
          <a:xfrm>
            <a:off x="3205163" y="5805488"/>
            <a:ext cx="719137" cy="7191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990099"/>
                </a:solidFill>
              </a:rPr>
              <a:t>Х</a:t>
            </a:r>
          </a:p>
        </p:txBody>
      </p:sp>
      <p:sp>
        <p:nvSpPr>
          <p:cNvPr id="125994" name="Oval 42"/>
          <p:cNvSpPr>
            <a:spLocks noChangeArrowheads="1"/>
          </p:cNvSpPr>
          <p:nvPr/>
        </p:nvSpPr>
        <p:spPr bwMode="auto">
          <a:xfrm>
            <a:off x="3203575" y="4941888"/>
            <a:ext cx="719138" cy="7191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990099"/>
                </a:solidFill>
              </a:rPr>
              <a:t>Р</a:t>
            </a:r>
          </a:p>
        </p:txBody>
      </p:sp>
      <p:sp>
        <p:nvSpPr>
          <p:cNvPr id="125995" name="Oval 43"/>
          <p:cNvSpPr>
            <a:spLocks noChangeArrowheads="1"/>
          </p:cNvSpPr>
          <p:nvPr/>
        </p:nvSpPr>
        <p:spPr bwMode="auto">
          <a:xfrm>
            <a:off x="3205163" y="4078288"/>
            <a:ext cx="719137" cy="7191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990099"/>
                </a:solidFill>
              </a:rPr>
              <a:t>А</a:t>
            </a:r>
          </a:p>
        </p:txBody>
      </p:sp>
      <p:sp>
        <p:nvSpPr>
          <p:cNvPr id="125996" name="Oval 44"/>
          <p:cNvSpPr>
            <a:spLocks noChangeArrowheads="1"/>
          </p:cNvSpPr>
          <p:nvPr/>
        </p:nvSpPr>
        <p:spPr bwMode="auto">
          <a:xfrm>
            <a:off x="3205163" y="3141663"/>
            <a:ext cx="719137" cy="7191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990099"/>
                </a:solidFill>
              </a:rPr>
              <a:t>Н</a:t>
            </a:r>
          </a:p>
        </p:txBody>
      </p:sp>
      <p:sp>
        <p:nvSpPr>
          <p:cNvPr id="125997" name="Oval 45"/>
          <p:cNvSpPr>
            <a:spLocks noChangeArrowheads="1"/>
          </p:cNvSpPr>
          <p:nvPr/>
        </p:nvSpPr>
        <p:spPr bwMode="auto">
          <a:xfrm>
            <a:off x="3205163" y="2205038"/>
            <a:ext cx="719137" cy="7191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>
                <a:solidFill>
                  <a:srgbClr val="990099"/>
                </a:solidFill>
              </a:rPr>
              <a:t>О</a:t>
            </a:r>
          </a:p>
        </p:txBody>
      </p:sp>
      <p:sp>
        <p:nvSpPr>
          <p:cNvPr id="126006" name="Text Box 54"/>
          <p:cNvSpPr txBox="1">
            <a:spLocks noChangeArrowheads="1"/>
          </p:cNvSpPr>
          <p:nvPr/>
        </p:nvSpPr>
        <p:spPr bwMode="auto">
          <a:xfrm>
            <a:off x="4500563" y="3860800"/>
            <a:ext cx="1366837" cy="396875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bg1"/>
                </a:solidFill>
              </a:rPr>
              <a:t>К 11,6</a:t>
            </a:r>
          </a:p>
        </p:txBody>
      </p:sp>
      <p:sp>
        <p:nvSpPr>
          <p:cNvPr id="126007" name="Text Box 55"/>
          <p:cNvSpPr txBox="1">
            <a:spLocks noChangeArrowheads="1"/>
          </p:cNvSpPr>
          <p:nvPr/>
        </p:nvSpPr>
        <p:spPr bwMode="auto">
          <a:xfrm>
            <a:off x="7308304" y="1484784"/>
            <a:ext cx="1281112" cy="40011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Х 0,001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5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5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5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5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5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5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5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5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5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5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5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5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5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5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5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5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5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5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 школу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143000"/>
            <a:ext cx="8749605" cy="394218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>
                <a:solidFill>
                  <a:schemeClr val="tx1"/>
                </a:solidFill>
              </a:rPr>
              <a:t>Живу без тела,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>
                <a:solidFill>
                  <a:schemeClr val="tx1"/>
                </a:solidFill>
              </a:rPr>
              <a:t>Говорю без языка,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>
                <a:solidFill>
                  <a:schemeClr val="tx1"/>
                </a:solidFill>
              </a:rPr>
              <a:t>Плачу без горя,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>
                <a:solidFill>
                  <a:schemeClr val="tx1"/>
                </a:solidFill>
              </a:rPr>
              <a:t>Смеюсь без радости,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>
                <a:solidFill>
                  <a:schemeClr val="tx1"/>
                </a:solidFill>
              </a:rPr>
              <a:t>Никому меня не видно,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800" dirty="0" smtClean="0">
                <a:solidFill>
                  <a:schemeClr val="tx1"/>
                </a:solidFill>
              </a:rPr>
              <a:t>А всякому слышно</a:t>
            </a:r>
            <a:r>
              <a:rPr lang="ru-RU" dirty="0" smtClean="0">
                <a:solidFill>
                  <a:schemeClr val="tx1"/>
                </a:solidFill>
              </a:rPr>
              <a:t>.            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А) х-11,3=1,56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Б) х+14,3=15,65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В) 1-х=0,89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71563" y="5429250"/>
          <a:ext cx="60960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Э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0,11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12,86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1,35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77" name="Рисунок 6" descr="3n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764704"/>
            <a:ext cx="3929633" cy="208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843088"/>
            <a:ext cx="8362950" cy="288131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>
                <a:latin typeface="Arbat-Bold" pitchFamily="2" charset="0"/>
              </a:rPr>
              <a:t>Да, много решено загадок</a:t>
            </a:r>
          </a:p>
          <a:p>
            <a:pPr algn="ctr">
              <a:buFontTx/>
              <a:buNone/>
            </a:pPr>
            <a:r>
              <a:rPr lang="ru-RU" sz="3600">
                <a:latin typeface="Arbat-Bold" pitchFamily="2" charset="0"/>
              </a:rPr>
              <a:t>От прадеда и до отца.</a:t>
            </a:r>
          </a:p>
          <a:p>
            <a:pPr algn="ctr">
              <a:buFontTx/>
              <a:buNone/>
            </a:pPr>
            <a:r>
              <a:rPr lang="ru-RU" sz="3600">
                <a:latin typeface="Arbat-Bold" pitchFamily="2" charset="0"/>
              </a:rPr>
              <a:t>И нам с тобой продолжить надо</a:t>
            </a:r>
          </a:p>
          <a:p>
            <a:pPr algn="ctr">
              <a:buFontTx/>
              <a:buNone/>
            </a:pPr>
            <a:r>
              <a:rPr lang="ru-RU" sz="3600">
                <a:latin typeface="Arbat-Bold" pitchFamily="2" charset="0"/>
              </a:rPr>
              <a:t>Тропу, которой нет конца!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     </a:t>
            </a:r>
            <a:r>
              <a:rPr lang="ru-RU" b="1" smtClean="0">
                <a:solidFill>
                  <a:srgbClr val="009999"/>
                </a:solidFill>
              </a:rPr>
              <a:t>Итог урока: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                 Урок сегодня завершён,</a:t>
            </a:r>
            <a:br>
              <a:rPr lang="ru-RU" smtClean="0"/>
            </a:br>
            <a:r>
              <a:rPr lang="ru-RU" smtClean="0"/>
              <a:t>                И каждый должен знать:</a:t>
            </a:r>
            <a:br>
              <a:rPr lang="ru-RU" smtClean="0"/>
            </a:br>
            <a:r>
              <a:rPr lang="ru-RU" smtClean="0"/>
              <a:t>            Кто поработал хорошо</a:t>
            </a:r>
            <a:br>
              <a:rPr lang="ru-RU" smtClean="0"/>
            </a:br>
            <a:r>
              <a:rPr lang="ru-RU" smtClean="0"/>
              <a:t>              Получит точно «</a:t>
            </a:r>
            <a:r>
              <a:rPr lang="ru-RU" b="1" smtClean="0">
                <a:solidFill>
                  <a:srgbClr val="FF3300"/>
                </a:solidFill>
              </a:rPr>
              <a:t>ПЯТЬ</a:t>
            </a:r>
            <a:r>
              <a:rPr lang="ru-RU" smtClean="0"/>
              <a:t>».</a:t>
            </a:r>
          </a:p>
        </p:txBody>
      </p:sp>
      <p:pic>
        <p:nvPicPr>
          <p:cNvPr id="28676" name="Picture 10" descr="http://gloubiweb.free.fr/clipartsA10/pers26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141663"/>
            <a:ext cx="254635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" descr="http://gloubiweb.free.fr/clipartsA9/objet136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2349500"/>
            <a:ext cx="30257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086" name="Picture 6" descr="Рисуно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175" y="3284538"/>
            <a:ext cx="2016125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087" name="Picture 7" descr="Увеличить изображение">
            <a:hlinkClick r:id="rId6" tooltip="Увеличить изображение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9925" y="3716338"/>
            <a:ext cx="212407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082" grpId="0"/>
      <p:bldP spid="68608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9999"/>
                </a:solidFill>
              </a:rPr>
              <a:t>Домашнее задание: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4D4D4D"/>
                </a:solidFill>
              </a:rPr>
              <a:t>№ 1263 (</a:t>
            </a:r>
            <a:r>
              <a:rPr lang="ru-RU" sz="2800" b="1" dirty="0" err="1" smtClean="0">
                <a:solidFill>
                  <a:srgbClr val="4D4D4D"/>
                </a:solidFill>
              </a:rPr>
              <a:t>а,б</a:t>
            </a:r>
            <a:r>
              <a:rPr lang="ru-RU" sz="2800" b="1" dirty="0" smtClean="0">
                <a:solidFill>
                  <a:srgbClr val="4D4D4D"/>
                </a:solidFill>
              </a:rPr>
              <a:t>)</a:t>
            </a:r>
          </a:p>
          <a:p>
            <a:r>
              <a:rPr lang="ru-RU" sz="2800" b="1" dirty="0" smtClean="0">
                <a:solidFill>
                  <a:srgbClr val="4D4D4D"/>
                </a:solidFill>
              </a:rPr>
              <a:t>№ 1262</a:t>
            </a:r>
          </a:p>
          <a:p>
            <a:r>
              <a:rPr lang="ru-RU" sz="2800" b="1" dirty="0" smtClean="0">
                <a:solidFill>
                  <a:srgbClr val="4D4D4D"/>
                </a:solidFill>
              </a:rPr>
              <a:t>№ 1268(</a:t>
            </a:r>
            <a:r>
              <a:rPr lang="ru-RU" sz="2800" b="1" dirty="0" err="1" smtClean="0">
                <a:solidFill>
                  <a:srgbClr val="4D4D4D"/>
                </a:solidFill>
              </a:rPr>
              <a:t>в,г</a:t>
            </a:r>
            <a:r>
              <a:rPr lang="ru-RU" sz="2800" b="1" dirty="0" smtClean="0">
                <a:solidFill>
                  <a:srgbClr val="4D4D4D"/>
                </a:solidFill>
              </a:rPr>
              <a:t>) (по желанию)</a:t>
            </a:r>
          </a:p>
          <a:p>
            <a:endParaRPr lang="ru-RU" dirty="0"/>
          </a:p>
        </p:txBody>
      </p:sp>
      <p:pic>
        <p:nvPicPr>
          <p:cNvPr id="4" name="Picture 10" descr="http://gloubiweb.free.fr/clipartsA10/pers26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17032"/>
            <a:ext cx="2546350" cy="280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Увеличить изображение">
            <a:hlinkClick r:id="rId3" tooltip="Увеличить изображени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356992"/>
            <a:ext cx="2124075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8642350" cy="20875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2667"/>
              </a:avLst>
            </a:prstTxWarp>
          </a:bodyPr>
          <a:lstStyle/>
          <a:p>
            <a:pPr algn="ctr"/>
            <a:r>
              <a:rPr lang="ru-RU" i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3CCCC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Спасибо за урок !</a:t>
            </a:r>
          </a:p>
        </p:txBody>
      </p:sp>
      <p:sp>
        <p:nvSpPr>
          <p:cNvPr id="32771" name="WordArt 3"/>
          <p:cNvSpPr>
            <a:spLocks noChangeArrowheads="1" noChangeShapeType="1" noTextEdit="1"/>
          </p:cNvSpPr>
          <p:nvPr/>
        </p:nvSpPr>
        <p:spPr bwMode="auto">
          <a:xfrm>
            <a:off x="971550" y="4005263"/>
            <a:ext cx="7345363" cy="26638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i="1" kern="10">
                <a:ln w="12700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3366FF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erdana"/>
              </a:rPr>
              <a:t>Молодцы!</a:t>
            </a:r>
          </a:p>
        </p:txBody>
      </p:sp>
      <p:pic>
        <p:nvPicPr>
          <p:cNvPr id="32772" name="Picture 4" descr="a3830f330bd7aabfa365b39b903ced18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060575"/>
            <a:ext cx="3097213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4838" y="134938"/>
            <a:ext cx="7974012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009999"/>
                </a:solidFill>
              </a:rPr>
              <a:t>Ответьте на вопросы:</a:t>
            </a:r>
          </a:p>
        </p:txBody>
      </p:sp>
      <p:sp>
        <p:nvSpPr>
          <p:cNvPr id="6881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578850" cy="4678362"/>
          </a:xfrm>
        </p:spPr>
        <p:txBody>
          <a:bodyPr/>
          <a:lstStyle/>
          <a:p>
            <a:pPr eaLnBrk="1" hangingPunct="1"/>
            <a:r>
              <a:rPr lang="ru-RU" smtClean="0"/>
              <a:t>Ты был активен на уроке?</a:t>
            </a:r>
          </a:p>
          <a:p>
            <a:pPr eaLnBrk="1" hangingPunct="1"/>
            <a:r>
              <a:rPr lang="ru-RU" smtClean="0"/>
              <a:t>Сумел ли ты закрепить свои знания?</a:t>
            </a:r>
          </a:p>
          <a:p>
            <a:pPr eaLnBrk="1" hangingPunct="1"/>
            <a:r>
              <a:rPr lang="ru-RU" smtClean="0"/>
              <a:t>Было ли тебе интересно?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30724" name="Picture 4" descr="MCj042382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4292600"/>
            <a:ext cx="19653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MCj0428095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213" y="3141663"/>
            <a:ext cx="2627312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MCj0434403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59563" y="4221163"/>
            <a:ext cx="18732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35"/>
          <p:cNvSpPr>
            <a:spLocks noChangeArrowheads="1"/>
          </p:cNvSpPr>
          <p:nvPr/>
        </p:nvSpPr>
        <p:spPr bwMode="auto">
          <a:xfrm rot="331414">
            <a:off x="3902075" y="188913"/>
            <a:ext cx="4900613" cy="2014537"/>
          </a:xfrm>
          <a:prstGeom prst="cloudCallout">
            <a:avLst>
              <a:gd name="adj1" fmla="val -30431"/>
              <a:gd name="adj2" fmla="val 174856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3200" i="1">
                <a:solidFill>
                  <a:srgbClr val="FF3300"/>
                </a:solidFill>
                <a:latin typeface="Georgia" pitchFamily="18" charset="0"/>
              </a:rPr>
              <a:t>Я – молодец!</a:t>
            </a:r>
          </a:p>
          <a:p>
            <a:pPr algn="ctr"/>
            <a:r>
              <a:rPr lang="ru-RU" sz="3200" i="1">
                <a:solidFill>
                  <a:srgbClr val="FF3300"/>
                </a:solidFill>
                <a:latin typeface="Georgia" pitchFamily="18" charset="0"/>
              </a:rPr>
              <a:t>У меня всё получилось!</a:t>
            </a:r>
          </a:p>
          <a:p>
            <a:pPr algn="ctr"/>
            <a:endParaRPr lang="ru-RU" sz="3200" i="1">
              <a:solidFill>
                <a:srgbClr val="FF3300"/>
              </a:solidFill>
              <a:latin typeface="Georgia" pitchFamily="18" charset="0"/>
            </a:endParaRPr>
          </a:p>
        </p:txBody>
      </p:sp>
      <p:sp>
        <p:nvSpPr>
          <p:cNvPr id="14" name="AutoShape 35"/>
          <p:cNvSpPr>
            <a:spLocks noChangeArrowheads="1"/>
          </p:cNvSpPr>
          <p:nvPr/>
        </p:nvSpPr>
        <p:spPr bwMode="auto">
          <a:xfrm rot="-430685">
            <a:off x="25400" y="1614488"/>
            <a:ext cx="4824413" cy="1957387"/>
          </a:xfrm>
          <a:prstGeom prst="cloudCallout">
            <a:avLst>
              <a:gd name="adj1" fmla="val -24968"/>
              <a:gd name="adj2" fmla="val 15444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i="1">
                <a:solidFill>
                  <a:srgbClr val="00CC00"/>
                </a:solidFill>
                <a:latin typeface="Georgia" pitchFamily="18" charset="0"/>
              </a:rPr>
              <a:t>Надо решить ещё несколько примеров.</a:t>
            </a:r>
          </a:p>
        </p:txBody>
      </p:sp>
      <p:sp>
        <p:nvSpPr>
          <p:cNvPr id="12" name="AutoShape 35"/>
          <p:cNvSpPr>
            <a:spLocks noChangeArrowheads="1"/>
          </p:cNvSpPr>
          <p:nvPr/>
        </p:nvSpPr>
        <p:spPr bwMode="auto">
          <a:xfrm>
            <a:off x="4716463" y="2276475"/>
            <a:ext cx="4410075" cy="1584325"/>
          </a:xfrm>
          <a:prstGeom prst="cloudCallout">
            <a:avLst>
              <a:gd name="adj1" fmla="val 15153"/>
              <a:gd name="adj2" fmla="val 16913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i="1">
                <a:solidFill>
                  <a:srgbClr val="0033CC"/>
                </a:solidFill>
                <a:latin typeface="Georgia" pitchFamily="18" charset="0"/>
              </a:rPr>
              <a:t>Ну кто придумал эту математику ?!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30" grpId="0"/>
      <p:bldP spid="688131" grpId="0" build="p"/>
      <p:bldP spid="13" grpId="0" animBg="1"/>
      <p:bldP spid="14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571500" y="1406525"/>
            <a:ext cx="8001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914400" algn="l"/>
              </a:tabLst>
            </a:pPr>
            <a:r>
              <a:rPr lang="ru-RU" sz="4400" b="1">
                <a:solidFill>
                  <a:srgbClr val="660066"/>
                </a:solidFill>
                <a:latin typeface="Times New Roman" pitchFamily="18" charset="0"/>
              </a:rPr>
              <a:t>Сравните дроби:</a:t>
            </a:r>
            <a:r>
              <a:rPr lang="ru-RU" sz="4400" b="1">
                <a:latin typeface="Times New Roman" pitchFamily="18" charset="0"/>
              </a:rPr>
              <a:t> </a:t>
            </a:r>
          </a:p>
          <a:p>
            <a:pPr algn="ctr">
              <a:tabLst>
                <a:tab pos="914400" algn="l"/>
              </a:tabLst>
            </a:pPr>
            <a:r>
              <a:rPr lang="ru-RU" sz="3600" b="1">
                <a:latin typeface="Times New Roman" pitchFamily="18" charset="0"/>
              </a:rPr>
              <a:t>6,37 </a:t>
            </a:r>
            <a:r>
              <a:rPr lang="en-US" sz="3600" b="1">
                <a:latin typeface="Times New Roman" pitchFamily="18" charset="0"/>
              </a:rPr>
              <a:t>*</a:t>
            </a:r>
            <a:r>
              <a:rPr lang="ru-RU" sz="3600" b="1">
                <a:latin typeface="Times New Roman" pitchFamily="18" charset="0"/>
              </a:rPr>
              <a:t> 6,299    </a:t>
            </a:r>
            <a:r>
              <a:rPr lang="en-US" sz="3600" b="1">
                <a:latin typeface="Times New Roman" pitchFamily="18" charset="0"/>
              </a:rPr>
              <a:t>    </a:t>
            </a:r>
            <a:r>
              <a:rPr lang="ru-RU" sz="3600" b="1">
                <a:latin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</a:rPr>
              <a:t>  </a:t>
            </a:r>
            <a:r>
              <a:rPr lang="ru-RU" sz="3600" b="1">
                <a:latin typeface="Times New Roman" pitchFamily="18" charset="0"/>
              </a:rPr>
              <a:t>10,1 </a:t>
            </a:r>
            <a:r>
              <a:rPr lang="en-US" sz="3600" b="1">
                <a:latin typeface="Times New Roman" pitchFamily="18" charset="0"/>
              </a:rPr>
              <a:t>*</a:t>
            </a:r>
            <a:r>
              <a:rPr lang="ru-RU" sz="3600" b="1">
                <a:latin typeface="Times New Roman" pitchFamily="18" charset="0"/>
              </a:rPr>
              <a:t> 10, 099</a:t>
            </a:r>
            <a:endParaRPr lang="en-US" sz="3600" b="1">
              <a:latin typeface="Times New Roman" pitchFamily="18" charset="0"/>
            </a:endParaRPr>
          </a:p>
          <a:p>
            <a:pPr algn="ctr">
              <a:tabLst>
                <a:tab pos="914400" algn="l"/>
              </a:tabLst>
            </a:pPr>
            <a:endParaRPr lang="ru-RU" sz="2000" b="1">
              <a:latin typeface="Times New Roman" pitchFamily="18" charset="0"/>
            </a:endParaRPr>
          </a:p>
          <a:p>
            <a:pPr algn="ctr">
              <a:tabLst>
                <a:tab pos="914400" algn="l"/>
              </a:tabLst>
            </a:pPr>
            <a:r>
              <a:rPr lang="ru-RU" sz="3600" b="1">
                <a:latin typeface="Times New Roman" pitchFamily="18" charset="0"/>
              </a:rPr>
              <a:t>9,18  </a:t>
            </a:r>
            <a:r>
              <a:rPr lang="en-US" sz="3600" b="1">
                <a:latin typeface="Times New Roman" pitchFamily="18" charset="0"/>
              </a:rPr>
              <a:t>*</a:t>
            </a:r>
            <a:r>
              <a:rPr lang="ru-RU" sz="3600" b="1">
                <a:latin typeface="Times New Roman" pitchFamily="18" charset="0"/>
              </a:rPr>
              <a:t> 9, 1798</a:t>
            </a:r>
            <a:r>
              <a:rPr lang="en-US" sz="3600" b="1">
                <a:latin typeface="Times New Roman" pitchFamily="18" charset="0"/>
              </a:rPr>
              <a:t>    </a:t>
            </a:r>
            <a:r>
              <a:rPr lang="ru-RU" sz="3600" b="1">
                <a:latin typeface="Times New Roman" pitchFamily="18" charset="0"/>
              </a:rPr>
              <a:t>  </a:t>
            </a:r>
            <a:r>
              <a:rPr lang="ru-RU" sz="2000" b="1">
                <a:latin typeface="Times New Roman" pitchFamily="18" charset="0"/>
              </a:rPr>
              <a:t> </a:t>
            </a:r>
            <a:r>
              <a:rPr lang="ru-RU" sz="3600" b="1">
                <a:latin typeface="Times New Roman" pitchFamily="18" charset="0"/>
              </a:rPr>
              <a:t>7,01 </a:t>
            </a:r>
            <a:r>
              <a:rPr lang="en-US" sz="3600" b="1">
                <a:latin typeface="Times New Roman" pitchFamily="18" charset="0"/>
              </a:rPr>
              <a:t>*</a:t>
            </a:r>
            <a:r>
              <a:rPr lang="ru-RU" sz="3600" b="1">
                <a:latin typeface="Times New Roman" pitchFamily="18" charset="0"/>
              </a:rPr>
              <a:t>7, 018</a:t>
            </a:r>
            <a:endParaRPr lang="en-US" sz="3600" b="1">
              <a:latin typeface="Times New Roman" pitchFamily="18" charset="0"/>
            </a:endParaRPr>
          </a:p>
          <a:p>
            <a:pPr algn="ctr">
              <a:tabLst>
                <a:tab pos="914400" algn="l"/>
              </a:tabLst>
            </a:pPr>
            <a:endParaRPr lang="ru-RU" sz="2000" b="1">
              <a:latin typeface="Times New Roman" pitchFamily="18" charset="0"/>
            </a:endParaRPr>
          </a:p>
          <a:p>
            <a:pPr algn="ctr">
              <a:tabLst>
                <a:tab pos="914400" algn="l"/>
              </a:tabLst>
            </a:pPr>
            <a:r>
              <a:rPr lang="ru-RU" sz="2000" b="1">
                <a:latin typeface="Times New Roman" pitchFamily="18" charset="0"/>
              </a:rPr>
              <a:t>  </a:t>
            </a:r>
            <a:r>
              <a:rPr lang="ru-RU" sz="3600" b="1">
                <a:latin typeface="Times New Roman" pitchFamily="18" charset="0"/>
              </a:rPr>
              <a:t>9, 004 </a:t>
            </a:r>
            <a:r>
              <a:rPr lang="en-US" sz="3600" b="1">
                <a:latin typeface="Times New Roman" pitchFamily="18" charset="0"/>
              </a:rPr>
              <a:t>*</a:t>
            </a:r>
            <a:r>
              <a:rPr lang="ru-RU" sz="3600" b="1">
                <a:latin typeface="Times New Roman" pitchFamily="18" charset="0"/>
              </a:rPr>
              <a:t> 9,04 </a:t>
            </a:r>
            <a:r>
              <a:rPr lang="en-US" sz="3600" b="1">
                <a:latin typeface="Times New Roman" pitchFamily="18" charset="0"/>
              </a:rPr>
              <a:t>       </a:t>
            </a:r>
            <a:r>
              <a:rPr lang="ru-RU" sz="2000" b="1">
                <a:latin typeface="Times New Roman" pitchFamily="18" charset="0"/>
              </a:rPr>
              <a:t>  </a:t>
            </a:r>
            <a:r>
              <a:rPr lang="ru-RU" sz="3600" b="1">
                <a:latin typeface="Times New Roman" pitchFamily="18" charset="0"/>
              </a:rPr>
              <a:t>28,028 </a:t>
            </a:r>
            <a:r>
              <a:rPr lang="en-US" sz="3600" b="1">
                <a:latin typeface="Times New Roman" pitchFamily="18" charset="0"/>
              </a:rPr>
              <a:t>*</a:t>
            </a:r>
            <a:r>
              <a:rPr lang="ru-RU" sz="3600" b="1">
                <a:latin typeface="Times New Roman" pitchFamily="18" charset="0"/>
              </a:rPr>
              <a:t> 28,0209</a:t>
            </a:r>
          </a:p>
        </p:txBody>
      </p:sp>
      <p:pic>
        <p:nvPicPr>
          <p:cNvPr id="12296" name="Picture 8" descr="MAN52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214414" y="5000636"/>
            <a:ext cx="1428750" cy="12001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Grp="1" noChangeArrowheads="1"/>
          </p:cNvSpPr>
          <p:nvPr>
            <p:ph/>
          </p:nvPr>
        </p:nvSpPr>
        <p:spPr>
          <a:xfrm>
            <a:off x="0" y="692150"/>
            <a:ext cx="9144000" cy="5364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b="1" smtClean="0"/>
              <a:t>Десятичные дроби сравнивают поразрядно, начиная со старшего разряда.</a:t>
            </a:r>
          </a:p>
        </p:txBody>
      </p:sp>
      <p:sp>
        <p:nvSpPr>
          <p:cNvPr id="12292" name="Rectangle 6"/>
          <p:cNvSpPr>
            <a:spLocks noChangeArrowheads="1"/>
          </p:cNvSpPr>
          <p:nvPr/>
        </p:nvSpPr>
        <p:spPr bwMode="auto">
          <a:xfrm>
            <a:off x="1541463" y="3644900"/>
            <a:ext cx="6702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ru-RU" sz="5400" b="0" dirty="0"/>
              <a:t>1,1872  </a:t>
            </a:r>
            <a:r>
              <a:rPr lang="ru-RU" sz="5400" b="0" dirty="0" smtClean="0"/>
              <a:t>   </a:t>
            </a:r>
            <a:r>
              <a:rPr lang="ru-RU" sz="5400" b="0" dirty="0"/>
              <a:t>1,188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851920" y="3573463"/>
            <a:ext cx="7920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b="0" dirty="0" smtClean="0">
                <a:solidFill>
                  <a:srgbClr val="FF3300"/>
                </a:solidFill>
                <a:latin typeface="Arial" charset="0"/>
              </a:rPr>
              <a:t>&lt;</a:t>
            </a:r>
            <a:r>
              <a:rPr lang="ru-RU" sz="6000" b="0" dirty="0" smtClean="0">
                <a:solidFill>
                  <a:srgbClr val="FF3300"/>
                </a:solidFill>
                <a:latin typeface="Arial" charset="0"/>
              </a:rPr>
              <a:t>   </a:t>
            </a:r>
            <a:endParaRPr lang="ru-RU" sz="6000" b="0" dirty="0">
              <a:solidFill>
                <a:srgbClr val="FF3300"/>
              </a:solidFill>
              <a:latin typeface="Arial" charset="0"/>
            </a:endParaRPr>
          </a:p>
        </p:txBody>
      </p:sp>
      <p:pic>
        <p:nvPicPr>
          <p:cNvPr id="664585" name="Picture 9" descr="Увеличить изображение">
            <a:hlinkClick r:id="rId3" tooltip="Увеличить изображение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80263" y="4149725"/>
            <a:ext cx="1963737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WordArt 3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7559675" cy="7921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ru-RU" sz="20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003300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Заполните таблицу</a:t>
            </a:r>
          </a:p>
        </p:txBody>
      </p:sp>
      <p:graphicFrame>
        <p:nvGraphicFramePr>
          <p:cNvPr id="179301" name="Group 101"/>
          <p:cNvGraphicFramePr>
            <a:graphicFrameLocks noGrp="1"/>
          </p:cNvGraphicFramePr>
          <p:nvPr>
            <p:ph/>
          </p:nvPr>
        </p:nvGraphicFramePr>
        <p:xfrm>
          <a:off x="468313" y="1412875"/>
          <a:ext cx="7056437" cy="5071872"/>
        </p:xfrm>
        <a:graphic>
          <a:graphicData uri="http://schemas.openxmlformats.org/drawingml/2006/table">
            <a:tbl>
              <a:tblPr/>
              <a:tblGrid>
                <a:gridCol w="1008062"/>
                <a:gridCol w="1008063"/>
                <a:gridCol w="1008062"/>
                <a:gridCol w="1008063"/>
                <a:gridCol w="1008062"/>
                <a:gridCol w="1008063"/>
                <a:gridCol w="1008062"/>
              </a:tblGrid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125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44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17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b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32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47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44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123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0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a+b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82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125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17</a:t>
                      </a: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66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omic Sans MS" pitchFamily="66" charset="0"/>
                        </a:rPr>
                        <a:t>a-b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66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22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47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sng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</a:rPr>
                        <a:t>123</a:t>
                      </a:r>
                      <a:endParaRPr kumimoji="0" lang="ru-RU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331913" y="4005263"/>
            <a:ext cx="1357312" cy="1019175"/>
            <a:chOff x="1837" y="1026"/>
            <a:chExt cx="681" cy="498"/>
          </a:xfrm>
        </p:grpSpPr>
        <p:sp>
          <p:nvSpPr>
            <p:cNvPr id="67669" name="Text Box 55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   </a:t>
              </a:r>
              <a:r>
                <a:rPr lang="en-US" sz="2400" b="1">
                  <a:solidFill>
                    <a:srgbClr val="CC3300"/>
                  </a:solidFill>
                </a:rPr>
                <a:t>22</a:t>
              </a:r>
              <a:endParaRPr lang="ru-RU" sz="2400" b="1">
                <a:solidFill>
                  <a:srgbClr val="CC3300"/>
                </a:solidFill>
              </a:endParaRPr>
            </a:p>
          </p:txBody>
        </p:sp>
        <p:sp>
          <p:nvSpPr>
            <p:cNvPr id="179256" name="Text Box 56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    </a:t>
              </a:r>
              <a:r>
                <a:rPr lang="en-US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32</a:t>
              </a:r>
              <a:endPara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7671" name="Line 57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1331913" y="5300663"/>
            <a:ext cx="1357312" cy="1019175"/>
            <a:chOff x="1837" y="1026"/>
            <a:chExt cx="681" cy="498"/>
          </a:xfrm>
        </p:grpSpPr>
        <p:sp>
          <p:nvSpPr>
            <p:cNvPr id="67666" name="Text Box 59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    </a:t>
              </a:r>
              <a:r>
                <a:rPr lang="en-US" sz="2400" b="1">
                  <a:solidFill>
                    <a:srgbClr val="CC3300"/>
                  </a:solidFill>
                </a:rPr>
                <a:t>4</a:t>
              </a:r>
              <a:endParaRPr lang="ru-RU" sz="2400" b="1">
                <a:solidFill>
                  <a:srgbClr val="CC3300"/>
                </a:solidFill>
              </a:endParaRPr>
            </a:p>
          </p:txBody>
        </p:sp>
        <p:sp>
          <p:nvSpPr>
            <p:cNvPr id="179260" name="Text Box 60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    </a:t>
              </a:r>
              <a:r>
                <a:rPr lang="en-US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32</a:t>
              </a:r>
              <a:endPara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7668" name="Line 61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2339975" y="1628775"/>
            <a:ext cx="1357313" cy="1019175"/>
            <a:chOff x="1837" y="1026"/>
            <a:chExt cx="681" cy="498"/>
          </a:xfrm>
        </p:grpSpPr>
        <p:sp>
          <p:nvSpPr>
            <p:cNvPr id="67663" name="Text Box 63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  2</a:t>
              </a:r>
              <a:r>
                <a:rPr lang="en-US" sz="2400" b="1">
                  <a:solidFill>
                    <a:srgbClr val="CC3300"/>
                  </a:solidFill>
                </a:rPr>
                <a:t>5</a:t>
              </a:r>
              <a:endParaRPr lang="ru-RU" sz="2400" b="1">
                <a:solidFill>
                  <a:srgbClr val="CC3300"/>
                </a:solidFill>
              </a:endParaRPr>
            </a:p>
          </p:txBody>
        </p:sp>
        <p:sp>
          <p:nvSpPr>
            <p:cNvPr id="179264" name="Text Box 64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   </a:t>
              </a:r>
              <a:r>
                <a:rPr lang="en-US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4</a:t>
              </a:r>
              <a:r>
                <a:rPr lang="ru-RU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7</a:t>
              </a:r>
            </a:p>
          </p:txBody>
        </p:sp>
        <p:sp>
          <p:nvSpPr>
            <p:cNvPr id="67665" name="Line 65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66"/>
          <p:cNvGrpSpPr>
            <a:grpSpLocks/>
          </p:cNvGrpSpPr>
          <p:nvPr/>
        </p:nvGrpSpPr>
        <p:grpSpPr bwMode="auto">
          <a:xfrm>
            <a:off x="2411413" y="4005263"/>
            <a:ext cx="1357312" cy="1019175"/>
            <a:chOff x="1837" y="1026"/>
            <a:chExt cx="681" cy="498"/>
          </a:xfrm>
        </p:grpSpPr>
        <p:sp>
          <p:nvSpPr>
            <p:cNvPr id="67660" name="Text Box 67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   </a:t>
              </a:r>
              <a:r>
                <a:rPr lang="en-US" sz="2400" b="1">
                  <a:solidFill>
                    <a:srgbClr val="CC3300"/>
                  </a:solidFill>
                </a:rPr>
                <a:t>28</a:t>
              </a:r>
              <a:endParaRPr lang="ru-RU" sz="2400" b="1">
                <a:solidFill>
                  <a:srgbClr val="CC3300"/>
                </a:solidFill>
              </a:endParaRPr>
            </a:p>
          </p:txBody>
        </p:sp>
        <p:sp>
          <p:nvSpPr>
            <p:cNvPr id="179268" name="Text Box 68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    </a:t>
              </a:r>
              <a:r>
                <a:rPr lang="en-US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4</a:t>
              </a:r>
              <a:r>
                <a:rPr lang="ru-RU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7</a:t>
              </a:r>
            </a:p>
          </p:txBody>
        </p:sp>
        <p:sp>
          <p:nvSpPr>
            <p:cNvPr id="67662" name="Line 69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70"/>
          <p:cNvGrpSpPr>
            <a:grpSpLocks/>
          </p:cNvGrpSpPr>
          <p:nvPr/>
        </p:nvGrpSpPr>
        <p:grpSpPr bwMode="auto">
          <a:xfrm>
            <a:off x="4427538" y="4149725"/>
            <a:ext cx="1357312" cy="1019175"/>
            <a:chOff x="1837" y="1026"/>
            <a:chExt cx="681" cy="498"/>
          </a:xfrm>
        </p:grpSpPr>
        <p:sp>
          <p:nvSpPr>
            <p:cNvPr id="67657" name="Text Box 71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   </a:t>
              </a:r>
              <a:r>
                <a:rPr lang="en-US" sz="2400" b="1">
                  <a:solidFill>
                    <a:srgbClr val="CC3300"/>
                  </a:solidFill>
                </a:rPr>
                <a:t>54</a:t>
              </a:r>
              <a:endParaRPr lang="ru-RU" sz="2400" b="1">
                <a:solidFill>
                  <a:srgbClr val="CC3300"/>
                </a:solidFill>
              </a:endParaRPr>
            </a:p>
          </p:txBody>
        </p:sp>
        <p:sp>
          <p:nvSpPr>
            <p:cNvPr id="179272" name="Text Box 72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    </a:t>
              </a:r>
              <a:r>
                <a:rPr lang="en-US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44</a:t>
              </a:r>
              <a:endPara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7659" name="Line 73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78"/>
          <p:cNvGrpSpPr>
            <a:grpSpLocks/>
          </p:cNvGrpSpPr>
          <p:nvPr/>
        </p:nvGrpSpPr>
        <p:grpSpPr bwMode="auto">
          <a:xfrm>
            <a:off x="5364163" y="4076700"/>
            <a:ext cx="1357312" cy="1019175"/>
            <a:chOff x="1837" y="1026"/>
            <a:chExt cx="681" cy="498"/>
          </a:xfrm>
        </p:grpSpPr>
        <p:sp>
          <p:nvSpPr>
            <p:cNvPr id="67654" name="Text Box 79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  </a:t>
              </a:r>
              <a:r>
                <a:rPr lang="en-US" sz="2400" b="1">
                  <a:solidFill>
                    <a:srgbClr val="CC3300"/>
                  </a:solidFill>
                </a:rPr>
                <a:t>11</a:t>
              </a:r>
              <a:r>
                <a:rPr lang="ru-RU" sz="2400" b="1">
                  <a:solidFill>
                    <a:srgbClr val="CC3300"/>
                  </a:solidFill>
                </a:rPr>
                <a:t>2</a:t>
              </a:r>
            </a:p>
          </p:txBody>
        </p:sp>
        <p:sp>
          <p:nvSpPr>
            <p:cNvPr id="179280" name="Text Box 80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   1</a:t>
              </a:r>
              <a:r>
                <a:rPr lang="en-US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23</a:t>
              </a:r>
              <a:endPara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7656" name="Line 81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9282" name="Text Box 82"/>
          <p:cNvSpPr txBox="1">
            <a:spLocks noChangeArrowheads="1"/>
          </p:cNvSpPr>
          <p:nvPr/>
        </p:nvSpPr>
        <p:spPr bwMode="auto">
          <a:xfrm>
            <a:off x="3708400" y="2997200"/>
            <a:ext cx="64928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  <a:endParaRPr lang="ru-RU" sz="32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grpSp>
        <p:nvGrpSpPr>
          <p:cNvPr id="8" name="Group 83"/>
          <p:cNvGrpSpPr>
            <a:grpSpLocks/>
          </p:cNvGrpSpPr>
          <p:nvPr/>
        </p:nvGrpSpPr>
        <p:grpSpPr bwMode="auto">
          <a:xfrm>
            <a:off x="3348038" y="5373688"/>
            <a:ext cx="1357312" cy="1019175"/>
            <a:chOff x="1837" y="1026"/>
            <a:chExt cx="681" cy="498"/>
          </a:xfrm>
        </p:grpSpPr>
        <p:sp>
          <p:nvSpPr>
            <p:cNvPr id="67651" name="Text Box 84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  </a:t>
              </a:r>
              <a:r>
                <a:rPr lang="en-US" sz="2400" b="1">
                  <a:solidFill>
                    <a:srgbClr val="CC3300"/>
                  </a:solidFill>
                </a:rPr>
                <a:t>8</a:t>
              </a:r>
              <a:r>
                <a:rPr lang="ru-RU" sz="2400" b="1">
                  <a:solidFill>
                    <a:srgbClr val="CC3300"/>
                  </a:solidFill>
                </a:rPr>
                <a:t>2</a:t>
              </a:r>
            </a:p>
          </p:txBody>
        </p:sp>
        <p:sp>
          <p:nvSpPr>
            <p:cNvPr id="179285" name="Text Box 85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  </a:t>
              </a:r>
              <a:r>
                <a:rPr lang="en-US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125</a:t>
              </a:r>
              <a:endPara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7653" name="Line 86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87"/>
          <p:cNvGrpSpPr>
            <a:grpSpLocks/>
          </p:cNvGrpSpPr>
          <p:nvPr/>
        </p:nvGrpSpPr>
        <p:grpSpPr bwMode="auto">
          <a:xfrm>
            <a:off x="5364163" y="1628775"/>
            <a:ext cx="1357312" cy="1019175"/>
            <a:chOff x="1837" y="1026"/>
            <a:chExt cx="681" cy="498"/>
          </a:xfrm>
        </p:grpSpPr>
        <p:sp>
          <p:nvSpPr>
            <p:cNvPr id="67648" name="Text Box 88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   </a:t>
              </a:r>
              <a:r>
                <a:rPr lang="en-US" sz="2400" b="1">
                  <a:solidFill>
                    <a:srgbClr val="CC3300"/>
                  </a:solidFill>
                </a:rPr>
                <a:t>84</a:t>
              </a:r>
              <a:endParaRPr lang="ru-RU" sz="2400" b="1">
                <a:solidFill>
                  <a:srgbClr val="CC3300"/>
                </a:solidFill>
              </a:endParaRPr>
            </a:p>
          </p:txBody>
        </p:sp>
        <p:sp>
          <p:nvSpPr>
            <p:cNvPr id="179289" name="Text Box 89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   1</a:t>
              </a:r>
              <a:r>
                <a:rPr lang="en-US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23</a:t>
              </a:r>
              <a:endParaRPr lang="ru-RU" sz="24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67650" name="Line 90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91"/>
          <p:cNvGrpSpPr>
            <a:grpSpLocks/>
          </p:cNvGrpSpPr>
          <p:nvPr/>
        </p:nvGrpSpPr>
        <p:grpSpPr bwMode="auto">
          <a:xfrm>
            <a:off x="6300788" y="2852738"/>
            <a:ext cx="1357312" cy="1019175"/>
            <a:chOff x="1837" y="1026"/>
            <a:chExt cx="681" cy="498"/>
          </a:xfrm>
        </p:grpSpPr>
        <p:sp>
          <p:nvSpPr>
            <p:cNvPr id="67645" name="Text Box 92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   </a:t>
              </a:r>
              <a:r>
                <a:rPr lang="en-US" sz="2400" b="1">
                  <a:solidFill>
                    <a:srgbClr val="CC3300"/>
                  </a:solidFill>
                </a:rPr>
                <a:t>8</a:t>
              </a:r>
              <a:endParaRPr lang="ru-RU" sz="2400" b="1">
                <a:solidFill>
                  <a:srgbClr val="CC3300"/>
                </a:solidFill>
              </a:endParaRPr>
            </a:p>
          </p:txBody>
        </p:sp>
        <p:sp>
          <p:nvSpPr>
            <p:cNvPr id="179293" name="Text Box 93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    17</a:t>
              </a:r>
            </a:p>
          </p:txBody>
        </p:sp>
        <p:sp>
          <p:nvSpPr>
            <p:cNvPr id="67647" name="Line 94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95"/>
          <p:cNvGrpSpPr>
            <a:grpSpLocks/>
          </p:cNvGrpSpPr>
          <p:nvPr/>
        </p:nvGrpSpPr>
        <p:grpSpPr bwMode="auto">
          <a:xfrm>
            <a:off x="6300788" y="5300663"/>
            <a:ext cx="1357312" cy="1019175"/>
            <a:chOff x="1837" y="1026"/>
            <a:chExt cx="681" cy="498"/>
          </a:xfrm>
        </p:grpSpPr>
        <p:sp>
          <p:nvSpPr>
            <p:cNvPr id="67642" name="Text Box 96"/>
            <p:cNvSpPr txBox="1">
              <a:spLocks noChangeArrowheads="1"/>
            </p:cNvSpPr>
            <p:nvPr/>
          </p:nvSpPr>
          <p:spPr bwMode="auto">
            <a:xfrm>
              <a:off x="1927" y="1026"/>
              <a:ext cx="480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>
                  <a:solidFill>
                    <a:srgbClr val="CC3300"/>
                  </a:solidFill>
                </a:rPr>
                <a:t>   </a:t>
              </a:r>
              <a:r>
                <a:rPr lang="en-US" sz="2400" b="1">
                  <a:solidFill>
                    <a:srgbClr val="CC3300"/>
                  </a:solidFill>
                </a:rPr>
                <a:t>6</a:t>
              </a:r>
              <a:endParaRPr lang="ru-RU" sz="2400" b="1">
                <a:solidFill>
                  <a:srgbClr val="CC3300"/>
                </a:solidFill>
              </a:endParaRPr>
            </a:p>
          </p:txBody>
        </p:sp>
        <p:sp>
          <p:nvSpPr>
            <p:cNvPr id="179297" name="Text Box 97"/>
            <p:cNvSpPr txBox="1">
              <a:spLocks noChangeArrowheads="1"/>
            </p:cNvSpPr>
            <p:nvPr/>
          </p:nvSpPr>
          <p:spPr bwMode="auto">
            <a:xfrm>
              <a:off x="1837" y="1298"/>
              <a:ext cx="681" cy="22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b="1" dirty="0">
                  <a:solidFill>
                    <a:srgbClr val="CC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itchFamily="34" charset="0"/>
                </a:rPr>
                <a:t>    17</a:t>
              </a:r>
            </a:p>
          </p:txBody>
        </p:sp>
        <p:sp>
          <p:nvSpPr>
            <p:cNvPr id="67644" name="Line 98"/>
            <p:cNvSpPr>
              <a:spLocks noChangeShapeType="1"/>
            </p:cNvSpPr>
            <p:nvPr/>
          </p:nvSpPr>
          <p:spPr bwMode="auto">
            <a:xfrm>
              <a:off x="2018" y="1298"/>
              <a:ext cx="318" cy="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9299" name="Text Box 99"/>
          <p:cNvSpPr txBox="1">
            <a:spLocks noChangeArrowheads="1"/>
          </p:cNvSpPr>
          <p:nvPr/>
        </p:nvSpPr>
        <p:spPr bwMode="auto">
          <a:xfrm>
            <a:off x="4716463" y="5516563"/>
            <a:ext cx="649287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0</a:t>
            </a:r>
            <a:endParaRPr lang="ru-RU" sz="320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67641" name="Picture 95" descr="G:\Картинки, анимация\Птицы\Chicken_1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4857750"/>
            <a:ext cx="8477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9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9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9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9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9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9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82" grpId="0"/>
      <p:bldP spid="17929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95288" y="1628775"/>
          <a:ext cx="1985962" cy="3903663"/>
        </p:xfrm>
        <a:graphic>
          <a:graphicData uri="http://schemas.openxmlformats.org/presentationml/2006/ole">
            <p:oleObj spid="_x0000_s2050" name="CorelDRAW" r:id="rId3" imgW="5031720" imgH="9591840" progId="">
              <p:embed/>
            </p:oleObj>
          </a:graphicData>
        </a:graphic>
      </p:graphicFrame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731963" y="3357563"/>
            <a:ext cx="5554662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/>
              <a:t>Двое играли</a:t>
            </a:r>
          </a:p>
          <a:p>
            <a:pPr algn="ctr"/>
            <a:r>
              <a:rPr lang="ru-RU" sz="4000"/>
              <a:t> в теннис 4,5 часа. </a:t>
            </a:r>
          </a:p>
          <a:p>
            <a:pPr algn="ctr"/>
            <a:r>
              <a:rPr lang="ru-RU" sz="4000"/>
              <a:t>Сколько часов  </a:t>
            </a:r>
          </a:p>
          <a:p>
            <a:pPr algn="ctr"/>
            <a:r>
              <a:rPr lang="ru-RU" sz="4000"/>
              <a:t>играл  каждый из них?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732588" y="1557338"/>
          <a:ext cx="2068512" cy="4064000"/>
        </p:xfrm>
        <a:graphic>
          <a:graphicData uri="http://schemas.openxmlformats.org/presentationml/2006/ole">
            <p:oleObj spid="_x0000_s2051" name="CorelDRAW" r:id="rId4" imgW="4569120" imgH="8707680" progId="">
              <p:embed/>
            </p:oleObj>
          </a:graphicData>
        </a:graphic>
      </p:graphicFrame>
      <p:graphicFrame>
        <p:nvGraphicFramePr>
          <p:cNvPr id="72711" name="Object 4"/>
          <p:cNvGraphicFramePr>
            <a:graphicFrameLocks noChangeAspect="1"/>
          </p:cNvGraphicFramePr>
          <p:nvPr/>
        </p:nvGraphicFramePr>
        <p:xfrm>
          <a:off x="468313" y="2133600"/>
          <a:ext cx="314325" cy="322263"/>
        </p:xfrm>
        <a:graphic>
          <a:graphicData uri="http://schemas.openxmlformats.org/presentationml/2006/ole">
            <p:oleObj spid="_x0000_s2052" name="CorelDRAW" r:id="rId5" imgW="2819880" imgH="2801520" progId="">
              <p:embed/>
            </p:oleObj>
          </a:graphicData>
        </a:graphic>
      </p:graphicFrame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7451725" y="1484313"/>
            <a:ext cx="361950" cy="3603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1258888" y="1557338"/>
            <a:ext cx="504825" cy="36036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66667E-6 -2.59259E-6 C 0.00921 -0.00833 0.01216 -0.02546 0.01824 -0.03773 C 0.02292 -0.06203 0.02917 -0.0824 0.04827 -0.0912 C 0.05192 -0.09838 0.06476 -0.1125 0.07153 -0.11551 C 0.07379 -0.11852 0.07553 -0.12222 0.0783 -0.12453 C 0.08403 -0.12916 0.09862 -0.13217 0.1033 -0.13333 C 0.11997 -0.13727 0.13646 -0.14004 0.1533 -0.14213 C 0.16754 -0.14722 0.18195 -0.14745 0.19653 -0.15115 C 0.2099 -0.15439 0.2231 -0.15787 0.23664 -0.15995 C 0.27362 -0.17685 0.31928 -0.17407 0.3566 -0.17546 C 0.37587 -0.18078 0.39515 -0.18287 0.41494 -0.18449 C 0.42622 -0.18912 0.43837 -0.1912 0.45001 -0.19328 C 0.47657 -0.19259 0.5033 -0.19259 0.52987 -0.1912 C 0.54167 -0.19074 0.56494 -0.18449 0.56494 -0.18449 C 0.58577 -0.17477 0.60973 -0.17314 0.6316 -0.16898 C 0.66563 -0.1625 0.69931 -0.1537 0.73334 -0.14676 C 0.74011 -0.14352 0.74428 -0.13981 0.75157 -0.13773 C 0.76372 -0.12569 0.75244 -0.13472 0.76997 -0.12893 C 0.77778 -0.12639 0.78143 -0.12176 0.7882 -0.11551 L 0.7882 -0.11551 C 0.79202 -0.11389 0.79619 -0.11296 0.80001 -0.11111 C 0.80643 -0.10787 0.80973 -0.10277 0.81494 -0.09768 C 0.81806 -0.09444 0.82501 -0.08889 0.82501 -0.08889 C 0.82952 -0.06967 0.8224 -0.09676 0.8316 -0.07546 C 0.83369 -0.07083 0.83317 -0.06481 0.8349 -0.05995 C 0.83785 -0.05185 0.83976 -0.04676 0.84167 -0.03773 C 0.84445 -0.02407 0.8415 -0.03773 0.84653 -0.02453 C 0.8474 -0.02245 0.84949 -0.0162 0.84827 -0.01782 C 0.84254 -0.02546 0.83907 -0.03657 0.83334 -0.04444 C 0.83108 -0.05324 0.82917 -0.05717 0.82327 -0.06227 C 0.81546 -0.07777 0.81997 -0.07245 0.81164 -0.08009 C 0.80851 -0.0956 0.81251 -0.0831 0.8033 -0.0956 C 0.79827 -0.10231 0.79879 -0.10578 0.79167 -0.10879 C 0.78021 -0.12407 0.75955 -0.12731 0.74497 -0.12893 C 0.73317 -0.1324 0.72188 -0.13564 0.7099 -0.13773 C 0.70591 -0.13958 0.70226 -0.14259 0.69827 -0.14444 C 0.68994 -0.14814 0.68021 -0.15069 0.67153 -0.15324 C 0.64219 -0.17314 0.6007 -0.17986 0.56824 -0.18449 C 0.54688 -0.1875 0.52605 -0.19514 0.50487 -0.2 C 0.4165 -0.19884 0.37535 -0.19907 0.30487 -0.1912 C 0.29515 -0.18657 0.3033 -0.19004 0.28664 -0.18657 C 0.25678 -0.18055 0.22674 -0.17939 0.19653 -0.17546 C 0.18282 -0.17361 0.16997 -0.16736 0.1566 -0.16435 C 0.12535 -0.1574 0.09428 -0.15069 0.0632 -0.14213 C 0.054 -0.13379 0.04237 -0.13078 0.03334 -0.12222 C 0.02622 -0.11551 0.0283 -0.1118 0.02153 -0.10231 C 0.01337 -0.09097 0.00851 -0.07685 0.00157 -0.06435 C -0.00156 -0.05139 -0.0026 -0.03588 -0.00834 -0.02453 C -0.01093 -0.01134 -0.0118 0.00209 -0.01336 0.01551 C -0.01492 0.02963 -0.01267 0.0257 -0.01666 0.03102 " pathEditMode="relative" ptsTypes="ffffffffffffffffffFffffffffffffffffffffffffffffffA">
                                      <p:cBhvr>
                                        <p:cTn id="6" dur="2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2" name="Object 2"/>
          <p:cNvGraphicFramePr>
            <a:graphicFrameLocks noChangeAspect="1"/>
          </p:cNvGraphicFramePr>
          <p:nvPr/>
        </p:nvGraphicFramePr>
        <p:xfrm>
          <a:off x="6732588" y="225425"/>
          <a:ext cx="3514725" cy="2751138"/>
        </p:xfrm>
        <a:graphic>
          <a:graphicData uri="http://schemas.openxmlformats.org/presentationml/2006/ole">
            <p:oleObj spid="_x0000_s3074" name="CorelDRAW" r:id="rId3" imgW="2772360" imgH="2103120" progId="">
              <p:embed/>
            </p:oleObj>
          </a:graphicData>
        </a:graphic>
      </p:graphicFrame>
      <p:graphicFrame>
        <p:nvGraphicFramePr>
          <p:cNvPr id="73736" name="Object 3"/>
          <p:cNvGraphicFramePr>
            <a:graphicFrameLocks noChangeAspect="1"/>
          </p:cNvGraphicFramePr>
          <p:nvPr/>
        </p:nvGraphicFramePr>
        <p:xfrm>
          <a:off x="7451725" y="1125538"/>
          <a:ext cx="2863850" cy="2667000"/>
        </p:xfrm>
        <a:graphic>
          <a:graphicData uri="http://schemas.openxmlformats.org/presentationml/2006/ole">
            <p:oleObj spid="_x0000_s3075" name="CorelDRAW" r:id="rId4" imgW="2765160" imgH="2546640" progId="">
              <p:embed/>
            </p:oleObj>
          </a:graphicData>
        </a:graphic>
      </p:graphicFrame>
      <p:graphicFrame>
        <p:nvGraphicFramePr>
          <p:cNvPr id="73737" name="Object 4"/>
          <p:cNvGraphicFramePr>
            <a:graphicFrameLocks noChangeAspect="1"/>
          </p:cNvGraphicFramePr>
          <p:nvPr/>
        </p:nvGraphicFramePr>
        <p:xfrm>
          <a:off x="7596188" y="1989138"/>
          <a:ext cx="3708400" cy="2901950"/>
        </p:xfrm>
        <a:graphic>
          <a:graphicData uri="http://schemas.openxmlformats.org/presentationml/2006/ole">
            <p:oleObj spid="_x0000_s3076" name="CorelDRAW" r:id="rId5" imgW="2772360" imgH="2103120" progId="">
              <p:embed/>
            </p:oleObj>
          </a:graphicData>
        </a:graphic>
      </p:graphicFrame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539750" y="4292600"/>
            <a:ext cx="77057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Экипаж, запряженный тройкой лошадей,</a:t>
            </a:r>
          </a:p>
          <a:p>
            <a:pPr algn="ctr"/>
            <a:r>
              <a:rPr lang="ru-RU" sz="2800" b="1"/>
              <a:t> проехал за один час 15,8 км. </a:t>
            </a:r>
          </a:p>
          <a:p>
            <a:pPr algn="ctr"/>
            <a:r>
              <a:rPr lang="ru-RU" sz="2800" b="1"/>
              <a:t>С какой скоростью</a:t>
            </a:r>
          </a:p>
          <a:p>
            <a:pPr algn="ctr"/>
            <a:r>
              <a:rPr lang="ru-RU" sz="2800" b="1"/>
              <a:t>бежала каждая лошадь?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23 -0.02127 C -0.16024 -0.03098 -0.20104 -0.043 -0.24288 -0.04809 C -0.3467 -0.10081 -0.45989 -0.06266 -0.56528 -0.05988 C -0.58298 -0.05595 -0.59965 -0.04809 -0.61684 -0.04069 C -0.6342 -0.02081 -0.61215 -0.04416 -0.63316 -0.02913 C -0.63941 -0.02474 -0.64184 -0.01688 -0.64896 -0.01688 " pathEditMode="relative" rAng="0" ptsTypes="fffffA">
                                      <p:cBhvr>
                                        <p:cTn id="12" dur="2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" y="-3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75 -0.14197 C -0.26424 -0.13919 -0.40903 -0.14197 -0.554 -0.13272 C -0.56042 -0.13272 -0.57778 -0.09642 -0.58403 -0.08717 C -0.58611 -0.08347 -0.58959 -0.0696 -0.58959 -0.06844 " pathEditMode="relative" rAng="0" ptsTypes="fffA">
                                      <p:cBhvr>
                                        <p:cTn id="14" dur="2000" fill="hold"/>
                                        <p:tgtEl>
                                          <p:spTgt spid="737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3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441 -0.15052 C -0.18247 -0.15861 -0.18768 -0.16139 -0.20799 -0.16393 C -0.22743 -0.17341 -0.25104 -0.17642 -0.27118 -0.17988 C -0.34219 -0.17919 -0.41285 -0.17965 -0.48368 -0.17757 C -0.50695 -0.17688 -0.54514 -0.15306 -0.56389 -0.13457 C -0.56962 -0.12902 -0.57448 -0.12116 -0.58073 -0.11653 " pathEditMode="relative" rAng="0" ptsTypes="fffffA">
                                      <p:cBhvr>
                                        <p:cTn id="16" dur="2000" fill="hold"/>
                                        <p:tgtEl>
                                          <p:spTgt spid="737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5" name="WordArt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127125"/>
            <a:ext cx="4779963" cy="1208088"/>
          </a:xfrm>
          <a:prstGeom prst="rect">
            <a:avLst/>
          </a:prstGeom>
          <a:noFill/>
        </p:spPr>
      </p:pic>
      <p:graphicFrame>
        <p:nvGraphicFramePr>
          <p:cNvPr id="71686" name="Object 2"/>
          <p:cNvGraphicFramePr>
            <a:graphicFrameLocks noChangeAspect="1"/>
          </p:cNvGraphicFramePr>
          <p:nvPr/>
        </p:nvGraphicFramePr>
        <p:xfrm>
          <a:off x="1000125" y="2571750"/>
          <a:ext cx="2576513" cy="3051175"/>
        </p:xfrm>
        <a:graphic>
          <a:graphicData uri="http://schemas.openxmlformats.org/presentationml/2006/ole">
            <p:oleObj spid="_x0000_s4098" name="CorelDRAW" r:id="rId4" imgW="1929960" imgH="2216160" progId="">
              <p:embed/>
            </p:oleObj>
          </a:graphicData>
        </a:graphic>
      </p:graphicFrame>
      <p:sp>
        <p:nvSpPr>
          <p:cNvPr id="71687" name="WordArt 7"/>
          <p:cNvSpPr>
            <a:spLocks noChangeArrowheads="1" noChangeShapeType="1" noTextEdit="1"/>
          </p:cNvSpPr>
          <p:nvPr/>
        </p:nvSpPr>
        <p:spPr bwMode="auto">
          <a:xfrm>
            <a:off x="214313" y="4429125"/>
            <a:ext cx="6877050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87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Сколько пальцев на 10 руках?</a:t>
            </a:r>
          </a:p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C 0.00191 0.01852 0.0066 0.03912 0.02153 0.04445 C 0.0283 0.05046 0.03559 0.05278 0.04323 0.05556 C 0.0915 0.05486 0.13993 0.05463 0.1882 0.05324 C 0.21233 0.05255 0.2375 0.04144 0.26163 0.03773 C 0.29445 0.03843 0.32709 0.03866 0.3599 0.04005 C 0.3757 0.04074 0.39202 0.05093 0.40834 0.05324 C 0.42552 0.05926 0.4441 0.06204 0.46163 0.06435 C 0.49375 0.07338 0.52587 0.07986 0.55834 0.08658 C 0.56459 0.09097 0.56979 0.09329 0.57657 0.0956 C 0.58282 0.10116 0.58959 0.10347 0.59653 0.10671 C 0.59775 0.1081 0.6 0.11111 0.6 0.11111 " pathEditMode="relative" ptsTypes="fffffffffffA">
                                      <p:cBhvr>
                                        <p:cTn id="12" dur="2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620713"/>
            <a:ext cx="8362950" cy="590391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endParaRPr lang="ru-RU" dirty="0"/>
          </a:p>
          <a:p>
            <a:pPr marL="609600" indent="-609600">
              <a:buFontTx/>
              <a:buAutoNum type="arabicPeriod"/>
            </a:pPr>
            <a:r>
              <a:rPr lang="ru-RU" dirty="0"/>
              <a:t>0,27+(1,78+5,73)</a:t>
            </a:r>
          </a:p>
          <a:p>
            <a:pPr marL="609600" indent="-609600">
              <a:buFontTx/>
              <a:buNone/>
            </a:pPr>
            <a:endParaRPr lang="ru-RU" dirty="0"/>
          </a:p>
          <a:p>
            <a:pPr marL="609600" indent="-609600">
              <a:buFontTx/>
              <a:buAutoNum type="arabicPeriod" startAt="2"/>
            </a:pPr>
            <a:r>
              <a:rPr lang="ru-RU" dirty="0"/>
              <a:t>21,49+3,674+31,51</a:t>
            </a:r>
          </a:p>
          <a:p>
            <a:pPr marL="609600" indent="-609600">
              <a:buFontTx/>
              <a:buNone/>
            </a:pPr>
            <a:endParaRPr lang="ru-RU" dirty="0"/>
          </a:p>
          <a:p>
            <a:pPr marL="609600" indent="-609600">
              <a:buFontTx/>
              <a:buAutoNum type="arabicPeriod" startAt="3"/>
            </a:pPr>
            <a:r>
              <a:rPr lang="ru-RU" dirty="0"/>
              <a:t>37,45-(</a:t>
            </a:r>
            <a:r>
              <a:rPr lang="ru-RU" dirty="0" smtClean="0"/>
              <a:t>26,45-7,9</a:t>
            </a:r>
            <a:r>
              <a:rPr lang="ru-RU" dirty="0"/>
              <a:t>)</a:t>
            </a:r>
          </a:p>
          <a:p>
            <a:pPr marL="609600" indent="-609600">
              <a:buFontTx/>
              <a:buNone/>
            </a:pPr>
            <a:endParaRPr lang="ru-RU" dirty="0"/>
          </a:p>
          <a:p>
            <a:pPr marL="609600" indent="-609600">
              <a:buFontTx/>
              <a:buAutoNum type="arabicPeriod" startAt="4"/>
            </a:pPr>
            <a:r>
              <a:rPr lang="ru-RU" dirty="0"/>
              <a:t>(13,88+8,46)- 2,46</a:t>
            </a:r>
          </a:p>
          <a:p>
            <a:pPr marL="609600" indent="-609600">
              <a:buFontTx/>
              <a:buNone/>
            </a:pPr>
            <a:endParaRPr lang="ru-RU" dirty="0"/>
          </a:p>
        </p:txBody>
      </p:sp>
      <p:sp>
        <p:nvSpPr>
          <p:cNvPr id="114694" name="Rectangle 6"/>
          <p:cNvSpPr>
            <a:spLocks noChangeArrowheads="1"/>
          </p:cNvSpPr>
          <p:nvPr/>
        </p:nvSpPr>
        <p:spPr bwMode="auto">
          <a:xfrm>
            <a:off x="6300788" y="1052513"/>
            <a:ext cx="18002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/>
          <a:lstStyle/>
          <a:p>
            <a:r>
              <a:rPr lang="ru-RU" sz="3200" b="1">
                <a:solidFill>
                  <a:srgbClr val="800080"/>
                </a:solidFill>
              </a:rPr>
              <a:t>1</a:t>
            </a:r>
            <a:r>
              <a:rPr lang="ru-RU" sz="2000" b="1"/>
              <a:t>    56,674</a:t>
            </a:r>
          </a:p>
        </p:txBody>
      </p:sp>
      <p:sp>
        <p:nvSpPr>
          <p:cNvPr id="114695" name="Rectangle 7"/>
          <p:cNvSpPr>
            <a:spLocks noChangeArrowheads="1"/>
          </p:cNvSpPr>
          <p:nvPr/>
        </p:nvSpPr>
        <p:spPr bwMode="auto">
          <a:xfrm>
            <a:off x="6300788" y="2133600"/>
            <a:ext cx="18002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/>
          <a:lstStyle/>
          <a:p>
            <a:r>
              <a:rPr lang="ru-RU" sz="3200" b="1">
                <a:solidFill>
                  <a:srgbClr val="800080"/>
                </a:solidFill>
              </a:rPr>
              <a:t>2</a:t>
            </a:r>
            <a:r>
              <a:rPr lang="ru-RU" sz="2000" b="1"/>
              <a:t>          3,1</a:t>
            </a: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6300788" y="3213100"/>
            <a:ext cx="18002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/>
          <a:lstStyle/>
          <a:p>
            <a:r>
              <a:rPr lang="ru-RU" sz="3200" b="1">
                <a:solidFill>
                  <a:srgbClr val="800080"/>
                </a:solidFill>
              </a:rPr>
              <a:t>3</a:t>
            </a:r>
            <a:r>
              <a:rPr lang="ru-RU" sz="2000" b="1"/>
              <a:t>        7,78</a:t>
            </a:r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6300788" y="4365625"/>
            <a:ext cx="18002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/>
          <a:lstStyle/>
          <a:p>
            <a:r>
              <a:rPr lang="ru-RU" sz="3200" b="1">
                <a:solidFill>
                  <a:srgbClr val="800080"/>
                </a:solidFill>
              </a:rPr>
              <a:t>4</a:t>
            </a:r>
            <a:r>
              <a:rPr lang="ru-RU" sz="2000" b="1"/>
              <a:t>        18,9</a:t>
            </a: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6300788" y="5445125"/>
            <a:ext cx="1800225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000" tIns="10800" rIns="18000" bIns="10800" anchor="ctr"/>
          <a:lstStyle/>
          <a:p>
            <a:r>
              <a:rPr lang="ru-RU" sz="3200" b="1">
                <a:solidFill>
                  <a:srgbClr val="800080"/>
                </a:solidFill>
              </a:rPr>
              <a:t>5</a:t>
            </a:r>
            <a:r>
              <a:rPr lang="ru-RU" sz="2000" b="1"/>
              <a:t>      19,88</a:t>
            </a:r>
          </a:p>
        </p:txBody>
      </p:sp>
      <p:sp>
        <p:nvSpPr>
          <p:cNvPr id="114699" name="Line 11"/>
          <p:cNvSpPr>
            <a:spLocks noChangeShapeType="1"/>
          </p:cNvSpPr>
          <p:nvPr/>
        </p:nvSpPr>
        <p:spPr bwMode="auto">
          <a:xfrm>
            <a:off x="4932363" y="1557338"/>
            <a:ext cx="1295400" cy="2016125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4700" name="Line 12"/>
          <p:cNvSpPr>
            <a:spLocks noChangeShapeType="1"/>
          </p:cNvSpPr>
          <p:nvPr/>
        </p:nvSpPr>
        <p:spPr bwMode="auto">
          <a:xfrm flipV="1">
            <a:off x="5292725" y="1412875"/>
            <a:ext cx="1008063" cy="1223963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4701" name="Line 13"/>
          <p:cNvSpPr>
            <a:spLocks noChangeShapeType="1"/>
          </p:cNvSpPr>
          <p:nvPr/>
        </p:nvSpPr>
        <p:spPr bwMode="auto">
          <a:xfrm flipV="1">
            <a:off x="5076825" y="2420938"/>
            <a:ext cx="1150938" cy="1439862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4702" name="Line 14"/>
          <p:cNvSpPr>
            <a:spLocks noChangeShapeType="1"/>
          </p:cNvSpPr>
          <p:nvPr/>
        </p:nvSpPr>
        <p:spPr bwMode="auto">
          <a:xfrm>
            <a:off x="5219700" y="5084763"/>
            <a:ext cx="1008063" cy="720725"/>
          </a:xfrm>
          <a:prstGeom prst="line">
            <a:avLst/>
          </a:prstGeom>
          <a:noFill/>
          <a:ln w="57150" cap="rnd">
            <a:solidFill>
              <a:schemeClr val="tx1"/>
            </a:solidFill>
            <a:prstDash val="sysDot"/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14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14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9" grpId="0" animBg="1"/>
      <p:bldP spid="114699" grpId="1" animBg="1"/>
      <p:bldP spid="114700" grpId="0" animBg="1"/>
      <p:bldP spid="114700" grpId="1" animBg="1"/>
      <p:bldP spid="114701" grpId="0" animBg="1"/>
      <p:bldP spid="114701" grpId="1" animBg="1"/>
      <p:bldP spid="114702" grpId="0" animBg="1"/>
      <p:bldP spid="114702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7010400" cy="574675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800" b="1" dirty="0">
                <a:solidFill>
                  <a:schemeClr val="bg2"/>
                </a:solidFill>
              </a:rPr>
              <a:t>СРАВНИТЕ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600" b="1" i="1"/>
              <a:t>3,741 и 3,739</a:t>
            </a:r>
            <a:br>
              <a:rPr lang="ru-RU" sz="2600" b="1" i="1"/>
            </a:br>
            <a:r>
              <a:rPr lang="ru-RU" sz="2600" b="1" i="1"/>
              <a:t/>
            </a:r>
            <a:br>
              <a:rPr lang="ru-RU" sz="2600" b="1" i="1"/>
            </a:br>
            <a:r>
              <a:rPr lang="ru-RU" sz="2600" b="1" i="1"/>
              <a:t>18,99 и 20</a:t>
            </a:r>
            <a:br>
              <a:rPr lang="ru-RU" sz="2600" b="1" i="1"/>
            </a:br>
            <a:r>
              <a:rPr lang="ru-RU" sz="2600" b="1" i="1"/>
              <a:t/>
            </a:r>
            <a:br>
              <a:rPr lang="ru-RU" sz="2600" b="1" i="1"/>
            </a:br>
            <a:r>
              <a:rPr lang="ru-RU" sz="2600" b="1" i="1"/>
              <a:t>50,07 и 49</a:t>
            </a:r>
            <a:br>
              <a:rPr lang="ru-RU" sz="2600" b="1" i="1"/>
            </a:br>
            <a:r>
              <a:rPr lang="ru-RU" sz="2600" b="1" i="1"/>
              <a:t/>
            </a:r>
            <a:br>
              <a:rPr lang="ru-RU" sz="2600" b="1" i="1"/>
            </a:br>
            <a:r>
              <a:rPr lang="ru-RU" sz="2600" b="1" i="1"/>
              <a:t>5,7 и 6,6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2600" b="1" i="1"/>
              <a:t>14 и 7,8</a:t>
            </a:r>
            <a:br>
              <a:rPr lang="ru-RU" sz="2600" b="1" i="1"/>
            </a:br>
            <a:endParaRPr lang="ru-RU" sz="2600" b="1" i="1"/>
          </a:p>
          <a:p>
            <a:pPr>
              <a:buFont typeface="Wingdings" pitchFamily="2" charset="2"/>
              <a:buNone/>
            </a:pPr>
            <a:r>
              <a:rPr lang="ru-RU" sz="2600" b="1" i="1"/>
              <a:t>  9,2 и 9,021</a:t>
            </a:r>
            <a:br>
              <a:rPr lang="ru-RU" sz="2600" b="1" i="1"/>
            </a:br>
            <a:r>
              <a:rPr lang="ru-RU" sz="2600" b="1" i="1"/>
              <a:t/>
            </a:r>
            <a:br>
              <a:rPr lang="ru-RU" sz="2600" b="1" i="1"/>
            </a:br>
            <a:r>
              <a:rPr lang="ru-RU" sz="2600" b="1" i="1"/>
              <a:t>47,001 и 47,0001</a:t>
            </a:r>
            <a:br>
              <a:rPr lang="ru-RU" sz="2600" b="1" i="1"/>
            </a:br>
            <a:r>
              <a:rPr lang="ru-RU" sz="2600" b="1" i="1"/>
              <a:t/>
            </a:r>
            <a:br>
              <a:rPr lang="ru-RU" sz="2600" b="1" i="1"/>
            </a:br>
            <a:r>
              <a:rPr lang="ru-RU" sz="2600" b="1" i="1"/>
              <a:t>1,2 и 1,201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ChangeArrowheads="1"/>
          </p:cNvSpPr>
          <p:nvPr/>
        </p:nvSpPr>
        <p:spPr bwMode="auto">
          <a:xfrm>
            <a:off x="179388" y="4868863"/>
            <a:ext cx="8810625" cy="1800225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1000" b="0">
                <a:latin typeface="Arial Black" pitchFamily="34" charset="0"/>
              </a:rPr>
              <a:t>7,2</a:t>
            </a:r>
            <a:r>
              <a:rPr lang="en-US" sz="11000" b="0">
                <a:latin typeface="Arial Black" pitchFamily="34" charset="0"/>
              </a:rPr>
              <a:t> </a:t>
            </a:r>
            <a:r>
              <a:rPr lang="ru-RU" sz="11000" b="0">
                <a:latin typeface="Arial Black" pitchFamily="34" charset="0"/>
              </a:rPr>
              <a:t>*</a:t>
            </a:r>
            <a:r>
              <a:rPr lang="en-US" sz="11000" b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ru-RU" sz="11000" b="0">
                <a:latin typeface="Arial Black" pitchFamily="34" charset="0"/>
              </a:rPr>
              <a:t>5,99</a:t>
            </a:r>
          </a:p>
        </p:txBody>
      </p:sp>
      <p:sp>
        <p:nvSpPr>
          <p:cNvPr id="640003" name="Rectangle 3"/>
          <p:cNvSpPr>
            <a:spLocks noChangeArrowheads="1"/>
          </p:cNvSpPr>
          <p:nvPr/>
        </p:nvSpPr>
        <p:spPr bwMode="auto">
          <a:xfrm>
            <a:off x="3379788" y="4860925"/>
            <a:ext cx="1441450" cy="1800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15000" b="0">
                <a:latin typeface="Arial Black" pitchFamily="34" charset="0"/>
              </a:rPr>
              <a:t>&gt;</a:t>
            </a:r>
            <a:endParaRPr lang="ru-RU" sz="15000" b="0">
              <a:latin typeface="Arial Black" pitchFamily="34" charset="0"/>
            </a:endParaRPr>
          </a:p>
        </p:txBody>
      </p:sp>
      <p:sp>
        <p:nvSpPr>
          <p:cNvPr id="640004" name="Rectangle 4"/>
          <p:cNvSpPr>
            <a:spLocks noChangeArrowheads="1"/>
          </p:cNvSpPr>
          <p:nvPr/>
        </p:nvSpPr>
        <p:spPr bwMode="auto">
          <a:xfrm>
            <a:off x="0" y="2133600"/>
            <a:ext cx="9144000" cy="15827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000" b="0">
                <a:latin typeface="Arial Black" pitchFamily="34" charset="0"/>
              </a:rPr>
              <a:t>18</a:t>
            </a:r>
            <a:r>
              <a:rPr lang="ru-RU" sz="10000" b="0">
                <a:latin typeface="Arial Black" pitchFamily="34" charset="0"/>
              </a:rPr>
              <a:t>,</a:t>
            </a:r>
            <a:r>
              <a:rPr lang="en-US" sz="10000" b="0">
                <a:latin typeface="Arial Black" pitchFamily="34" charset="0"/>
              </a:rPr>
              <a:t>04</a:t>
            </a:r>
            <a:r>
              <a:rPr lang="en-US" sz="2000" b="0">
                <a:latin typeface="Arial Black" pitchFamily="34" charset="0"/>
              </a:rPr>
              <a:t> </a:t>
            </a:r>
            <a:r>
              <a:rPr lang="ru-RU" sz="12000" b="0">
                <a:latin typeface="Arial Black" pitchFamily="34" charset="0"/>
              </a:rPr>
              <a:t>*</a:t>
            </a:r>
            <a:r>
              <a:rPr lang="en-US" sz="2000" b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ru-RU" sz="2000" b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en-US" sz="10000" b="0">
                <a:latin typeface="Arial Black" pitchFamily="34" charset="0"/>
              </a:rPr>
              <a:t>18</a:t>
            </a:r>
            <a:r>
              <a:rPr lang="ru-RU" sz="10000" b="0">
                <a:latin typeface="Arial Black" pitchFamily="34" charset="0"/>
              </a:rPr>
              <a:t>,</a:t>
            </a:r>
            <a:r>
              <a:rPr lang="en-US" sz="10000" b="0">
                <a:latin typeface="Arial Black" pitchFamily="34" charset="0"/>
              </a:rPr>
              <a:t>4</a:t>
            </a:r>
            <a:endParaRPr lang="ru-RU" sz="12000" b="0">
              <a:latin typeface="Arial Black" pitchFamily="34" charset="0"/>
            </a:endParaRPr>
          </a:p>
        </p:txBody>
      </p:sp>
      <p:sp>
        <p:nvSpPr>
          <p:cNvPr id="640005" name="Rectangle 5"/>
          <p:cNvSpPr>
            <a:spLocks noChangeArrowheads="1"/>
          </p:cNvSpPr>
          <p:nvPr/>
        </p:nvSpPr>
        <p:spPr bwMode="auto">
          <a:xfrm>
            <a:off x="4014788" y="2205038"/>
            <a:ext cx="1190625" cy="14398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0" b="0">
                <a:latin typeface="Arial Black" pitchFamily="34" charset="0"/>
              </a:rPr>
              <a:t>&lt;</a:t>
            </a:r>
            <a:endParaRPr lang="ru-RU" sz="12000" b="0">
              <a:latin typeface="Arial Black" pitchFamily="34" charset="0"/>
            </a:endParaRPr>
          </a:p>
        </p:txBody>
      </p:sp>
      <p:sp>
        <p:nvSpPr>
          <p:cNvPr id="640006" name="Rectangle 6"/>
          <p:cNvSpPr>
            <a:spLocks noChangeArrowheads="1"/>
          </p:cNvSpPr>
          <p:nvPr/>
        </p:nvSpPr>
        <p:spPr bwMode="auto">
          <a:xfrm>
            <a:off x="141288" y="3860800"/>
            <a:ext cx="8880475" cy="194468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0" b="0">
                <a:latin typeface="Arial Black" pitchFamily="34" charset="0"/>
              </a:rPr>
              <a:t>0</a:t>
            </a:r>
            <a:r>
              <a:rPr lang="ru-RU" sz="11000" b="0">
                <a:latin typeface="Arial Black" pitchFamily="34" charset="0"/>
              </a:rPr>
              <a:t>,</a:t>
            </a:r>
            <a:r>
              <a:rPr lang="en-US" sz="11000" b="0">
                <a:latin typeface="Arial Black" pitchFamily="34" charset="0"/>
              </a:rPr>
              <a:t>3 </a:t>
            </a:r>
            <a:r>
              <a:rPr lang="ru-RU" sz="11000" b="0">
                <a:latin typeface="Arial Black" pitchFamily="34" charset="0"/>
              </a:rPr>
              <a:t>*</a:t>
            </a:r>
            <a:r>
              <a:rPr lang="en-US" sz="11000" b="0">
                <a:latin typeface="Arial Black" pitchFamily="34" charset="0"/>
              </a:rPr>
              <a:t>0</a:t>
            </a:r>
            <a:r>
              <a:rPr lang="ru-RU" sz="11000" b="0">
                <a:latin typeface="Arial Black" pitchFamily="34" charset="0"/>
              </a:rPr>
              <a:t>,</a:t>
            </a:r>
            <a:r>
              <a:rPr lang="en-US" sz="11000" b="0">
                <a:latin typeface="Arial Black" pitchFamily="34" charset="0"/>
              </a:rPr>
              <a:t>30</a:t>
            </a:r>
            <a:endParaRPr lang="ru-RU" sz="11000" b="0">
              <a:latin typeface="Arial Black" pitchFamily="34" charset="0"/>
            </a:endParaRPr>
          </a:p>
        </p:txBody>
      </p:sp>
      <p:sp>
        <p:nvSpPr>
          <p:cNvPr id="640007" name="Rectangle 7"/>
          <p:cNvSpPr>
            <a:spLocks noChangeArrowheads="1"/>
          </p:cNvSpPr>
          <p:nvPr/>
        </p:nvSpPr>
        <p:spPr bwMode="auto">
          <a:xfrm>
            <a:off x="3492500" y="4149725"/>
            <a:ext cx="1296988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1000" b="0">
                <a:latin typeface="Arial Black" pitchFamily="34" charset="0"/>
              </a:rPr>
              <a:t>=</a:t>
            </a:r>
            <a:endParaRPr lang="ru-RU" sz="11000" b="0">
              <a:latin typeface="Arial Black" pitchFamily="34" charset="0"/>
            </a:endParaRPr>
          </a:p>
        </p:txBody>
      </p:sp>
      <p:sp>
        <p:nvSpPr>
          <p:cNvPr id="640008" name="Rectangle 8"/>
          <p:cNvSpPr>
            <a:spLocks noChangeArrowheads="1"/>
          </p:cNvSpPr>
          <p:nvPr/>
        </p:nvSpPr>
        <p:spPr bwMode="auto">
          <a:xfrm>
            <a:off x="0" y="1196975"/>
            <a:ext cx="9144000" cy="143986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1000" b="0" dirty="0">
                <a:latin typeface="Arial Black" pitchFamily="34" charset="0"/>
              </a:rPr>
              <a:t>4</a:t>
            </a:r>
            <a:r>
              <a:rPr lang="ru-RU" sz="11000" b="0" dirty="0">
                <a:latin typeface="Arial Black" pitchFamily="34" charset="0"/>
              </a:rPr>
              <a:t>,</a:t>
            </a:r>
            <a:r>
              <a:rPr lang="en-US" sz="11000" b="0">
                <a:latin typeface="Arial Black" pitchFamily="34" charset="0"/>
              </a:rPr>
              <a:t>806</a:t>
            </a:r>
            <a:r>
              <a:rPr lang="en-US" sz="5000" b="0">
                <a:latin typeface="Arial Black" pitchFamily="34" charset="0"/>
              </a:rPr>
              <a:t> </a:t>
            </a:r>
            <a:r>
              <a:rPr lang="ru-RU" sz="11000" b="0" dirty="0">
                <a:latin typeface="Arial Black" pitchFamily="34" charset="0"/>
              </a:rPr>
              <a:t>*</a:t>
            </a:r>
            <a:r>
              <a:rPr lang="en-US" sz="5000" b="0" dirty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ru-RU" sz="11000" b="0" dirty="0">
                <a:latin typeface="Arial Black" pitchFamily="34" charset="0"/>
              </a:rPr>
              <a:t>4,</a:t>
            </a:r>
            <a:r>
              <a:rPr lang="en-US" sz="11000" b="0" dirty="0">
                <a:latin typeface="Arial Black" pitchFamily="34" charset="0"/>
              </a:rPr>
              <a:t>93</a:t>
            </a:r>
            <a:endParaRPr lang="ru-RU" sz="15000" b="0" dirty="0">
              <a:latin typeface="Arial Black" pitchFamily="34" charset="0"/>
            </a:endParaRPr>
          </a:p>
        </p:txBody>
      </p:sp>
      <p:sp>
        <p:nvSpPr>
          <p:cNvPr id="640009" name="Rectangle 9"/>
          <p:cNvSpPr>
            <a:spLocks noChangeArrowheads="1"/>
          </p:cNvSpPr>
          <p:nvPr/>
        </p:nvSpPr>
        <p:spPr bwMode="auto">
          <a:xfrm flipH="1">
            <a:off x="4284663" y="1268413"/>
            <a:ext cx="1150937" cy="115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0" b="0">
                <a:latin typeface="Arial Black" pitchFamily="34" charset="0"/>
              </a:rPr>
              <a:t>&lt;</a:t>
            </a:r>
            <a:endParaRPr lang="ru-RU" sz="12000" b="0">
              <a:latin typeface="Arial Black" pitchFamily="34" charset="0"/>
            </a:endParaRPr>
          </a:p>
        </p:txBody>
      </p:sp>
      <p:sp>
        <p:nvSpPr>
          <p:cNvPr id="640010" name="Rectangle 10"/>
          <p:cNvSpPr>
            <a:spLocks noChangeArrowheads="1"/>
          </p:cNvSpPr>
          <p:nvPr/>
        </p:nvSpPr>
        <p:spPr bwMode="auto">
          <a:xfrm>
            <a:off x="0" y="0"/>
            <a:ext cx="9144000" cy="1989138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0500" b="0">
                <a:latin typeface="Arial Black" pitchFamily="34" charset="0"/>
              </a:rPr>
              <a:t>9</a:t>
            </a:r>
            <a:r>
              <a:rPr lang="ru-RU" sz="10500" b="0">
                <a:latin typeface="Arial Black" pitchFamily="34" charset="0"/>
              </a:rPr>
              <a:t>,</a:t>
            </a:r>
            <a:r>
              <a:rPr lang="en-US" sz="10500" b="0">
                <a:latin typeface="Arial Black" pitchFamily="34" charset="0"/>
              </a:rPr>
              <a:t>4</a:t>
            </a:r>
            <a:r>
              <a:rPr lang="ru-RU" sz="10500" b="0">
                <a:latin typeface="Arial Black" pitchFamily="34" charset="0"/>
              </a:rPr>
              <a:t>0</a:t>
            </a:r>
            <a:r>
              <a:rPr lang="en-US" sz="10500" b="0">
                <a:latin typeface="Arial Black" pitchFamily="34" charset="0"/>
              </a:rPr>
              <a:t>4</a:t>
            </a:r>
            <a:r>
              <a:rPr lang="en-US" sz="5000" b="0">
                <a:latin typeface="Arial Black" pitchFamily="34" charset="0"/>
              </a:rPr>
              <a:t> </a:t>
            </a:r>
            <a:r>
              <a:rPr lang="ru-RU" sz="10500" b="0">
                <a:latin typeface="Arial Black" pitchFamily="34" charset="0"/>
              </a:rPr>
              <a:t>*</a:t>
            </a:r>
            <a:r>
              <a:rPr lang="en-US" sz="5000" b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en-US" sz="10500" b="0">
                <a:latin typeface="Arial Black" pitchFamily="34" charset="0"/>
              </a:rPr>
              <a:t>9</a:t>
            </a:r>
            <a:r>
              <a:rPr lang="ru-RU" sz="10500" b="0">
                <a:latin typeface="Arial Black" pitchFamily="34" charset="0"/>
              </a:rPr>
              <a:t>,</a:t>
            </a:r>
            <a:r>
              <a:rPr lang="en-US" sz="10500" b="0">
                <a:latin typeface="Arial Black" pitchFamily="34" charset="0"/>
              </a:rPr>
              <a:t>44</a:t>
            </a:r>
            <a:endParaRPr lang="ru-RU" sz="15000" b="0">
              <a:latin typeface="Arial Black" pitchFamily="34" charset="0"/>
            </a:endParaRPr>
          </a:p>
        </p:txBody>
      </p:sp>
      <p:sp>
        <p:nvSpPr>
          <p:cNvPr id="640011" name="Rectangle 11"/>
          <p:cNvSpPr>
            <a:spLocks noChangeArrowheads="1"/>
          </p:cNvSpPr>
          <p:nvPr/>
        </p:nvSpPr>
        <p:spPr bwMode="auto">
          <a:xfrm flipH="1">
            <a:off x="4140200" y="404813"/>
            <a:ext cx="11525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12000" b="0">
                <a:latin typeface="Arial Black" pitchFamily="34" charset="0"/>
              </a:rPr>
              <a:t>&lt;</a:t>
            </a:r>
            <a:endParaRPr lang="ru-RU" sz="12000" b="0">
              <a:latin typeface="Arial Black" pitchFamily="34" charset="0"/>
            </a:endParaRPr>
          </a:p>
        </p:txBody>
      </p:sp>
      <p:sp>
        <p:nvSpPr>
          <p:cNvPr id="640012" name="Rectangle 12"/>
          <p:cNvSpPr>
            <a:spLocks noChangeArrowheads="1"/>
          </p:cNvSpPr>
          <p:nvPr/>
        </p:nvSpPr>
        <p:spPr bwMode="auto">
          <a:xfrm>
            <a:off x="0" y="3357563"/>
            <a:ext cx="8675688" cy="1366837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1000" b="0">
                <a:latin typeface="Arial Black" pitchFamily="34" charset="0"/>
              </a:rPr>
              <a:t>7,0</a:t>
            </a:r>
            <a:r>
              <a:rPr lang="en-US" sz="11000" b="0">
                <a:latin typeface="Arial Black" pitchFamily="34" charset="0"/>
              </a:rPr>
              <a:t>40</a:t>
            </a:r>
            <a:r>
              <a:rPr lang="en-US" sz="5000" b="0">
                <a:latin typeface="Arial Black" pitchFamily="34" charset="0"/>
              </a:rPr>
              <a:t> </a:t>
            </a:r>
            <a:r>
              <a:rPr lang="ru-RU" sz="12000" b="0">
                <a:latin typeface="Arial Black" pitchFamily="34" charset="0"/>
              </a:rPr>
              <a:t>*</a:t>
            </a:r>
            <a:r>
              <a:rPr lang="en-US" sz="5000" b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ru-RU" sz="11000" b="0">
                <a:latin typeface="Arial Black" pitchFamily="34" charset="0"/>
              </a:rPr>
              <a:t>7,0</a:t>
            </a:r>
            <a:r>
              <a:rPr lang="en-US" sz="11000" b="0">
                <a:latin typeface="Arial Black" pitchFamily="34" charset="0"/>
              </a:rPr>
              <a:t>4</a:t>
            </a:r>
            <a:endParaRPr lang="ru-RU" sz="15000" b="0">
              <a:latin typeface="Arial Black" pitchFamily="34" charset="0"/>
            </a:endParaRPr>
          </a:p>
        </p:txBody>
      </p:sp>
      <p:sp>
        <p:nvSpPr>
          <p:cNvPr id="640013" name="Rectangle 13"/>
          <p:cNvSpPr>
            <a:spLocks noChangeArrowheads="1"/>
          </p:cNvSpPr>
          <p:nvPr/>
        </p:nvSpPr>
        <p:spPr bwMode="auto">
          <a:xfrm>
            <a:off x="4356100" y="3429000"/>
            <a:ext cx="1190625" cy="1295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2000" b="0">
                <a:latin typeface="Arial Black" pitchFamily="34" charset="0"/>
              </a:rPr>
              <a:t>=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2" grpId="0" animBg="1"/>
      <p:bldP spid="640002" grpId="1" animBg="1"/>
      <p:bldP spid="640003" grpId="0" animBg="1"/>
      <p:bldP spid="640003" grpId="1" animBg="1"/>
      <p:bldP spid="640004" grpId="0" animBg="1"/>
      <p:bldP spid="640004" grpId="1" animBg="1"/>
      <p:bldP spid="640005" grpId="0" animBg="1"/>
      <p:bldP spid="640005" grpId="1" animBg="1"/>
      <p:bldP spid="640006" grpId="0" animBg="1"/>
      <p:bldP spid="640006" grpId="1" animBg="1"/>
      <p:bldP spid="640007" grpId="0" animBg="1"/>
      <p:bldP spid="640007" grpId="1" animBg="1"/>
      <p:bldP spid="640008" grpId="0" animBg="1"/>
      <p:bldP spid="640008" grpId="1" animBg="1"/>
      <p:bldP spid="640009" grpId="0" animBg="1"/>
      <p:bldP spid="640009" grpId="1" animBg="1"/>
      <p:bldP spid="640010" grpId="0" animBg="1"/>
      <p:bldP spid="640010" grpId="1" animBg="1"/>
      <p:bldP spid="640011" grpId="0" animBg="1"/>
      <p:bldP spid="640011" grpId="1" animBg="1"/>
      <p:bldP spid="640012" grpId="0" animBg="1"/>
      <p:bldP spid="640012" grpId="1" animBg="1"/>
      <p:bldP spid="640013" grpId="0" animBg="1"/>
      <p:bldP spid="64001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3366"/>
                </a:solidFill>
              </a:rPr>
              <a:t>Закончите предложение: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539750" y="1500188"/>
            <a:ext cx="4038600" cy="4583112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2000" dirty="0" smtClean="0"/>
              <a:t>Если в конце десятичной дроби приписать 6 нулей, то… 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dirty="0" smtClean="0"/>
              <a:t>Из двух обыкновенных дробей с одинаковыми знаменателями меньше та, …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dirty="0" smtClean="0"/>
              <a:t>Большая дробь на координатном луче лежит …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dirty="0" smtClean="0"/>
              <a:t>Из обыкновенной дроби в десятичную  можно перевести только ту дробь, у которой…</a:t>
            </a:r>
          </a:p>
          <a:p>
            <a:pPr eaLnBrk="1" hangingPunct="1"/>
            <a:endParaRPr lang="ru-RU" sz="2000" dirty="0" smtClean="0"/>
          </a:p>
          <a:p>
            <a:pPr eaLnBrk="1" hangingPunct="1"/>
            <a:r>
              <a:rPr lang="ru-RU" sz="2000" dirty="0" smtClean="0"/>
              <a:t>Целую часть от дробной части в десятичной записи числа отделяют</a:t>
            </a:r>
          </a:p>
          <a:p>
            <a:pPr eaLnBrk="1" hangingPunct="1"/>
            <a:endParaRPr lang="ru-RU" sz="1800" dirty="0" smtClean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3438" y="1500188"/>
            <a:ext cx="3529012" cy="462597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2000" dirty="0" smtClean="0"/>
              <a:t>…получится дробь, равная данной</a:t>
            </a:r>
          </a:p>
          <a:p>
            <a:pPr eaLnBrk="1" hangingPunct="1">
              <a:buNone/>
            </a:pPr>
            <a:endParaRPr lang="ru-RU" sz="2000" dirty="0" smtClean="0"/>
          </a:p>
          <a:p>
            <a:pPr eaLnBrk="1" hangingPunct="1"/>
            <a:r>
              <a:rPr lang="ru-RU" sz="2000" dirty="0" smtClean="0"/>
              <a:t>…у которой меньше числитель</a:t>
            </a:r>
          </a:p>
          <a:p>
            <a:pPr eaLnBrk="1" hangingPunct="1"/>
            <a:endParaRPr lang="ru-RU" sz="2000" dirty="0" smtClean="0"/>
          </a:p>
          <a:p>
            <a:pPr eaLnBrk="1" hangingPunct="1">
              <a:buNone/>
            </a:pPr>
            <a:endParaRPr lang="ru-RU" sz="2000" dirty="0" smtClean="0"/>
          </a:p>
          <a:p>
            <a:pPr eaLnBrk="1" hangingPunct="1"/>
            <a:r>
              <a:rPr lang="ru-RU" sz="2000" dirty="0" smtClean="0"/>
              <a:t>…правее меньшей дроби</a:t>
            </a:r>
          </a:p>
          <a:p>
            <a:pPr eaLnBrk="1" hangingPunct="1"/>
            <a:endParaRPr lang="ru-RU" sz="2000" dirty="0" smtClean="0"/>
          </a:p>
          <a:p>
            <a:pPr eaLnBrk="1" hangingPunct="1">
              <a:buNone/>
            </a:pPr>
            <a:endParaRPr lang="ru-RU" sz="2000" dirty="0" smtClean="0"/>
          </a:p>
          <a:p>
            <a:pPr eaLnBrk="1" hangingPunct="1"/>
            <a:r>
              <a:rPr lang="ru-RU" sz="2000" dirty="0" smtClean="0"/>
              <a:t>…знаменатель равен  10, 100, 1000 и т.д.</a:t>
            </a:r>
          </a:p>
          <a:p>
            <a:pPr eaLnBrk="1" hangingPunct="1"/>
            <a:endParaRPr lang="ru-RU" sz="2000" dirty="0" smtClean="0"/>
          </a:p>
          <a:p>
            <a:pPr eaLnBrk="1" hangingPunct="1">
              <a:buNone/>
            </a:pPr>
            <a:endParaRPr lang="ru-RU" sz="2000" dirty="0" smtClean="0"/>
          </a:p>
          <a:p>
            <a:pPr eaLnBrk="1" hangingPunct="1"/>
            <a:r>
              <a:rPr lang="ru-RU" sz="2000" dirty="0" smtClean="0"/>
              <a:t> … запятой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102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102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02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102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  <p:bldP spid="1024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333375"/>
            <a:ext cx="8243887" cy="1295400"/>
          </a:xfrm>
        </p:spPr>
        <p:txBody>
          <a:bodyPr>
            <a:normAutofit/>
          </a:bodyPr>
          <a:lstStyle/>
          <a:p>
            <a:r>
              <a:rPr lang="ru-RU" sz="4000"/>
              <a:t>Чтобы сложить (вычесть) десятичные дроби, нужно: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229600" cy="460851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/>
              <a:t>Записать дроби так, чтобы запятая была под запятой;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Уравнять количество знаков после запятой;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Выполнить сложение (вычитание), не обращая внимание на запятую;</a:t>
            </a:r>
          </a:p>
          <a:p>
            <a:pPr marL="609600" indent="-609600">
              <a:buFontTx/>
              <a:buAutoNum type="arabicPeriod"/>
            </a:pPr>
            <a:r>
              <a:rPr lang="ru-RU"/>
              <a:t>В ответе поставить запятую под запятой.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3"/>
          <p:cNvSpPr>
            <a:spLocks noChangeArrowheads="1"/>
          </p:cNvSpPr>
          <p:nvPr/>
        </p:nvSpPr>
        <p:spPr bwMode="auto">
          <a:xfrm>
            <a:off x="3203575" y="4365625"/>
            <a:ext cx="792163" cy="936625"/>
          </a:xfrm>
          <a:prstGeom prst="ellipse">
            <a:avLst/>
          </a:pr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>
              <a:latin typeface="Arial" charset="0"/>
            </a:endParaRPr>
          </a:p>
        </p:txBody>
      </p:sp>
      <p:sp>
        <p:nvSpPr>
          <p:cNvPr id="17411" name="Oval 4"/>
          <p:cNvSpPr>
            <a:spLocks noChangeArrowheads="1"/>
          </p:cNvSpPr>
          <p:nvPr/>
        </p:nvSpPr>
        <p:spPr bwMode="auto">
          <a:xfrm>
            <a:off x="3059113" y="2708275"/>
            <a:ext cx="792162" cy="936625"/>
          </a:xfrm>
          <a:prstGeom prst="ellipse">
            <a:avLst/>
          </a:prstGeom>
          <a:solidFill>
            <a:srgbClr val="F75135"/>
          </a:solidFill>
          <a:ln w="9525">
            <a:solidFill>
              <a:srgbClr val="FF822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>
              <a:latin typeface="Arial" charset="0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 flipV="1">
            <a:off x="3419475" y="3644900"/>
            <a:ext cx="73025" cy="720725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3" name="Oval 6"/>
          <p:cNvSpPr>
            <a:spLocks noChangeArrowheads="1"/>
          </p:cNvSpPr>
          <p:nvPr/>
        </p:nvSpPr>
        <p:spPr bwMode="auto">
          <a:xfrm>
            <a:off x="3779838" y="1268413"/>
            <a:ext cx="792162" cy="9366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>
              <a:latin typeface="Arial" charset="0"/>
            </a:endParaRPr>
          </a:p>
        </p:txBody>
      </p:sp>
      <p:sp>
        <p:nvSpPr>
          <p:cNvPr id="17414" name="Oval 7"/>
          <p:cNvSpPr>
            <a:spLocks noChangeArrowheads="1"/>
          </p:cNvSpPr>
          <p:nvPr/>
        </p:nvSpPr>
        <p:spPr bwMode="auto">
          <a:xfrm>
            <a:off x="5292725" y="549275"/>
            <a:ext cx="792163" cy="936625"/>
          </a:xfrm>
          <a:prstGeom prst="ellipse">
            <a:avLst/>
          </a:prstGeom>
          <a:solidFill>
            <a:srgbClr val="99FF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>
              <a:latin typeface="Arial" charset="0"/>
            </a:endParaRPr>
          </a:p>
        </p:txBody>
      </p:sp>
      <p:sp>
        <p:nvSpPr>
          <p:cNvPr id="17415" name="Oval 8"/>
          <p:cNvSpPr>
            <a:spLocks noChangeArrowheads="1"/>
          </p:cNvSpPr>
          <p:nvPr/>
        </p:nvSpPr>
        <p:spPr bwMode="auto">
          <a:xfrm>
            <a:off x="7019925" y="1196975"/>
            <a:ext cx="792163" cy="936625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>
              <a:latin typeface="Arial" charset="0"/>
            </a:endParaRPr>
          </a:p>
        </p:txBody>
      </p:sp>
      <p:sp>
        <p:nvSpPr>
          <p:cNvPr id="17416" name="Oval 9"/>
          <p:cNvSpPr>
            <a:spLocks noChangeArrowheads="1"/>
          </p:cNvSpPr>
          <p:nvPr/>
        </p:nvSpPr>
        <p:spPr bwMode="auto">
          <a:xfrm>
            <a:off x="8001000" y="2895600"/>
            <a:ext cx="792163" cy="936625"/>
          </a:xfrm>
          <a:prstGeom prst="ellipse">
            <a:avLst/>
          </a:prstGeom>
          <a:solidFill>
            <a:srgbClr val="99FF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>
              <a:latin typeface="Arial" charset="0"/>
            </a:endParaRPr>
          </a:p>
        </p:txBody>
      </p:sp>
      <p:sp>
        <p:nvSpPr>
          <p:cNvPr id="17417" name="Oval 10"/>
          <p:cNvSpPr>
            <a:spLocks noChangeArrowheads="1"/>
          </p:cNvSpPr>
          <p:nvPr/>
        </p:nvSpPr>
        <p:spPr bwMode="auto">
          <a:xfrm>
            <a:off x="7667625" y="4724400"/>
            <a:ext cx="792163" cy="936625"/>
          </a:xfrm>
          <a:prstGeom prst="ellipse">
            <a:avLst/>
          </a:prstGeom>
          <a:solidFill>
            <a:srgbClr val="F75135"/>
          </a:solidFill>
          <a:ln w="9525">
            <a:solidFill>
              <a:srgbClr val="FF822D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>
              <a:latin typeface="Arial" charset="0"/>
            </a:endParaRPr>
          </a:p>
        </p:txBody>
      </p:sp>
      <p:sp>
        <p:nvSpPr>
          <p:cNvPr id="17418" name="Oval 11"/>
          <p:cNvSpPr>
            <a:spLocks noChangeArrowheads="1"/>
          </p:cNvSpPr>
          <p:nvPr/>
        </p:nvSpPr>
        <p:spPr bwMode="auto">
          <a:xfrm>
            <a:off x="6588125" y="5734050"/>
            <a:ext cx="792163" cy="936625"/>
          </a:xfrm>
          <a:prstGeom prst="ellipse">
            <a:avLst/>
          </a:prstGeom>
          <a:solidFill>
            <a:srgbClr val="3399FF"/>
          </a:solidFill>
          <a:ln w="9525">
            <a:solidFill>
              <a:srgbClr val="3399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>
              <a:latin typeface="Arial" charset="0"/>
            </a:endParaRPr>
          </a:p>
        </p:txBody>
      </p:sp>
      <p:sp>
        <p:nvSpPr>
          <p:cNvPr id="17419" name="Oval 12"/>
          <p:cNvSpPr>
            <a:spLocks noChangeArrowheads="1"/>
          </p:cNvSpPr>
          <p:nvPr/>
        </p:nvSpPr>
        <p:spPr bwMode="auto">
          <a:xfrm>
            <a:off x="4572000" y="5921375"/>
            <a:ext cx="792163" cy="936625"/>
          </a:xfrm>
          <a:prstGeom prst="ellipse">
            <a:avLst/>
          </a:prstGeom>
          <a:solidFill>
            <a:srgbClr val="99FF33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 b="0">
              <a:latin typeface="Arial" charset="0"/>
            </a:endParaRPr>
          </a:p>
        </p:txBody>
      </p:sp>
      <p:sp>
        <p:nvSpPr>
          <p:cNvPr id="15373" name="Line 13"/>
          <p:cNvSpPr>
            <a:spLocks noChangeShapeType="1"/>
          </p:cNvSpPr>
          <p:nvPr/>
        </p:nvSpPr>
        <p:spPr bwMode="auto">
          <a:xfrm flipV="1">
            <a:off x="3563938" y="2060575"/>
            <a:ext cx="360362" cy="6477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 flipV="1">
            <a:off x="4500563" y="1052513"/>
            <a:ext cx="792162" cy="3603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22" name="Text Box 15"/>
          <p:cNvSpPr txBox="1">
            <a:spLocks noChangeArrowheads="1"/>
          </p:cNvSpPr>
          <p:nvPr/>
        </p:nvSpPr>
        <p:spPr bwMode="auto">
          <a:xfrm>
            <a:off x="3200400" y="4495800"/>
            <a:ext cx="754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0">
                <a:solidFill>
                  <a:srgbClr val="FF6600"/>
                </a:solidFill>
                <a:latin typeface="Arial" charset="0"/>
              </a:rPr>
              <a:t>6,2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3635375" y="3789363"/>
            <a:ext cx="7159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0">
                <a:solidFill>
                  <a:srgbClr val="3399FF"/>
                </a:solidFill>
                <a:latin typeface="Arial" charset="0"/>
              </a:rPr>
              <a:t>-4,8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048000" y="2819400"/>
            <a:ext cx="7524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0">
                <a:solidFill>
                  <a:srgbClr val="FFFF00"/>
                </a:solidFill>
                <a:latin typeface="Arial" charset="0"/>
              </a:rPr>
              <a:t>1,4</a:t>
            </a:r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3779838" y="2349500"/>
            <a:ext cx="831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0">
                <a:solidFill>
                  <a:srgbClr val="FF6600"/>
                </a:solidFill>
                <a:latin typeface="Arial" charset="0"/>
              </a:rPr>
              <a:t>+5,6</a:t>
            </a:r>
          </a:p>
        </p:txBody>
      </p:sp>
      <p:sp>
        <p:nvSpPr>
          <p:cNvPr id="15379" name="Text Box 19"/>
          <p:cNvSpPr txBox="1">
            <a:spLocks noChangeArrowheads="1"/>
          </p:cNvSpPr>
          <p:nvPr/>
        </p:nvSpPr>
        <p:spPr bwMode="auto">
          <a:xfrm>
            <a:off x="3962400" y="1447800"/>
            <a:ext cx="40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0">
                <a:solidFill>
                  <a:srgbClr val="009900"/>
                </a:solidFill>
                <a:latin typeface="Arial" charset="0"/>
              </a:rPr>
              <a:t>7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716463" y="1268413"/>
            <a:ext cx="7159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0">
                <a:solidFill>
                  <a:srgbClr val="009900"/>
                </a:solidFill>
                <a:latin typeface="Arial" charset="0"/>
              </a:rPr>
              <a:t>-2,4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5335588" y="685800"/>
            <a:ext cx="754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0">
                <a:solidFill>
                  <a:srgbClr val="0033CC"/>
                </a:solidFill>
                <a:latin typeface="Arial" charset="0"/>
              </a:rPr>
              <a:t>4,6</a:t>
            </a:r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6084888" y="981075"/>
            <a:ext cx="1008062" cy="360363"/>
          </a:xfrm>
          <a:prstGeom prst="line">
            <a:avLst/>
          </a:prstGeom>
          <a:noFill/>
          <a:ln w="57150">
            <a:solidFill>
              <a:srgbClr val="99FF33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6084888" y="620713"/>
            <a:ext cx="100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0">
                <a:solidFill>
                  <a:srgbClr val="0099FF"/>
                </a:solidFill>
                <a:latin typeface="Arial" charset="0"/>
              </a:rPr>
              <a:t>+0,16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6946900" y="1371600"/>
            <a:ext cx="885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0">
                <a:solidFill>
                  <a:srgbClr val="009900"/>
                </a:solidFill>
                <a:latin typeface="Arial" charset="0"/>
              </a:rPr>
              <a:t>4,76</a:t>
            </a:r>
          </a:p>
        </p:txBody>
      </p:sp>
      <p:sp>
        <p:nvSpPr>
          <p:cNvPr id="15385" name="Line 25"/>
          <p:cNvSpPr>
            <a:spLocks noChangeShapeType="1"/>
          </p:cNvSpPr>
          <p:nvPr/>
        </p:nvSpPr>
        <p:spPr bwMode="auto">
          <a:xfrm>
            <a:off x="7740650" y="1916113"/>
            <a:ext cx="576263" cy="10080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7894638" y="1989138"/>
            <a:ext cx="95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0">
                <a:solidFill>
                  <a:srgbClr val="FF6600"/>
                </a:solidFill>
                <a:latin typeface="Arial" charset="0"/>
              </a:rPr>
              <a:t>+4,94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8031163" y="3068638"/>
            <a:ext cx="754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b="0">
                <a:solidFill>
                  <a:srgbClr val="0000FF"/>
                </a:solidFill>
                <a:latin typeface="Arial" charset="0"/>
              </a:rPr>
              <a:t>9,7</a:t>
            </a:r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 flipH="1">
            <a:off x="8172450" y="3860800"/>
            <a:ext cx="144463" cy="863600"/>
          </a:xfrm>
          <a:prstGeom prst="line">
            <a:avLst/>
          </a:prstGeom>
          <a:noFill/>
          <a:ln w="57150">
            <a:solidFill>
              <a:srgbClr val="99FF33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89" name="Rectangle 29"/>
          <p:cNvSpPr>
            <a:spLocks noChangeArrowheads="1"/>
          </p:cNvSpPr>
          <p:nvPr/>
        </p:nvSpPr>
        <p:spPr bwMode="auto">
          <a:xfrm>
            <a:off x="8172450" y="4076700"/>
            <a:ext cx="971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0">
                <a:solidFill>
                  <a:srgbClr val="009900"/>
                </a:solidFill>
                <a:latin typeface="Arial" charset="0"/>
              </a:rPr>
              <a:t>-3,49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7596188" y="4868863"/>
            <a:ext cx="9366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0">
                <a:solidFill>
                  <a:srgbClr val="FFFF00"/>
                </a:solidFill>
                <a:latin typeface="Arial" charset="0"/>
              </a:rPr>
              <a:t>6,21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7534275" y="5805488"/>
            <a:ext cx="9636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0">
                <a:solidFill>
                  <a:srgbClr val="FF3300"/>
                </a:solidFill>
                <a:latin typeface="Arial" charset="0"/>
              </a:rPr>
              <a:t>+0,07</a:t>
            </a:r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6516688" y="5876925"/>
            <a:ext cx="9572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0">
                <a:solidFill>
                  <a:srgbClr val="FF3300"/>
                </a:solidFill>
                <a:latin typeface="Arial" charset="0"/>
              </a:rPr>
              <a:t>6,28</a:t>
            </a:r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H="1">
            <a:off x="7308850" y="5589588"/>
            <a:ext cx="576263" cy="431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H="1">
            <a:off x="5364163" y="6381750"/>
            <a:ext cx="1223962" cy="71438"/>
          </a:xfrm>
          <a:prstGeom prst="line">
            <a:avLst/>
          </a:prstGeom>
          <a:noFill/>
          <a:ln w="57150">
            <a:solidFill>
              <a:srgbClr val="0099FF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95" name="Text Box 35"/>
          <p:cNvSpPr txBox="1">
            <a:spLocks noChangeArrowheads="1"/>
          </p:cNvSpPr>
          <p:nvPr/>
        </p:nvSpPr>
        <p:spPr bwMode="auto">
          <a:xfrm>
            <a:off x="5556250" y="5949950"/>
            <a:ext cx="8874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0">
                <a:solidFill>
                  <a:srgbClr val="0099FF"/>
                </a:solidFill>
                <a:latin typeface="Arial" charset="0"/>
              </a:rPr>
              <a:t>-1,28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4643438" y="5949950"/>
            <a:ext cx="649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b="0">
                <a:solidFill>
                  <a:srgbClr val="FF3300"/>
                </a:solidFill>
                <a:latin typeface="Arial" charset="0"/>
              </a:rPr>
              <a:t>5</a:t>
            </a:r>
          </a:p>
        </p:txBody>
      </p:sp>
      <p:sp>
        <p:nvSpPr>
          <p:cNvPr id="718884" name="Text Box 37"/>
          <p:cNvSpPr txBox="1">
            <a:spLocks noChangeArrowheads="1"/>
          </p:cNvSpPr>
          <p:nvPr/>
        </p:nvSpPr>
        <p:spPr bwMode="auto">
          <a:xfrm>
            <a:off x="285750" y="304800"/>
            <a:ext cx="4500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i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Устный счет:</a:t>
            </a:r>
          </a:p>
        </p:txBody>
      </p:sp>
      <p:pic>
        <p:nvPicPr>
          <p:cNvPr id="17445" name="Picture 37" descr="51813200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627313" y="5373688"/>
            <a:ext cx="1584325" cy="133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C:\Users\Ирина Михайловна\Desktop\278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492375"/>
            <a:ext cx="2076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15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1000"/>
                                        <p:tgtEl>
                                          <p:spTgt spid="15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5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77" grpId="0"/>
      <p:bldP spid="15378" grpId="0"/>
      <p:bldP spid="15379" grpId="0"/>
      <p:bldP spid="15380" grpId="0"/>
      <p:bldP spid="15383" grpId="0"/>
      <p:bldP spid="15386" grpId="0"/>
      <p:bldP spid="15387" grpId="0"/>
      <p:bldP spid="15389" grpId="0"/>
      <p:bldP spid="15390" grpId="0"/>
      <p:bldP spid="15391" grpId="0"/>
      <p:bldP spid="15392" grpId="0"/>
      <p:bldP spid="15395" grpId="0"/>
      <p:bldP spid="1539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411</TotalTime>
  <Words>1468</Words>
  <Application>Microsoft Office PowerPoint</Application>
  <PresentationFormat>Экран (4:3)</PresentationFormat>
  <Paragraphs>480</Paragraphs>
  <Slides>55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58" baseType="lpstr">
      <vt:lpstr>Поток</vt:lpstr>
      <vt:lpstr>Equation</vt:lpstr>
      <vt:lpstr>CorelDRAW</vt:lpstr>
      <vt:lpstr>СЛОЖЕНИЕ И ВЫЧИТАНИЕ ДЕСЯТИЧНЫХ ДРОБЕЙ</vt:lpstr>
      <vt:lpstr>Слайд 2</vt:lpstr>
      <vt:lpstr>Цель нашего урока -</vt:lpstr>
      <vt:lpstr>   Вопрос для повторения:</vt:lpstr>
      <vt:lpstr>Слайд 5</vt:lpstr>
      <vt:lpstr>Слайд 6</vt:lpstr>
      <vt:lpstr>Закончите предложение:</vt:lpstr>
      <vt:lpstr>Чтобы сложить (вычесть) десятичные дроби, нужно:</vt:lpstr>
      <vt:lpstr>Слайд 9</vt:lpstr>
      <vt:lpstr>  Восстановите запятые:</vt:lpstr>
      <vt:lpstr>Тест    </vt:lpstr>
      <vt:lpstr>Слайд 12</vt:lpstr>
      <vt:lpstr>Слайд 13</vt:lpstr>
      <vt:lpstr>Слайд 14</vt:lpstr>
      <vt:lpstr>Слайд 15</vt:lpstr>
      <vt:lpstr>Слайд 16</vt:lpstr>
      <vt:lpstr>ОТВЕТЫ</vt:lpstr>
      <vt:lpstr>Путешествие</vt:lpstr>
      <vt:lpstr>Слайд 19</vt:lpstr>
      <vt:lpstr>Слайд 20</vt:lpstr>
      <vt:lpstr>Садимся в автобус</vt:lpstr>
      <vt:lpstr>Слайд 22</vt:lpstr>
      <vt:lpstr>Вычислительный центр</vt:lpstr>
      <vt:lpstr>Слайд 24</vt:lpstr>
      <vt:lpstr>Слайд 25</vt:lpstr>
      <vt:lpstr>Слайд 26</vt:lpstr>
      <vt:lpstr>Пересаживаемся в лодку</vt:lpstr>
      <vt:lpstr>Слайд 28</vt:lpstr>
      <vt:lpstr>Слайд 29</vt:lpstr>
      <vt:lpstr>         Физкультминутка  для глаз</vt:lpstr>
      <vt:lpstr>Слайд 31</vt:lpstr>
      <vt:lpstr>Слайд 32</vt:lpstr>
      <vt:lpstr>Слайд 33</vt:lpstr>
      <vt:lpstr>Остров Смекалистых</vt:lpstr>
      <vt:lpstr>На острове Смекалистых</vt:lpstr>
      <vt:lpstr>Город  Угадайка</vt:lpstr>
      <vt:lpstr>Город Угадайка</vt:lpstr>
      <vt:lpstr>Путешествие на поезде</vt:lpstr>
      <vt:lpstr>Слайд 39</vt:lpstr>
      <vt:lpstr>Слайд 40</vt:lpstr>
      <vt:lpstr>           Поле Чудес</vt:lpstr>
      <vt:lpstr>       Поле Чудес</vt:lpstr>
      <vt:lpstr>В школу</vt:lpstr>
      <vt:lpstr>Слайд 44</vt:lpstr>
      <vt:lpstr>     Итог урока:</vt:lpstr>
      <vt:lpstr>Домашнее задание:</vt:lpstr>
      <vt:lpstr>Слайд 47</vt:lpstr>
      <vt:lpstr>Ответьте на вопросы:</vt:lpstr>
      <vt:lpstr>Слайд 49</vt:lpstr>
      <vt:lpstr>Слайд 50</vt:lpstr>
      <vt:lpstr>Слайд 51</vt:lpstr>
      <vt:lpstr>Слайд 52</vt:lpstr>
      <vt:lpstr>Слайд 53</vt:lpstr>
      <vt:lpstr>Слайд 54</vt:lpstr>
      <vt:lpstr>СРАВНИТЕ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СЛОЖЕНИЕ И ВЫЧИТАНИЕ ДЕСЯТИЧНЫХ ДРОБЕЙ</dc:title>
  <dc:creator>Елена</dc:creator>
  <cp:lastModifiedBy>Елена</cp:lastModifiedBy>
  <cp:revision>53</cp:revision>
  <dcterms:created xsi:type="dcterms:W3CDTF">2013-02-10T14:45:12Z</dcterms:created>
  <dcterms:modified xsi:type="dcterms:W3CDTF">2014-08-24T18:58:35Z</dcterms:modified>
</cp:coreProperties>
</file>