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56" r:id="rId5"/>
    <p:sldId id="260" r:id="rId6"/>
    <p:sldId id="262" r:id="rId7"/>
    <p:sldId id="263" r:id="rId8"/>
    <p:sldId id="264" r:id="rId9"/>
    <p:sldId id="266" r:id="rId10"/>
    <p:sldId id="270" r:id="rId11"/>
    <p:sldId id="267" r:id="rId12"/>
    <p:sldId id="269" r:id="rId13"/>
    <p:sldId id="287" r:id="rId14"/>
    <p:sldId id="261" r:id="rId15"/>
    <p:sldId id="268" r:id="rId16"/>
    <p:sldId id="271" r:id="rId17"/>
    <p:sldId id="265" r:id="rId18"/>
    <p:sldId id="286" r:id="rId19"/>
    <p:sldId id="273" r:id="rId20"/>
    <p:sldId id="289" r:id="rId21"/>
    <p:sldId id="272" r:id="rId22"/>
    <p:sldId id="275" r:id="rId23"/>
    <p:sldId id="276" r:id="rId24"/>
    <p:sldId id="278" r:id="rId25"/>
    <p:sldId id="277" r:id="rId26"/>
    <p:sldId id="279" r:id="rId27"/>
    <p:sldId id="280" r:id="rId28"/>
    <p:sldId id="282" r:id="rId29"/>
    <p:sldId id="281" r:id="rId30"/>
    <p:sldId id="283" r:id="rId31"/>
    <p:sldId id="291" r:id="rId32"/>
    <p:sldId id="285" r:id="rId33"/>
    <p:sldId id="290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08822-8D9E-45F6-898C-05EE3E13E6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3E539-0349-4875-BFFE-5D1AF92D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2F06-A57E-4542-A5E2-0F59E90C41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72627-21A0-4F7A-B107-D65783AB9D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A5D24-24C0-413A-855F-A6C675BD9C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F233-AB1E-40C6-BB3E-3771801848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32B9C-3D86-4200-9951-2F13957613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9BF93-CF46-4415-8D33-CAF3822532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AF4E3-B842-4A9B-8347-CEB98E847F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D0DDC-0960-40FF-B1A6-DE48F1C255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5F230-032D-4548-951D-072C5B734B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C5706A-D337-4A30-8452-3453FD37F69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60648"/>
            <a:ext cx="7058025" cy="1728191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B00000"/>
                </a:solidFill>
              </a:rPr>
              <a:t>МБОУ ООШ №103</a:t>
            </a:r>
            <a:br>
              <a:rPr lang="ru-RU" sz="5400" b="1" i="1" dirty="0" smtClean="0">
                <a:solidFill>
                  <a:srgbClr val="B00000"/>
                </a:solidFill>
              </a:rPr>
            </a:br>
            <a:r>
              <a:rPr lang="ru-RU" sz="4000" b="1" i="1" dirty="0" smtClean="0">
                <a:solidFill>
                  <a:srgbClr val="B00000"/>
                </a:solidFill>
              </a:rPr>
              <a:t>г.о. Самара</a:t>
            </a:r>
            <a:endParaRPr lang="ru-RU" sz="4000" b="1" i="1" dirty="0">
              <a:solidFill>
                <a:srgbClr val="B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2276873"/>
            <a:ext cx="7129463" cy="4247752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/>
              <a:t>Урок математики </a:t>
            </a:r>
          </a:p>
          <a:p>
            <a:pPr algn="ctr">
              <a:buNone/>
            </a:pPr>
            <a:r>
              <a:rPr lang="ru-RU" sz="4400" b="1" i="1" dirty="0" smtClean="0"/>
              <a:t>в 6 классе</a:t>
            </a:r>
          </a:p>
          <a:p>
            <a:pPr algn="ctr">
              <a:buNone/>
            </a:pPr>
            <a:endParaRPr lang="ru-RU" sz="4400" b="1" i="1" dirty="0"/>
          </a:p>
          <a:p>
            <a:pPr algn="r">
              <a:buNone/>
            </a:pPr>
            <a:r>
              <a:rPr lang="ru-RU" sz="4400" b="1" i="1" dirty="0" smtClean="0"/>
              <a:t>Учитель:</a:t>
            </a:r>
          </a:p>
          <a:p>
            <a:pPr algn="r">
              <a:buNone/>
            </a:pPr>
            <a:r>
              <a:rPr lang="ru-RU" sz="4400" b="1" i="1" dirty="0" err="1" smtClean="0"/>
              <a:t>Апаркина</a:t>
            </a:r>
            <a:r>
              <a:rPr lang="ru-RU" sz="4400" b="1" i="1" dirty="0" smtClean="0"/>
              <a:t> М.А.</a:t>
            </a:r>
            <a:endParaRPr lang="ru-RU" sz="4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endParaRPr lang="ru-RU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      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-3               0            3                     </a:t>
            </a:r>
          </a:p>
          <a:p>
            <a:pPr eaLnBrk="1" hangingPunct="1">
              <a:buFontTx/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403648" y="3140968"/>
            <a:ext cx="7489825" cy="0"/>
          </a:xfrm>
          <a:prstGeom prst="line">
            <a:avLst/>
          </a:prstGeom>
          <a:noFill/>
          <a:ln w="508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3347864" y="2996952"/>
            <a:ext cx="0" cy="288925"/>
          </a:xfrm>
          <a:prstGeom prst="line">
            <a:avLst/>
          </a:prstGeom>
          <a:noFill/>
          <a:ln w="508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4932040" y="2996952"/>
            <a:ext cx="0" cy="288925"/>
          </a:xfrm>
          <a:prstGeom prst="line">
            <a:avLst/>
          </a:prstGeom>
          <a:noFill/>
          <a:ln w="508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6372200" y="2996952"/>
            <a:ext cx="0" cy="288925"/>
          </a:xfrm>
          <a:prstGeom prst="line">
            <a:avLst/>
          </a:prstGeom>
          <a:noFill/>
          <a:ln w="508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642938" y="714375"/>
            <a:ext cx="807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entury Schoolbook" pitchFamily="18" charset="0"/>
              </a:rPr>
              <a:t>Укажите</a:t>
            </a:r>
            <a:r>
              <a:rPr lang="ru-RU">
                <a:latin typeface="Calibri" pitchFamily="34" charset="0"/>
              </a:rPr>
              <a:t> </a:t>
            </a:r>
            <a:r>
              <a:rPr lang="ru-RU" sz="2800" b="1">
                <a:latin typeface="Century Schoolbook" pitchFamily="18" charset="0"/>
              </a:rPr>
              <a:t>пары противоположных чисел:</a:t>
            </a: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571500" y="1214438"/>
            <a:ext cx="2500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Century Schoolbook" pitchFamily="18" charset="0"/>
              </a:rPr>
              <a:t>5,2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5214938" y="3429000"/>
            <a:ext cx="2500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Century Schoolbook" pitchFamily="18" charset="0"/>
              </a:rPr>
              <a:t>-5,2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5072063" y="2286000"/>
            <a:ext cx="2500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Century Schoolbook" pitchFamily="18" charset="0"/>
              </a:rPr>
              <a:t>-3,8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500063" y="2286000"/>
            <a:ext cx="2500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Century Schoolbook" pitchFamily="18" charset="0"/>
              </a:rPr>
              <a:t>-8,1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642938" y="3357563"/>
            <a:ext cx="2500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Century Schoolbook" pitchFamily="18" charset="0"/>
              </a:rPr>
              <a:t>3,8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5072063" y="4786313"/>
            <a:ext cx="25003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Century Schoolbook" pitchFamily="18" charset="0"/>
              </a:rPr>
              <a:t>8,1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428625" y="4714875"/>
            <a:ext cx="2500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Century Schoolbook" pitchFamily="18" charset="0"/>
              </a:rPr>
              <a:t>-0,4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5143500" y="1214438"/>
            <a:ext cx="2500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Century Schoolbook" pitchFamily="18" charset="0"/>
              </a:rPr>
              <a:t>0,4</a:t>
            </a:r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2057708">
            <a:off x="1679575" y="2759075"/>
            <a:ext cx="3794125" cy="28575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057708" flipV="1">
            <a:off x="1793875" y="3760788"/>
            <a:ext cx="3810000" cy="31591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20835315">
            <a:off x="1863725" y="3141663"/>
            <a:ext cx="3275013" cy="28416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18728477">
            <a:off x="1361281" y="3531395"/>
            <a:ext cx="4441825" cy="26511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endParaRPr lang="ru-RU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04664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       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-2            0                         5</a:t>
            </a: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1403648" y="3068960"/>
            <a:ext cx="7345362" cy="0"/>
          </a:xfrm>
          <a:prstGeom prst="line">
            <a:avLst/>
          </a:prstGeom>
          <a:noFill/>
          <a:ln w="508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1908175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3419475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6156176" y="285293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07704" y="2852936"/>
            <a:ext cx="0" cy="360040"/>
          </a:xfrm>
          <a:prstGeom prst="line">
            <a:avLst/>
          </a:prstGeom>
          <a:noFill/>
          <a:ln w="508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419872" y="2852936"/>
            <a:ext cx="0" cy="360040"/>
          </a:xfrm>
          <a:prstGeom prst="line">
            <a:avLst/>
          </a:prstGeom>
          <a:noFill/>
          <a:ln w="508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6156176" y="2852936"/>
            <a:ext cx="8384" cy="351656"/>
          </a:xfrm>
          <a:prstGeom prst="line">
            <a:avLst/>
          </a:prstGeom>
          <a:noFill/>
          <a:ln w="50800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7179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267744" y="548680"/>
            <a:ext cx="5184576" cy="1224136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Противоположные числа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11560" y="2636912"/>
            <a:ext cx="3312368" cy="144016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Общее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4788024" y="2708920"/>
            <a:ext cx="3744416" cy="144016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Отличие: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707116">
            <a:off x="1924892" y="1559341"/>
            <a:ext cx="1296144" cy="1145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761391">
            <a:off x="5906207" y="1668414"/>
            <a:ext cx="1296144" cy="1069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267744" y="548680"/>
            <a:ext cx="5184576" cy="1224136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Противоположные числа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899592" y="2636912"/>
            <a:ext cx="3312368" cy="216024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Отличие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+mj-lt"/>
                <a:cs typeface="Arial" pitchFamily="34" charset="0"/>
              </a:rPr>
              <a:t> знак;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+mj-lt"/>
                <a:cs typeface="Arial" pitchFamily="34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асположение, относительно начала координат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4788024" y="2708920"/>
            <a:ext cx="3744416" cy="144016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Общее:</a:t>
            </a:r>
          </a:p>
          <a:p>
            <a:pPr marL="0" indent="0" algn="ctr">
              <a:spcBef>
                <a:spcPct val="0"/>
              </a:spcBef>
            </a:pP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dirty="0" smtClean="0">
                <a:latin typeface="+mj-lt"/>
                <a:cs typeface="Arial" pitchFamily="34" charset="0"/>
              </a:rPr>
              <a:t>расстояние до начала отсчёта;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707116">
            <a:off x="1924892" y="1559341"/>
            <a:ext cx="1296144" cy="1145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761391">
            <a:off x="5906207" y="1668414"/>
            <a:ext cx="1296144" cy="1069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1259632" y="1916832"/>
            <a:ext cx="3168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/>
              <a:t>Если </a:t>
            </a:r>
            <a:r>
              <a:rPr lang="ru-RU" sz="2400" b="1" i="1" dirty="0" err="1" smtClean="0"/>
              <a:t>а=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-</a:t>
            </a:r>
            <a:r>
              <a:rPr lang="ru-RU" sz="2400" b="1" dirty="0"/>
              <a:t>7,8 , то </a:t>
            </a:r>
            <a:r>
              <a:rPr lang="ru-RU" sz="2400" b="1" dirty="0" smtClean="0"/>
              <a:t>- </a:t>
            </a:r>
            <a:r>
              <a:rPr lang="ru-RU" sz="2400" b="1" i="1" dirty="0" smtClean="0"/>
              <a:t>а</a:t>
            </a:r>
            <a:r>
              <a:rPr lang="ru-RU" sz="2400" b="1" dirty="0" smtClean="0"/>
              <a:t> =</a:t>
            </a:r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Читаем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331641" y="2996952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/>
              <a:t>Если </a:t>
            </a:r>
            <a:r>
              <a:rPr lang="ru-RU" sz="2400" b="1" i="1" dirty="0" smtClean="0"/>
              <a:t>а</a:t>
            </a:r>
            <a:r>
              <a:rPr lang="ru-RU" sz="2400" b="1" dirty="0" smtClean="0"/>
              <a:t> </a:t>
            </a:r>
            <a:r>
              <a:rPr lang="ru-RU" sz="2400" b="1" dirty="0"/>
              <a:t>= 4,2  , то  -</a:t>
            </a:r>
            <a:r>
              <a:rPr lang="ru-RU" sz="2400" b="1" i="1" dirty="0"/>
              <a:t>а </a:t>
            </a:r>
            <a:r>
              <a:rPr lang="ru-RU" sz="2400" b="1" dirty="0"/>
              <a:t>=</a:t>
            </a:r>
            <a:r>
              <a:rPr lang="ru-RU" dirty="0"/>
              <a:t> 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115616" y="3429000"/>
            <a:ext cx="1350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читаем: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339752" y="3429000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число,  противоположное </a:t>
            </a:r>
            <a:r>
              <a:rPr lang="ru-RU" sz="2400" b="1" dirty="0" smtClean="0">
                <a:solidFill>
                  <a:srgbClr val="002060"/>
                </a:solidFill>
              </a:rPr>
              <a:t> 4,2  это </a:t>
            </a:r>
            <a:r>
              <a:rPr lang="ru-RU" sz="2400" b="1" dirty="0">
                <a:solidFill>
                  <a:srgbClr val="002060"/>
                </a:solidFill>
              </a:rPr>
              <a:t>число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-4,2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283968" y="2996952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-</a:t>
            </a:r>
            <a:r>
              <a:rPr lang="ru-RU" sz="2400" b="1" dirty="0">
                <a:solidFill>
                  <a:srgbClr val="FF3300"/>
                </a:solidFill>
              </a:rPr>
              <a:t>4,2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475656" y="4077072"/>
            <a:ext cx="10801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-(-</a:t>
            </a:r>
            <a:r>
              <a:rPr lang="ru-RU" sz="2400" b="1" dirty="0"/>
              <a:t>15</a:t>
            </a:r>
            <a:r>
              <a:rPr lang="ru-RU" sz="2400" b="1" dirty="0" smtClean="0"/>
              <a:t>)=       </a:t>
            </a:r>
            <a:endParaRPr lang="ru-RU" sz="2400" b="1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1475656" y="5517232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-(-2¼) =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971600" y="5949280"/>
            <a:ext cx="1345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Читаем: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2339752" y="5877272"/>
            <a:ext cx="6088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Число противоположное числу -2</a:t>
            </a:r>
            <a:r>
              <a:rPr lang="ru-RU" sz="2400" b="1" dirty="0" smtClean="0">
                <a:solidFill>
                  <a:srgbClr val="002060"/>
                </a:solidFill>
              </a:rPr>
              <a:t>¼ это число 2¼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2627784" y="5517232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3300"/>
                </a:solidFill>
              </a:rPr>
              <a:t>2¼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0"/>
            <a:ext cx="83938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Число, противоположное числу а, обозначается  - а</a:t>
            </a:r>
          </a:p>
          <a:p>
            <a:pPr algn="ctr"/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259632" y="980728"/>
            <a:ext cx="8388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/>
              <a:t>Если </a:t>
            </a:r>
            <a:r>
              <a:rPr lang="ru-RU" sz="2400" b="1" i="1" dirty="0" smtClean="0"/>
              <a:t>а=</a:t>
            </a:r>
            <a:r>
              <a:rPr lang="ru-RU" sz="2400" b="1" dirty="0" smtClean="0"/>
              <a:t>21 </a:t>
            </a:r>
            <a:r>
              <a:rPr lang="ru-RU" sz="2400" b="1" dirty="0"/>
              <a:t>, то </a:t>
            </a:r>
            <a:r>
              <a:rPr lang="ru-RU" sz="2400" b="1" dirty="0" smtClean="0"/>
              <a:t>- </a:t>
            </a:r>
            <a:r>
              <a:rPr lang="ru-RU" sz="2400" b="1" i="1" dirty="0" smtClean="0"/>
              <a:t>а</a:t>
            </a:r>
            <a:r>
              <a:rPr lang="ru-RU" sz="2400" b="1" dirty="0" smtClean="0"/>
              <a:t> = - 21</a:t>
            </a:r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Читаем: число противоположное </a:t>
            </a:r>
            <a:r>
              <a:rPr lang="ru-RU" sz="2400" b="1" dirty="0" smtClean="0">
                <a:solidFill>
                  <a:srgbClr val="002060"/>
                </a:solidFill>
              </a:rPr>
              <a:t>21 это </a:t>
            </a:r>
            <a:r>
              <a:rPr lang="ru-RU" sz="2400" b="1" dirty="0">
                <a:solidFill>
                  <a:srgbClr val="002060"/>
                </a:solidFill>
              </a:rPr>
              <a:t>число </a:t>
            </a:r>
            <a:r>
              <a:rPr lang="ru-RU" sz="2400" b="1" dirty="0" smtClean="0">
                <a:solidFill>
                  <a:srgbClr val="002060"/>
                </a:solidFill>
              </a:rPr>
              <a:t>-21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331640" y="4581128"/>
            <a:ext cx="1350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читаем: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555776" y="4581128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число,  противоположное </a:t>
            </a:r>
            <a:r>
              <a:rPr lang="ru-RU" sz="2400" b="1" dirty="0" smtClean="0">
                <a:solidFill>
                  <a:srgbClr val="002060"/>
                </a:solidFill>
              </a:rPr>
              <a:t> -15 это </a:t>
            </a:r>
            <a:r>
              <a:rPr lang="ru-RU" sz="2400" b="1" dirty="0">
                <a:solidFill>
                  <a:srgbClr val="002060"/>
                </a:solidFill>
              </a:rPr>
              <a:t>число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15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483768" y="4077072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15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55776" y="1916832"/>
            <a:ext cx="8388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число </a:t>
            </a:r>
            <a:r>
              <a:rPr lang="ru-RU" sz="2400" b="1" dirty="0">
                <a:solidFill>
                  <a:srgbClr val="002060"/>
                </a:solidFill>
              </a:rPr>
              <a:t>противоположное -7,8 это число 7,8 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139952" y="1916832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7,8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4520" grpId="0"/>
      <p:bldP spid="64521" grpId="0"/>
      <p:bldP spid="64522" grpId="0"/>
      <p:bldP spid="64523" grpId="0"/>
      <p:bldP spid="64524" grpId="0"/>
      <p:bldP spid="64524" grpId="1"/>
      <p:bldP spid="64525" grpId="0"/>
      <p:bldP spid="64526" grpId="0"/>
      <p:bldP spid="64527" grpId="0"/>
      <p:bldP spid="64528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Устно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№ 926, </a:t>
            </a:r>
            <a:r>
              <a:rPr lang="ru-RU" sz="5400" b="1" dirty="0" err="1" smtClean="0">
                <a:solidFill>
                  <a:srgbClr val="002060"/>
                </a:solidFill>
              </a:rPr>
              <a:t>стр</a:t>
            </a:r>
            <a:r>
              <a:rPr lang="ru-RU" sz="5400" b="1" dirty="0" smtClean="0">
                <a:solidFill>
                  <a:srgbClr val="002060"/>
                </a:solidFill>
              </a:rPr>
              <a:t> 155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276872"/>
            <a:ext cx="7067128" cy="29523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5400" b="1" dirty="0" smtClean="0">
                <a:solidFill>
                  <a:srgbClr val="002060"/>
                </a:solidFill>
              </a:rPr>
              <a:t>У каждого числа, кроме 0, только одно противоположное число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47664" y="1628800"/>
          <a:ext cx="728345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725"/>
                <a:gridCol w="3641725"/>
              </a:tblGrid>
              <a:tr h="914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 -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вариант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II-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вариант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89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Выполните задание № 2 -</a:t>
            </a:r>
            <a:br>
              <a:rPr lang="ru-RU" b="1" dirty="0" smtClean="0"/>
            </a:br>
            <a:r>
              <a:rPr lang="ru-RU" b="1" dirty="0" smtClean="0"/>
              <a:t>решите уравнение</a:t>
            </a:r>
            <a:endParaRPr lang="ru-RU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580112" y="2636912"/>
          <a:ext cx="288032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3" imgW="914400" imgH="393700" progId="Equation.3">
                  <p:embed/>
                </p:oleObj>
              </mc:Choice>
              <mc:Fallback>
                <p:oleObj name="Формула" r:id="rId3" imgW="9144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636912"/>
                        <a:ext cx="2880320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763688" y="2708920"/>
          <a:ext cx="3149234" cy="978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Формула" r:id="rId5" imgW="939392" imgH="393529" progId="Equation.3">
                  <p:embed/>
                </p:oleObj>
              </mc:Choice>
              <mc:Fallback>
                <p:oleObj name="Формула" r:id="rId5" imgW="939392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708920"/>
                        <a:ext cx="3149234" cy="978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267744" y="3717032"/>
            <a:ext cx="60338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Проверь себя: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23728" y="4941168"/>
          <a:ext cx="6408712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 -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вариант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II-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вариант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49992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123728" y="5517232"/>
          <a:ext cx="1574800" cy="8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рмула" r:id="rId7" imgW="469800" imgH="393480" progId="Equation.3">
                  <p:embed/>
                </p:oleObj>
              </mc:Choice>
              <mc:Fallback>
                <p:oleObj name="Формула" r:id="rId7" imgW="4698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517232"/>
                        <a:ext cx="1574800" cy="8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851920" y="5445224"/>
          <a:ext cx="1080119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Формула" r:id="rId9" imgW="457200" imgH="393480" progId="Equation.3">
                  <p:embed/>
                </p:oleObj>
              </mc:Choice>
              <mc:Fallback>
                <p:oleObj name="Формула" r:id="rId9" imgW="45720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445224"/>
                        <a:ext cx="1080119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508104" y="5416475"/>
          <a:ext cx="1080120" cy="89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Формула" r:id="rId11" imgW="380880" imgH="393480" progId="Equation.3">
                  <p:embed/>
                </p:oleObj>
              </mc:Choice>
              <mc:Fallback>
                <p:oleObj name="Формула" r:id="rId11" imgW="3808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416475"/>
                        <a:ext cx="1080120" cy="892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804248" y="5445224"/>
          <a:ext cx="100811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13" imgW="355320" imgH="393480" progId="Equation.3">
                  <p:embed/>
                </p:oleObj>
              </mc:Choice>
              <mc:Fallback>
                <p:oleObj name="Формула" r:id="rId13" imgW="35532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445224"/>
                        <a:ext cx="1008112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b="1" dirty="0" smtClean="0">
              <a:solidFill>
                <a:srgbClr val="13EB13"/>
              </a:solidFill>
            </a:endParaRPr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0" y="50133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4284663" y="1989138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H="1">
            <a:off x="4211638" y="2060575"/>
            <a:ext cx="187325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H="1">
            <a:off x="4211638" y="3284538"/>
            <a:ext cx="338455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2339975" y="2636838"/>
            <a:ext cx="1944688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1403350" y="3789363"/>
            <a:ext cx="288131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900113" y="4076700"/>
            <a:ext cx="496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1835150" y="42926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-4,7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1331913" y="2708275"/>
            <a:ext cx="560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м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2124075" y="350043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6,91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3111500" y="1785938"/>
            <a:ext cx="434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в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3184525" y="2555875"/>
            <a:ext cx="749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1</a:t>
            </a:r>
            <a:r>
              <a:rPr lang="en-US" sz="3200" b="1">
                <a:cs typeface="Arial" charset="0"/>
              </a:rPr>
              <a:t>½</a:t>
            </a: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4767263" y="1785938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4479925" y="2482850"/>
            <a:ext cx="884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-5</a:t>
            </a:r>
            <a:r>
              <a:rPr lang="en-US" sz="3200" b="1">
                <a:cs typeface="Arial" charset="0"/>
              </a:rPr>
              <a:t>¾</a:t>
            </a: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6443663" y="2133600"/>
            <a:ext cx="509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Д</a:t>
            </a: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5795963" y="30686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0</a:t>
            </a: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7451725" y="3860800"/>
            <a:ext cx="5437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Н</a:t>
            </a: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6516688" y="41497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9</a:t>
            </a:r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971600" y="332656"/>
            <a:ext cx="889171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 dirty="0">
                <a:solidFill>
                  <a:srgbClr val="EE1ADF"/>
                </a:solidFill>
              </a:rPr>
              <a:t>Назовите числа противоположные данным </a:t>
            </a:r>
            <a:r>
              <a:rPr lang="ru-RU" sz="2800" b="1" u="sng" dirty="0" smtClean="0">
                <a:solidFill>
                  <a:srgbClr val="EE1ADF"/>
                </a:solidFill>
              </a:rPr>
              <a:t>и</a:t>
            </a:r>
          </a:p>
          <a:p>
            <a:pPr algn="ctr">
              <a:spcBef>
                <a:spcPct val="50000"/>
              </a:spcBef>
            </a:pPr>
            <a:r>
              <a:rPr lang="ru-RU" sz="2800" b="1" u="sng" dirty="0" smtClean="0">
                <a:solidFill>
                  <a:srgbClr val="EE1ADF"/>
                </a:solidFill>
              </a:rPr>
              <a:t> </a:t>
            </a:r>
            <a:r>
              <a:rPr lang="ru-RU" sz="2800" b="1" u="sng" dirty="0">
                <a:solidFill>
                  <a:srgbClr val="EE1ADF"/>
                </a:solidFill>
              </a:rPr>
              <a:t>прочитайте слово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808038" y="5535613"/>
            <a:ext cx="677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-1</a:t>
            </a:r>
            <a:r>
              <a:rPr lang="en-US" sz="2400" b="1">
                <a:cs typeface="Arial" charset="0"/>
              </a:rPr>
              <a:t>½</a:t>
            </a:r>
            <a:r>
              <a:rPr lang="ru-RU" sz="2400" b="1">
                <a:cs typeface="Arial" charset="0"/>
              </a:rPr>
              <a:t>        4,7         0         -6,91            5</a:t>
            </a:r>
            <a:r>
              <a:rPr lang="ru-RU" sz="2400" b="1"/>
              <a:t>¾         -9</a:t>
            </a:r>
            <a:r>
              <a:rPr lang="ru-RU" b="1"/>
              <a:t>  </a:t>
            </a:r>
            <a:endParaRPr lang="en-US"/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900113" y="60213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В</a:t>
            </a: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1958975" y="5967413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И</a:t>
            </a:r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3111500" y="5967413"/>
            <a:ext cx="40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Д</a:t>
            </a: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4335463" y="59674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</a:t>
            </a: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5775325" y="59674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7092950" y="59483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8" grpId="0"/>
      <p:bldP spid="62494" grpId="0"/>
      <p:bldP spid="62495" grpId="0"/>
      <p:bldP spid="62496" grpId="0"/>
      <p:bldP spid="62497" grpId="0"/>
      <p:bldP spid="62498" grpId="0"/>
      <p:bldP spid="624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33256"/>
            <a:ext cx="259238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1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216024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589240"/>
            <a:ext cx="25431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4437112"/>
            <a:ext cx="2808609" cy="1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140968"/>
            <a:ext cx="2771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884368" cy="3744268"/>
          </a:xfrm>
        </p:spPr>
        <p:txBody>
          <a:bodyPr/>
          <a:lstStyle/>
          <a:p>
            <a:pPr algn="l"/>
            <a:r>
              <a:rPr lang="ru-RU" sz="4800" i="1" dirty="0" smtClean="0">
                <a:solidFill>
                  <a:srgbClr val="B00000"/>
                </a:solidFill>
              </a:rPr>
              <a:t>«Учиться можно весело…</a:t>
            </a:r>
            <a:br>
              <a:rPr lang="ru-RU" sz="4800" i="1" dirty="0" smtClean="0">
                <a:solidFill>
                  <a:srgbClr val="B00000"/>
                </a:solidFill>
              </a:rPr>
            </a:br>
            <a:r>
              <a:rPr lang="ru-RU" sz="4800" i="1" dirty="0" smtClean="0">
                <a:solidFill>
                  <a:srgbClr val="B00000"/>
                </a:solidFill>
              </a:rPr>
              <a:t>Чтобы переваривать знания, надо поглощать их с аппетитом»</a:t>
            </a:r>
            <a:br>
              <a:rPr lang="ru-RU" sz="4800" i="1" dirty="0" smtClean="0">
                <a:solidFill>
                  <a:srgbClr val="B00000"/>
                </a:solidFill>
              </a:rPr>
            </a:br>
            <a:endParaRPr lang="ru-RU" sz="4800" i="1" dirty="0">
              <a:solidFill>
                <a:srgbClr val="B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4653137"/>
            <a:ext cx="7129463" cy="1871488"/>
          </a:xfrm>
        </p:spPr>
        <p:txBody>
          <a:bodyPr/>
          <a:lstStyle/>
          <a:p>
            <a:pPr algn="r">
              <a:buNone/>
            </a:pPr>
            <a:r>
              <a:rPr lang="ru-RU" sz="4400" i="1" dirty="0" smtClean="0"/>
              <a:t>Анатоль Франс</a:t>
            </a:r>
            <a:endParaRPr lang="ru-RU" sz="44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78092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v3wall.com/wallpaper/medium/1001/medium_20100116095202369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80283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Сколько противоположных чисел у 8?  27?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212976"/>
            <a:ext cx="8229600" cy="42813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14400" y="1844824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называются эти числа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и 27?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59632" y="3212976"/>
            <a:ext cx="76328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каждого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натурального числа есть только одно противоположное число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2699792" y="548680"/>
            <a:ext cx="3960440" cy="1296144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Целые числа (Z)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251520" y="2852936"/>
            <a:ext cx="3312368" cy="2016224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натуральные числа  (N)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1;2;3;4;5…..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635896" y="2636912"/>
            <a:ext cx="1512168" cy="1296144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Ноль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4932040" y="2924944"/>
            <a:ext cx="4067944" cy="2448272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противоположные натуральным числа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-1; -2; -3; -4; -5…..</a:t>
            </a:r>
          </a:p>
        </p:txBody>
      </p:sp>
      <p:cxnSp>
        <p:nvCxnSpPr>
          <p:cNvPr id="11" name="Прямая со стрелкой 10"/>
          <p:cNvCxnSpPr>
            <a:stCxn id="44035" idx="0"/>
            <a:endCxn id="44034" idx="3"/>
          </p:cNvCxnSpPr>
          <p:nvPr/>
        </p:nvCxnSpPr>
        <p:spPr>
          <a:xfrm flipV="1">
            <a:off x="1907704" y="1655008"/>
            <a:ext cx="1372081" cy="119792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499992" y="1844824"/>
            <a:ext cx="0" cy="7920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4037" idx="0"/>
          </p:cNvCxnSpPr>
          <p:nvPr/>
        </p:nvCxnSpPr>
        <p:spPr>
          <a:xfrm flipH="1" flipV="1">
            <a:off x="5652120" y="1772816"/>
            <a:ext cx="1313892" cy="115212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8034337" cy="1571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Calibri" pitchFamily="34" charset="0"/>
                <a:cs typeface="Calibri" pitchFamily="34" charset="0"/>
              </a:rPr>
              <a:t>Какие целые числа расположены на координатной прямой между числами?</a:t>
            </a: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979712" y="1916832"/>
            <a:ext cx="15488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-3 </a:t>
            </a:r>
            <a:r>
              <a:rPr lang="ru-RU" sz="4000" b="1" dirty="0">
                <a:solidFill>
                  <a:srgbClr val="000099"/>
                </a:solidFill>
              </a:rPr>
              <a:t>и </a:t>
            </a:r>
            <a:r>
              <a:rPr lang="ru-RU" sz="4000" b="1" dirty="0" smtClean="0">
                <a:solidFill>
                  <a:srgbClr val="000099"/>
                </a:solidFill>
              </a:rPr>
              <a:t>3</a:t>
            </a:r>
            <a:endParaRPr lang="ru-RU" sz="4000" b="1" dirty="0">
              <a:solidFill>
                <a:srgbClr val="000099"/>
              </a:solidFill>
            </a:endParaRPr>
          </a:p>
          <a:p>
            <a:r>
              <a:rPr lang="ru-RU" sz="4000" b="1" dirty="0" smtClean="0">
                <a:solidFill>
                  <a:srgbClr val="000099"/>
                </a:solidFill>
              </a:rPr>
              <a:t>-5 </a:t>
            </a:r>
            <a:r>
              <a:rPr lang="ru-RU" sz="4000" b="1" dirty="0">
                <a:solidFill>
                  <a:srgbClr val="000099"/>
                </a:solidFill>
              </a:rPr>
              <a:t>и  </a:t>
            </a:r>
            <a:r>
              <a:rPr lang="ru-RU" sz="4000" b="1" dirty="0" smtClean="0">
                <a:solidFill>
                  <a:srgbClr val="000099"/>
                </a:solidFill>
              </a:rPr>
              <a:t>2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3072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6" name="Rectangle 1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7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8" name="Rectangle 19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0" name="Rectangle 22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1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2" name="Rectangle 25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4" name="Rectangle 28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5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6" name="Rectangle 31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8" name="Rectangle 28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739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40" name="Rectangle 31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74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43" name="Rectangle 34"/>
          <p:cNvSpPr>
            <a:spLocks noChangeArrowheads="1"/>
          </p:cNvSpPr>
          <p:nvPr/>
        </p:nvSpPr>
        <p:spPr bwMode="auto">
          <a:xfrm>
            <a:off x="0" y="1666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28625" y="5072063"/>
            <a:ext cx="82867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4143375" y="5072063"/>
            <a:ext cx="571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357188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857250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1357313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1857375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2857500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2357438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3357563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3857625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4286250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5" name="Rectangle 41"/>
          <p:cNvSpPr>
            <a:spLocks noChangeArrowheads="1"/>
          </p:cNvSpPr>
          <p:nvPr/>
        </p:nvSpPr>
        <p:spPr bwMode="auto">
          <a:xfrm>
            <a:off x="4214813" y="5214938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dirty="0">
                <a:latin typeface="Arial Black" pitchFamily="34" charset="0"/>
                <a:ea typeface="Times New Roman" pitchFamily="18" charset="0"/>
                <a:cs typeface="Arial" charset="0"/>
              </a:rPr>
              <a:t>0</a:t>
            </a:r>
            <a:endParaRPr 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756" name="Rectangle 42"/>
          <p:cNvSpPr>
            <a:spLocks noChangeArrowheads="1"/>
          </p:cNvSpPr>
          <p:nvPr/>
        </p:nvSpPr>
        <p:spPr bwMode="auto">
          <a:xfrm>
            <a:off x="4714875" y="521335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/>
              <a:t>1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4714875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214938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5715000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6215063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7215188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6715125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7715250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8215313" y="5072063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5220072" y="522920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5724128" y="522920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6156176" y="522920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3779912" y="5229200"/>
            <a:ext cx="576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3275856" y="5229200"/>
            <a:ext cx="5040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/>
              <a:t>-2</a:t>
            </a:r>
            <a:endParaRPr lang="ru-RU" sz="2400" b="1" dirty="0"/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2699792" y="5229200"/>
            <a:ext cx="5040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/>
              <a:t>-3</a:t>
            </a:r>
            <a:endParaRPr lang="ru-RU" sz="2400" b="1" dirty="0"/>
          </a:p>
        </p:txBody>
      </p: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2195736" y="5229200"/>
            <a:ext cx="5040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/>
              <a:t>-4</a:t>
            </a:r>
            <a:endParaRPr lang="ru-RU" sz="2400" b="1" dirty="0"/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1763688" y="5229200"/>
            <a:ext cx="5040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/>
              <a:t>-5</a:t>
            </a:r>
            <a:endParaRPr lang="ru-RU" sz="2400" b="1" dirty="0"/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1259632" y="5229200"/>
            <a:ext cx="5040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/>
              <a:t>-6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b="1" dirty="0" smtClean="0"/>
              <a:t>Выполните задание №4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936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Запишите все целые числа, которые находятся между: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43808" y="2204864"/>
          <a:ext cx="50405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 -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вариант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II-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вариант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-2 и 3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-4 и 2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339752" y="3429000"/>
            <a:ext cx="60338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Проверь себя: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71800" y="4941168"/>
          <a:ext cx="50405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 -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вариант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II-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вариант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-1; 0; 1; 2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-3;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-2; -1; 0; 1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060849"/>
            <a:ext cx="6789440" cy="15121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«+»</a:t>
            </a:r>
            <a:r>
              <a:rPr lang="ru-RU" dirty="0" smtClean="0"/>
              <a:t> - согласен с утверждением</a:t>
            </a:r>
          </a:p>
          <a:p>
            <a:pPr>
              <a:buNone/>
            </a:pPr>
            <a:r>
              <a:rPr lang="ru-RU" b="1" dirty="0" smtClean="0"/>
              <a:t>«-»</a:t>
            </a:r>
            <a:r>
              <a:rPr lang="ru-RU" dirty="0" smtClean="0"/>
              <a:t> - не согласен с утверждением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b="1" dirty="0" smtClean="0"/>
              <a:t>Выполните задание №5 -</a:t>
            </a:r>
            <a:br>
              <a:rPr lang="ru-RU" b="1" dirty="0" smtClean="0"/>
            </a:br>
            <a:r>
              <a:rPr lang="ru-RU" b="1" dirty="0" smtClean="0"/>
              <a:t>графический диктант </a:t>
            </a:r>
            <a:endParaRPr lang="ru-RU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339752" y="3573016"/>
            <a:ext cx="60338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Проверь себя: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483768" y="4653136"/>
            <a:ext cx="60338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kern="0" dirty="0" smtClean="0">
                <a:solidFill>
                  <a:srgbClr val="002060"/>
                </a:solidFill>
              </a:rPr>
              <a:t>+ - + - - +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Выполните задание № 6 -</a:t>
            </a:r>
            <a:br>
              <a:rPr lang="ru-RU" b="1" dirty="0" smtClean="0"/>
            </a:br>
            <a:r>
              <a:rPr lang="ru-RU" b="1" dirty="0" smtClean="0"/>
              <a:t>тест </a:t>
            </a:r>
            <a:endParaRPr lang="ru-RU" b="1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 bwMode="auto">
          <a:xfrm>
            <a:off x="457200" y="1600201"/>
            <a:ext cx="8229600" cy="15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Проверь себя: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914400" y="3861048"/>
            <a:ext cx="8229600" cy="15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Полученное слово: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002060"/>
                </a:solidFill>
              </a:rPr>
              <a:t>«</a:t>
            </a:r>
            <a:r>
              <a:rPr lang="ru-RU" sz="4400" b="1" kern="0" dirty="0" smtClean="0">
                <a:solidFill>
                  <a:srgbClr val="002060"/>
                </a:solidFill>
              </a:rPr>
              <a:t>ВЕРНО»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«Карта успеха»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07704" y="1700808"/>
          <a:ext cx="6279515" cy="3925824"/>
        </p:xfrm>
        <a:graphic>
          <a:graphicData uri="http://schemas.openxmlformats.org/drawingml/2006/table">
            <a:tbl>
              <a:tblPr/>
              <a:tblGrid>
                <a:gridCol w="326390"/>
                <a:gridCol w="2602865"/>
                <a:gridCol w="1550035"/>
                <a:gridCol w="18002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Задание</a:t>
                      </a:r>
                      <a:endParaRPr lang="ru-RU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Максимально возможное </a:t>
                      </a:r>
                      <a:endParaRPr lang="ru-RU" sz="16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баллов </a:t>
                      </a:r>
                      <a:endParaRPr lang="ru-RU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Заработанные баллы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Сформулировать определение</a:t>
                      </a:r>
                      <a:endParaRPr lang="ru-RU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Решить уравнение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Расшифровка фамилии математика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Запись целых чисел 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Графический диктант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Тест (слово)/ решение задачи 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        (примера)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 / 6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 баллов:</a:t>
                      </a:r>
                      <a:endParaRPr lang="ru-RU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63688" y="5687090"/>
            <a:ext cx="73922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20-22 балла  - отметка «5»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- 19 баллов  - отметка «4»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13-16 баллов -  отметка «3»                                            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Твоя отметка: 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280567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rgbClr val="000000"/>
                </a:solidFill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Карта успеха</a:t>
            </a:r>
            <a:r>
              <a:rPr lang="ru-RU" sz="2000" b="1" i="1" u="sng" dirty="0" smtClean="0">
                <a:solidFill>
                  <a:srgbClr val="000000"/>
                </a:solidFill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ученика (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6 __ класса _______________________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46449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Домашнее задание: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п. 27;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базовый уровень: №943, 945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повышенный уровень: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+  задание из карточки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437112"/>
            <a:ext cx="8229600" cy="373387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Оцените работу на уроке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8172400" cy="47133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выбери снежинку в соответствии с твоей  работой на уроке</a:t>
            </a:r>
          </a:p>
          <a:p>
            <a: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</a:rPr>
              <a:t>Синие</a:t>
            </a:r>
            <a:r>
              <a:rPr lang="ru-RU" sz="4000" b="1" i="1" u="sng" dirty="0" smtClean="0"/>
              <a:t> </a:t>
            </a:r>
            <a:r>
              <a:rPr lang="ru-RU" dirty="0" smtClean="0"/>
              <a:t> - я работал хорошо и у меня всё получалось;</a:t>
            </a:r>
          </a:p>
          <a:p>
            <a:r>
              <a:rPr lang="ru-RU" b="1" i="1" u="sng" dirty="0" smtClean="0">
                <a:solidFill>
                  <a:srgbClr val="7030A0"/>
                </a:solidFill>
              </a:rPr>
              <a:t>Фиолетовые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–  материал урока мне понятен, но я допускал небольшие ошибки,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  <a:t>Белые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ru-RU" dirty="0" smtClean="0"/>
              <a:t>я допускал много ошибок, мне было непонятно и тяжело на уроке</a:t>
            </a:r>
            <a:endParaRPr lang="ru-RU" dirty="0"/>
          </a:p>
        </p:txBody>
      </p:sp>
      <p:pic>
        <p:nvPicPr>
          <p:cNvPr id="52228" name="Picture 4" descr="http://im1-tub-ru.yandex.net/i?id=38349324-1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36812" cy="1644774"/>
          </a:xfrm>
          <a:prstGeom prst="rect">
            <a:avLst/>
          </a:prstGeom>
          <a:noFill/>
        </p:spPr>
      </p:pic>
      <p:pic>
        <p:nvPicPr>
          <p:cNvPr id="52230" name="Picture 6" descr="http://stat14.privet.ru/lr/08016b1786bbb24cf43363c25ebd228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1412776"/>
            <a:ext cx="2166905" cy="1872207"/>
          </a:xfrm>
          <a:prstGeom prst="rect">
            <a:avLst/>
          </a:prstGeom>
          <a:noFill/>
        </p:spPr>
      </p:pic>
      <p:pic>
        <p:nvPicPr>
          <p:cNvPr id="52232" name="Picture 8" descr="http://gradients.3dn.ru/_pu/9/98360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1475656" cy="2132856"/>
          </a:xfrm>
          <a:prstGeom prst="rect">
            <a:avLst/>
          </a:prstGeom>
          <a:noFill/>
        </p:spPr>
      </p:pic>
      <p:pic>
        <p:nvPicPr>
          <p:cNvPr id="52234" name="Picture 10" descr="http://img0.liveinternet.ru/images/attach/c/4/80/287/80287392_large_sn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9200"/>
            <a:ext cx="161967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5010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0418" name="Picture 2" descr="http://img10.proshkolu.ru/content/media/pic/std/4000000/3579000/3578456-fe0f14ece7e22f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509120"/>
            <a:ext cx="7178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внимание!!!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9629 L 0.01684 -0.5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93305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www.cirota.ru/forum/images/111/1119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8529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7346" name="Picture 2" descr="http://uchitel.edu54.ru/sites/default/files/userfiles/image/8894639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06896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3250" name="Picture 2" descr="http://i65.beon.ru/63/43/584363/37/54503637/magic_snow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04813"/>
            <a:ext cx="7058025" cy="1071562"/>
          </a:xfrm>
        </p:spPr>
        <p:txBody>
          <a:bodyPr/>
          <a:lstStyle/>
          <a:p>
            <a:endParaRPr lang="ru-RU" dirty="0">
              <a:solidFill>
                <a:srgbClr val="B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19250" y="1340768"/>
            <a:ext cx="7129463" cy="5183857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/>
              <a:t>13 </a:t>
            </a:r>
            <a:r>
              <a:rPr lang="ru-RU" sz="4400" b="1" i="1" dirty="0" smtClean="0"/>
              <a:t>февраля </a:t>
            </a:r>
          </a:p>
          <a:p>
            <a:pPr algn="ctr">
              <a:buNone/>
            </a:pPr>
            <a:r>
              <a:rPr lang="ru-RU" sz="4400" b="1" i="1" dirty="0" smtClean="0"/>
              <a:t>Классная работа</a:t>
            </a:r>
          </a:p>
          <a:p>
            <a:pPr algn="ctr">
              <a:buNone/>
            </a:pPr>
            <a:r>
              <a:rPr lang="ru-RU" sz="4400" b="1" i="1" dirty="0" smtClean="0"/>
              <a:t>Противоположные числа</a:t>
            </a:r>
            <a:endParaRPr lang="ru-RU" sz="4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720080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66"/>
                </a:solidFill>
              </a:rPr>
              <a:t/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4800" dirty="0" smtClean="0"/>
              <a:t>а)</a:t>
            </a:r>
            <a:endParaRPr lang="ru-RU" sz="3800" dirty="0" smtClean="0"/>
          </a:p>
        </p:txBody>
      </p:sp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611560" y="1340768"/>
            <a:ext cx="7920038" cy="1079500"/>
            <a:chOff x="539750" y="3213100"/>
            <a:chExt cx="7920038" cy="1079500"/>
          </a:xfrm>
        </p:grpSpPr>
        <p:sp>
          <p:nvSpPr>
            <p:cNvPr id="10256" name="Line 3"/>
            <p:cNvSpPr>
              <a:spLocks noChangeShapeType="1"/>
            </p:cNvSpPr>
            <p:nvPr/>
          </p:nvSpPr>
          <p:spPr bwMode="auto">
            <a:xfrm>
              <a:off x="4500563" y="3716338"/>
              <a:ext cx="0" cy="576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4"/>
            <p:cNvSpPr>
              <a:spLocks noChangeShapeType="1"/>
            </p:cNvSpPr>
            <p:nvPr/>
          </p:nvSpPr>
          <p:spPr bwMode="auto">
            <a:xfrm>
              <a:off x="5003800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Line 5"/>
            <p:cNvSpPr>
              <a:spLocks noChangeShapeType="1"/>
            </p:cNvSpPr>
            <p:nvPr/>
          </p:nvSpPr>
          <p:spPr bwMode="auto">
            <a:xfrm>
              <a:off x="5580063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6"/>
            <p:cNvSpPr>
              <a:spLocks noChangeShapeType="1"/>
            </p:cNvSpPr>
            <p:nvPr/>
          </p:nvSpPr>
          <p:spPr bwMode="auto">
            <a:xfrm>
              <a:off x="6156325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Line 7"/>
            <p:cNvSpPr>
              <a:spLocks noChangeShapeType="1"/>
            </p:cNvSpPr>
            <p:nvPr/>
          </p:nvSpPr>
          <p:spPr bwMode="auto">
            <a:xfrm>
              <a:off x="6732588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Line 8"/>
            <p:cNvSpPr>
              <a:spLocks noChangeShapeType="1"/>
            </p:cNvSpPr>
            <p:nvPr/>
          </p:nvSpPr>
          <p:spPr bwMode="auto">
            <a:xfrm>
              <a:off x="7308850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Line 9"/>
            <p:cNvSpPr>
              <a:spLocks noChangeShapeType="1"/>
            </p:cNvSpPr>
            <p:nvPr/>
          </p:nvSpPr>
          <p:spPr bwMode="auto">
            <a:xfrm>
              <a:off x="7885113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10"/>
            <p:cNvSpPr>
              <a:spLocks noChangeShapeType="1"/>
            </p:cNvSpPr>
            <p:nvPr/>
          </p:nvSpPr>
          <p:spPr bwMode="auto">
            <a:xfrm>
              <a:off x="8459788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Line 11"/>
            <p:cNvSpPr>
              <a:spLocks noChangeShapeType="1"/>
            </p:cNvSpPr>
            <p:nvPr/>
          </p:nvSpPr>
          <p:spPr bwMode="auto">
            <a:xfrm>
              <a:off x="3995738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Line 12"/>
            <p:cNvSpPr>
              <a:spLocks noChangeShapeType="1"/>
            </p:cNvSpPr>
            <p:nvPr/>
          </p:nvSpPr>
          <p:spPr bwMode="auto">
            <a:xfrm>
              <a:off x="3419475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Line 13"/>
            <p:cNvSpPr>
              <a:spLocks noChangeShapeType="1"/>
            </p:cNvSpPr>
            <p:nvPr/>
          </p:nvSpPr>
          <p:spPr bwMode="auto">
            <a:xfrm>
              <a:off x="2843213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Line 14"/>
            <p:cNvSpPr>
              <a:spLocks noChangeShapeType="1"/>
            </p:cNvSpPr>
            <p:nvPr/>
          </p:nvSpPr>
          <p:spPr bwMode="auto">
            <a:xfrm>
              <a:off x="2268538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Line 15"/>
            <p:cNvSpPr>
              <a:spLocks noChangeShapeType="1"/>
            </p:cNvSpPr>
            <p:nvPr/>
          </p:nvSpPr>
          <p:spPr bwMode="auto">
            <a:xfrm>
              <a:off x="1692275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Line 16"/>
            <p:cNvSpPr>
              <a:spLocks noChangeShapeType="1"/>
            </p:cNvSpPr>
            <p:nvPr/>
          </p:nvSpPr>
          <p:spPr bwMode="auto">
            <a:xfrm>
              <a:off x="1116013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Line 17"/>
            <p:cNvSpPr>
              <a:spLocks noChangeShapeType="1"/>
            </p:cNvSpPr>
            <p:nvPr/>
          </p:nvSpPr>
          <p:spPr bwMode="auto">
            <a:xfrm>
              <a:off x="539750" y="378936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Text Box 18"/>
            <p:cNvSpPr txBox="1">
              <a:spLocks noChangeArrowheads="1"/>
            </p:cNvSpPr>
            <p:nvPr/>
          </p:nvSpPr>
          <p:spPr bwMode="auto">
            <a:xfrm>
              <a:off x="4356174" y="3213100"/>
              <a:ext cx="35984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dirty="0"/>
                <a:t>0</a:t>
              </a:r>
            </a:p>
          </p:txBody>
        </p:sp>
        <p:sp>
          <p:nvSpPr>
            <p:cNvPr id="10272" name="Text Box 21"/>
            <p:cNvSpPr txBox="1">
              <a:spLocks noChangeArrowheads="1"/>
            </p:cNvSpPr>
            <p:nvPr/>
          </p:nvSpPr>
          <p:spPr bwMode="auto">
            <a:xfrm>
              <a:off x="5004246" y="3213100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/>
                <a:t>1</a:t>
              </a:r>
            </a:p>
          </p:txBody>
        </p:sp>
      </p:grpSp>
      <p:sp>
        <p:nvSpPr>
          <p:cNvPr id="1024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9" name="Rectangle 29"/>
          <p:cNvSpPr>
            <a:spLocks noChangeArrowheads="1"/>
          </p:cNvSpPr>
          <p:nvPr/>
        </p:nvSpPr>
        <p:spPr bwMode="auto">
          <a:xfrm>
            <a:off x="395536" y="1628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50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1" name="Rectangle 32"/>
          <p:cNvSpPr>
            <a:spLocks noChangeArrowheads="1"/>
          </p:cNvSpPr>
          <p:nvPr/>
        </p:nvSpPr>
        <p:spPr bwMode="auto">
          <a:xfrm>
            <a:off x="0" y="1666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5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4" name="Rectangle 35"/>
          <p:cNvSpPr>
            <a:spLocks noChangeArrowheads="1"/>
          </p:cNvSpPr>
          <p:nvPr/>
        </p:nvSpPr>
        <p:spPr bwMode="auto">
          <a:xfrm>
            <a:off x="0" y="1666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55" name="Line 2"/>
          <p:cNvSpPr>
            <a:spLocks noChangeShapeType="1"/>
          </p:cNvSpPr>
          <p:nvPr/>
        </p:nvSpPr>
        <p:spPr bwMode="auto">
          <a:xfrm>
            <a:off x="179512" y="2132856"/>
            <a:ext cx="8569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2"/>
          <p:cNvSpPr>
            <a:spLocks noChangeShapeType="1"/>
          </p:cNvSpPr>
          <p:nvPr/>
        </p:nvSpPr>
        <p:spPr bwMode="auto">
          <a:xfrm>
            <a:off x="1555031" y="3587502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1973635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1724397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2222872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2472110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2722935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2972172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221410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3472235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3721472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>
            <a:off x="3970710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4221535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4470772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4720010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4969247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>
            <a:off x="5220072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>
            <a:off x="5470897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>
            <a:off x="5718547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>
            <a:off x="5969372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>
            <a:off x="6218610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Line 22"/>
          <p:cNvSpPr>
            <a:spLocks noChangeShapeType="1"/>
          </p:cNvSpPr>
          <p:nvPr/>
        </p:nvSpPr>
        <p:spPr bwMode="auto">
          <a:xfrm>
            <a:off x="6467847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Line 23"/>
          <p:cNvSpPr>
            <a:spLocks noChangeShapeType="1"/>
          </p:cNvSpPr>
          <p:nvPr/>
        </p:nvSpPr>
        <p:spPr bwMode="auto">
          <a:xfrm>
            <a:off x="6718672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6967910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>
            <a:off x="7218735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>
            <a:off x="7466385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7717210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7968035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8215685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>
            <a:off x="8466510" y="35010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Rectangle 19"/>
          <p:cNvSpPr txBox="1">
            <a:spLocks noChangeArrowheads="1"/>
          </p:cNvSpPr>
          <p:nvPr/>
        </p:nvSpPr>
        <p:spPr bwMode="auto">
          <a:xfrm>
            <a:off x="1403648" y="2492896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3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" name="Rectangle 19"/>
          <p:cNvSpPr txBox="1">
            <a:spLocks noChangeArrowheads="1"/>
          </p:cNvSpPr>
          <p:nvPr/>
        </p:nvSpPr>
        <p:spPr bwMode="auto">
          <a:xfrm>
            <a:off x="1475656" y="4149080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3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Line 2"/>
          <p:cNvSpPr>
            <a:spLocks noChangeShapeType="1"/>
          </p:cNvSpPr>
          <p:nvPr/>
        </p:nvSpPr>
        <p:spPr bwMode="auto">
          <a:xfrm>
            <a:off x="1541463" y="5387702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" name="Line 3"/>
          <p:cNvSpPr>
            <a:spLocks noChangeShapeType="1"/>
          </p:cNvSpPr>
          <p:nvPr/>
        </p:nvSpPr>
        <p:spPr bwMode="auto">
          <a:xfrm>
            <a:off x="1960067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>
            <a:off x="1710829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>
            <a:off x="2209304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Line 6"/>
          <p:cNvSpPr>
            <a:spLocks noChangeShapeType="1"/>
          </p:cNvSpPr>
          <p:nvPr/>
        </p:nvSpPr>
        <p:spPr bwMode="auto">
          <a:xfrm>
            <a:off x="2458542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2709367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2958604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3207842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>
            <a:off x="3458667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>
            <a:off x="3707904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>
            <a:off x="3957142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4207967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Line 14"/>
          <p:cNvSpPr>
            <a:spLocks noChangeShapeType="1"/>
          </p:cNvSpPr>
          <p:nvPr/>
        </p:nvSpPr>
        <p:spPr bwMode="auto">
          <a:xfrm>
            <a:off x="4457204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Line 15"/>
          <p:cNvSpPr>
            <a:spLocks noChangeShapeType="1"/>
          </p:cNvSpPr>
          <p:nvPr/>
        </p:nvSpPr>
        <p:spPr bwMode="auto">
          <a:xfrm>
            <a:off x="4706442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" name="Line 16"/>
          <p:cNvSpPr>
            <a:spLocks noChangeShapeType="1"/>
          </p:cNvSpPr>
          <p:nvPr/>
        </p:nvSpPr>
        <p:spPr bwMode="auto">
          <a:xfrm>
            <a:off x="4955679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" name="Line 17"/>
          <p:cNvSpPr>
            <a:spLocks noChangeShapeType="1"/>
          </p:cNvSpPr>
          <p:nvPr/>
        </p:nvSpPr>
        <p:spPr bwMode="auto">
          <a:xfrm>
            <a:off x="5206504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" name="Line 18"/>
          <p:cNvSpPr>
            <a:spLocks noChangeShapeType="1"/>
          </p:cNvSpPr>
          <p:nvPr/>
        </p:nvSpPr>
        <p:spPr bwMode="auto">
          <a:xfrm>
            <a:off x="5457329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" name="Line 19"/>
          <p:cNvSpPr>
            <a:spLocks noChangeShapeType="1"/>
          </p:cNvSpPr>
          <p:nvPr/>
        </p:nvSpPr>
        <p:spPr bwMode="auto">
          <a:xfrm>
            <a:off x="5704979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Line 20"/>
          <p:cNvSpPr>
            <a:spLocks noChangeShapeType="1"/>
          </p:cNvSpPr>
          <p:nvPr/>
        </p:nvSpPr>
        <p:spPr bwMode="auto">
          <a:xfrm>
            <a:off x="5955804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Line 21"/>
          <p:cNvSpPr>
            <a:spLocks noChangeShapeType="1"/>
          </p:cNvSpPr>
          <p:nvPr/>
        </p:nvSpPr>
        <p:spPr bwMode="auto">
          <a:xfrm>
            <a:off x="6205042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" name="Line 22"/>
          <p:cNvSpPr>
            <a:spLocks noChangeShapeType="1"/>
          </p:cNvSpPr>
          <p:nvPr/>
        </p:nvSpPr>
        <p:spPr bwMode="auto">
          <a:xfrm>
            <a:off x="6454279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>
            <a:off x="6705104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>
            <a:off x="6954342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" name="Line 25"/>
          <p:cNvSpPr>
            <a:spLocks noChangeShapeType="1"/>
          </p:cNvSpPr>
          <p:nvPr/>
        </p:nvSpPr>
        <p:spPr bwMode="auto">
          <a:xfrm>
            <a:off x="7205167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" name="Line 26"/>
          <p:cNvSpPr>
            <a:spLocks noChangeShapeType="1"/>
          </p:cNvSpPr>
          <p:nvPr/>
        </p:nvSpPr>
        <p:spPr bwMode="auto">
          <a:xfrm>
            <a:off x="7452817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" name="Line 27"/>
          <p:cNvSpPr>
            <a:spLocks noChangeShapeType="1"/>
          </p:cNvSpPr>
          <p:nvPr/>
        </p:nvSpPr>
        <p:spPr bwMode="auto">
          <a:xfrm>
            <a:off x="7703642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" name="Line 28"/>
          <p:cNvSpPr>
            <a:spLocks noChangeShapeType="1"/>
          </p:cNvSpPr>
          <p:nvPr/>
        </p:nvSpPr>
        <p:spPr bwMode="auto">
          <a:xfrm>
            <a:off x="7954467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Line 29"/>
          <p:cNvSpPr>
            <a:spLocks noChangeShapeType="1"/>
          </p:cNvSpPr>
          <p:nvPr/>
        </p:nvSpPr>
        <p:spPr bwMode="auto">
          <a:xfrm>
            <a:off x="8202117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Line 30"/>
          <p:cNvSpPr>
            <a:spLocks noChangeShapeType="1"/>
          </p:cNvSpPr>
          <p:nvPr/>
        </p:nvSpPr>
        <p:spPr bwMode="auto">
          <a:xfrm>
            <a:off x="8452942" y="530120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" name="Text Box 36"/>
          <p:cNvSpPr txBox="1">
            <a:spLocks noChangeArrowheads="1"/>
          </p:cNvSpPr>
          <p:nvPr/>
        </p:nvSpPr>
        <p:spPr bwMode="auto">
          <a:xfrm>
            <a:off x="5004048" y="5445224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endParaRPr lang="ru-RU" sz="28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072437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611188" y="4221163"/>
            <a:ext cx="8353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4643438" y="3789363"/>
            <a:ext cx="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356100" y="27813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0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483768" y="3933056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6660232" y="3933056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908175" y="4292600"/>
            <a:ext cx="63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-5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6300193" y="4292600"/>
            <a:ext cx="936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/>
              <a:t> </a:t>
            </a:r>
            <a:r>
              <a:rPr lang="ru-RU" sz="4000" b="1" dirty="0" smtClean="0"/>
              <a:t>+5</a:t>
            </a:r>
            <a:endParaRPr lang="ru-RU" sz="4000" b="1" dirty="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211960" y="3933056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779912" y="3933056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347864" y="3933056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915816" y="3933056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004048" y="3933056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436096" y="3933056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5868144" y="3933056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6300192" y="3933056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072437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611188" y="4221163"/>
            <a:ext cx="8353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4643438" y="3789363"/>
            <a:ext cx="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356100" y="27813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0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268538" y="3933825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7164388" y="3933825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908175" y="4292600"/>
            <a:ext cx="63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-5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6732588" y="4292600"/>
            <a:ext cx="904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 +5</a:t>
            </a:r>
          </a:p>
        </p:txBody>
      </p:sp>
      <p:pic>
        <p:nvPicPr>
          <p:cNvPr id="25610" name="Picture 13" descr="J00762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133600"/>
            <a:ext cx="1439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4" descr="J00762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5128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Oval 19"/>
          <p:cNvSpPr>
            <a:spLocks noChangeArrowheads="1"/>
          </p:cNvSpPr>
          <p:nvPr/>
        </p:nvSpPr>
        <p:spPr bwMode="auto">
          <a:xfrm>
            <a:off x="2699792" y="260648"/>
            <a:ext cx="4392488" cy="100811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 smtClean="0"/>
              <a:t>Два …..</a:t>
            </a:r>
          </a:p>
        </p:txBody>
      </p:sp>
      <p:sp>
        <p:nvSpPr>
          <p:cNvPr id="15" name="Oval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7744" y="1340768"/>
            <a:ext cx="5410944" cy="108012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ru-RU" sz="4800" dirty="0" smtClean="0"/>
              <a:t>называются</a:t>
            </a:r>
          </a:p>
        </p:txBody>
      </p:sp>
      <p:sp>
        <p:nvSpPr>
          <p:cNvPr id="16" name="Oval 19"/>
          <p:cNvSpPr txBox="1">
            <a:spLocks noChangeArrowheads="1"/>
          </p:cNvSpPr>
          <p:nvPr/>
        </p:nvSpPr>
        <p:spPr bwMode="auto">
          <a:xfrm>
            <a:off x="2267744" y="2492896"/>
            <a:ext cx="5410944" cy="115212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……….,</a:t>
            </a:r>
          </a:p>
        </p:txBody>
      </p:sp>
      <p:sp>
        <p:nvSpPr>
          <p:cNvPr id="17" name="Oval 19"/>
          <p:cNvSpPr txBox="1">
            <a:spLocks noChangeArrowheads="1"/>
          </p:cNvSpPr>
          <p:nvPr/>
        </p:nvSpPr>
        <p:spPr bwMode="auto">
          <a:xfrm>
            <a:off x="1979712" y="3717032"/>
            <a:ext cx="6203032" cy="129614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dirty="0" smtClean="0"/>
              <a:t>если они отличаются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9"/>
          <p:cNvSpPr txBox="1">
            <a:spLocks noChangeArrowheads="1"/>
          </p:cNvSpPr>
          <p:nvPr/>
        </p:nvSpPr>
        <p:spPr bwMode="auto">
          <a:xfrm>
            <a:off x="2555776" y="5085184"/>
            <a:ext cx="5410944" cy="115212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только 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Oval 19"/>
          <p:cNvSpPr>
            <a:spLocks noChangeArrowheads="1"/>
          </p:cNvSpPr>
          <p:nvPr/>
        </p:nvSpPr>
        <p:spPr bwMode="auto">
          <a:xfrm>
            <a:off x="2699792" y="260648"/>
            <a:ext cx="4392488" cy="100811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 smtClean="0"/>
              <a:t>Два числа</a:t>
            </a:r>
          </a:p>
        </p:txBody>
      </p:sp>
      <p:sp>
        <p:nvSpPr>
          <p:cNvPr id="15" name="Oval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7744" y="1340768"/>
            <a:ext cx="5410944" cy="108012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ru-RU" sz="4800" dirty="0" smtClean="0"/>
              <a:t>называются</a:t>
            </a:r>
          </a:p>
        </p:txBody>
      </p:sp>
      <p:sp>
        <p:nvSpPr>
          <p:cNvPr id="16" name="Oval 19"/>
          <p:cNvSpPr txBox="1">
            <a:spLocks noChangeArrowheads="1"/>
          </p:cNvSpPr>
          <p:nvPr/>
        </p:nvSpPr>
        <p:spPr bwMode="auto">
          <a:xfrm>
            <a:off x="1907704" y="2492896"/>
            <a:ext cx="6336704" cy="115212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противоположными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</p:txBody>
      </p:sp>
      <p:sp>
        <p:nvSpPr>
          <p:cNvPr id="17" name="Oval 19"/>
          <p:cNvSpPr txBox="1">
            <a:spLocks noChangeArrowheads="1"/>
          </p:cNvSpPr>
          <p:nvPr/>
        </p:nvSpPr>
        <p:spPr bwMode="auto">
          <a:xfrm>
            <a:off x="1979712" y="3717032"/>
            <a:ext cx="6203032" cy="129614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dirty="0" smtClean="0"/>
              <a:t>если они отличаются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9"/>
          <p:cNvSpPr txBox="1">
            <a:spLocks noChangeArrowheads="1"/>
          </p:cNvSpPr>
          <p:nvPr/>
        </p:nvSpPr>
        <p:spPr bwMode="auto">
          <a:xfrm>
            <a:off x="2555776" y="5085184"/>
            <a:ext cx="5410944" cy="115212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 знаком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639</Words>
  <Application>Microsoft Office PowerPoint</Application>
  <PresentationFormat>Экран (4:3)</PresentationFormat>
  <Paragraphs>202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Оформление по умолчанию</vt:lpstr>
      <vt:lpstr>Формула</vt:lpstr>
      <vt:lpstr>МБОУ ООШ №103 г.о. Самара</vt:lpstr>
      <vt:lpstr>«Учиться можно весело… Чтобы переваривать знания, надо поглощать их с аппетитом» </vt:lpstr>
      <vt:lpstr>Презентация PowerPoint</vt:lpstr>
      <vt:lpstr>Презентация PowerPoint</vt:lpstr>
      <vt:lpstr> 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Устно  № 926, стр 155 </vt:lpstr>
      <vt:lpstr>Выполните задание № 2 - решите уравнение</vt:lpstr>
      <vt:lpstr>Презентация PowerPoint</vt:lpstr>
      <vt:lpstr>Презентация PowerPoint</vt:lpstr>
      <vt:lpstr>Презентация PowerPoint</vt:lpstr>
      <vt:lpstr>Сколько противоположных чисел у 8?  27?</vt:lpstr>
      <vt:lpstr>Презентация PowerPoint</vt:lpstr>
      <vt:lpstr>Какие целые числа расположены на координатной прямой между числами? </vt:lpstr>
      <vt:lpstr>Выполните задание №4 </vt:lpstr>
      <vt:lpstr>Выполните задание №5 - графический диктант </vt:lpstr>
      <vt:lpstr>Выполните задание № 6 - тест </vt:lpstr>
      <vt:lpstr>«Карта успеха»</vt:lpstr>
      <vt:lpstr>Домашнее задание: п. 27;   базовый уровень: №943, 945 повышенный уровень:  +  задание из карточки </vt:lpstr>
      <vt:lpstr>Оцените работу на уроке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Апаркина</cp:lastModifiedBy>
  <cp:revision>45</cp:revision>
  <dcterms:created xsi:type="dcterms:W3CDTF">2014-02-06T18:51:10Z</dcterms:created>
  <dcterms:modified xsi:type="dcterms:W3CDTF">2014-02-13T08:22:27Z</dcterms:modified>
</cp:coreProperties>
</file>