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3" r:id="rId2"/>
    <p:sldId id="258" r:id="rId3"/>
    <p:sldId id="285" r:id="rId4"/>
    <p:sldId id="286" r:id="rId5"/>
    <p:sldId id="287" r:id="rId6"/>
    <p:sldId id="269" r:id="rId7"/>
    <p:sldId id="288" r:id="rId8"/>
    <p:sldId id="290" r:id="rId9"/>
    <p:sldId id="291" r:id="rId10"/>
    <p:sldId id="259" r:id="rId11"/>
    <p:sldId id="295" r:id="rId12"/>
    <p:sldId id="296" r:id="rId13"/>
    <p:sldId id="260" r:id="rId14"/>
    <p:sldId id="289" r:id="rId15"/>
    <p:sldId id="292" r:id="rId16"/>
    <p:sldId id="293" r:id="rId17"/>
    <p:sldId id="294" r:id="rId18"/>
    <p:sldId id="261" r:id="rId19"/>
    <p:sldId id="297" r:id="rId20"/>
    <p:sldId id="298" r:id="rId21"/>
    <p:sldId id="299" r:id="rId22"/>
    <p:sldId id="262" r:id="rId23"/>
    <p:sldId id="263" r:id="rId24"/>
    <p:sldId id="264" r:id="rId25"/>
    <p:sldId id="265" r:id="rId26"/>
    <p:sldId id="266" r:id="rId27"/>
    <p:sldId id="300" r:id="rId28"/>
    <p:sldId id="301" r:id="rId29"/>
    <p:sldId id="302" r:id="rId30"/>
    <p:sldId id="267" r:id="rId31"/>
    <p:sldId id="268" r:id="rId32"/>
    <p:sldId id="270" r:id="rId33"/>
    <p:sldId id="271" r:id="rId34"/>
    <p:sldId id="272" r:id="rId35"/>
    <p:sldId id="276" r:id="rId3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0000FF"/>
    <a:srgbClr val="003300"/>
    <a:srgbClr val="69F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88" autoAdjust="0"/>
    <p:restoredTop sz="94660"/>
  </p:normalViewPr>
  <p:slideViewPr>
    <p:cSldViewPr>
      <p:cViewPr>
        <p:scale>
          <a:sx n="55" d="100"/>
          <a:sy n="55" d="100"/>
        </p:scale>
        <p:origin x="-1704" y="-3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6.wmf"/><Relationship Id="rId4" Type="http://schemas.openxmlformats.org/officeDocument/2006/relationships/image" Target="../media/image3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7EAF463A-BC7C-46EE-9F1E-7F377CCA4891}" type="datetimeFigureOut">
              <a:rPr lang="en-US" smtClean="0"/>
              <a:pPr/>
              <a:t>11/15/2014</a:t>
            </a:fld>
            <a:endParaRPr lang="en-US"/>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en-US"/>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11/15/2014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11/15/2014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7EAF463A-BC7C-46EE-9F1E-7F377CCA4891}" type="datetimeFigureOut">
              <a:rPr lang="en-US" smtClean="0"/>
              <a:pPr/>
              <a:t>11/15/2014</a:t>
            </a:fld>
            <a:endParaRPr lang="en-US"/>
          </a:p>
        </p:txBody>
      </p:sp>
      <p:sp>
        <p:nvSpPr>
          <p:cNvPr id="9" name="Номер слайда 8"/>
          <p:cNvSpPr>
            <a:spLocks noGrp="1"/>
          </p:cNvSpPr>
          <p:nvPr>
            <p:ph type="sldNum" sz="quarter" idx="15"/>
          </p:nvPr>
        </p:nvSpPr>
        <p:spPr/>
        <p:txBody>
          <a:bodyPr rtlCol="0"/>
          <a:lstStyle/>
          <a:p>
            <a:fld id="{A483448D-3A78-4528-A469-B745A65DA480}" type="slidenum">
              <a:rPr lang="en-US" smtClean="0"/>
              <a:pPr/>
              <a:t>‹#›</a:t>
            </a:fld>
            <a:endParaRPr lang="en-US"/>
          </a:p>
        </p:txBody>
      </p:sp>
      <p:sp>
        <p:nvSpPr>
          <p:cNvPr id="10" name="Нижний колонтитул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EAF463A-BC7C-46EE-9F1E-7F377CCA4891}" type="datetimeFigureOut">
              <a:rPr lang="en-US" smtClean="0"/>
              <a:pPr/>
              <a:t>11/15/2014</a:t>
            </a:fld>
            <a:endParaRPr lang="en-US"/>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en-US"/>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11/15/2014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11/15/2014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7EAF463A-BC7C-46EE-9F1E-7F377CCA4891}" type="datetimeFigureOut">
              <a:rPr lang="en-US" smtClean="0"/>
              <a:pPr/>
              <a:t>11/15/2014</a:t>
            </a:fld>
            <a:endParaRPr lang="en-US"/>
          </a:p>
        </p:txBody>
      </p:sp>
      <p:sp>
        <p:nvSpPr>
          <p:cNvPr id="7" name="Номер слайда 6"/>
          <p:cNvSpPr>
            <a:spLocks noGrp="1"/>
          </p:cNvSpPr>
          <p:nvPr>
            <p:ph type="sldNum" sz="quarter" idx="11"/>
          </p:nvPr>
        </p:nvSpPr>
        <p:spPr/>
        <p:txBody>
          <a:bodyPr rtlCol="0"/>
          <a:lstStyle/>
          <a:p>
            <a:fld id="{A483448D-3A78-4528-A469-B745A65DA480}" type="slidenum">
              <a:rPr lang="en-US" smtClean="0"/>
              <a:pPr/>
              <a:t>‹#›</a:t>
            </a:fld>
            <a:endParaRPr lang="en-US"/>
          </a:p>
        </p:txBody>
      </p:sp>
      <p:sp>
        <p:nvSpPr>
          <p:cNvPr id="8" name="Нижний колонтитул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11/15/2014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7EAF463A-BC7C-46EE-9F1E-7F377CCA4891}" type="datetimeFigureOut">
              <a:rPr lang="en-US" smtClean="0"/>
              <a:pPr/>
              <a:t>11/15/2014</a:t>
            </a:fld>
            <a:endParaRPr lang="en-US"/>
          </a:p>
        </p:txBody>
      </p:sp>
      <p:sp>
        <p:nvSpPr>
          <p:cNvPr id="22" name="Номер слайда 21"/>
          <p:cNvSpPr>
            <a:spLocks noGrp="1"/>
          </p:cNvSpPr>
          <p:nvPr>
            <p:ph type="sldNum" sz="quarter" idx="15"/>
          </p:nvPr>
        </p:nvSpPr>
        <p:spPr/>
        <p:txBody>
          <a:bodyPr rtlCol="0"/>
          <a:lstStyle/>
          <a:p>
            <a:fld id="{A483448D-3A78-4528-A469-B745A65DA480}" type="slidenum">
              <a:rPr lang="en-US" smtClean="0"/>
              <a:pPr/>
              <a:t>‹#›</a:t>
            </a:fld>
            <a:endParaRPr lang="en-US"/>
          </a:p>
        </p:txBody>
      </p:sp>
      <p:sp>
        <p:nvSpPr>
          <p:cNvPr id="23" name="Нижний колонтитул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7EAF463A-BC7C-46EE-9F1E-7F377CCA4891}" type="datetimeFigureOut">
              <a:rPr lang="en-US" smtClean="0"/>
              <a:pPr/>
              <a:t>11/15/2014</a:t>
            </a:fld>
            <a:endParaRPr lang="en-US"/>
          </a:p>
        </p:txBody>
      </p:sp>
      <p:sp>
        <p:nvSpPr>
          <p:cNvPr id="18" name="Номер слайда 17"/>
          <p:cNvSpPr>
            <a:spLocks noGrp="1"/>
          </p:cNvSpPr>
          <p:nvPr>
            <p:ph type="sldNum" sz="quarter" idx="11"/>
          </p:nvPr>
        </p:nvSpPr>
        <p:spPr/>
        <p:txBody>
          <a:bodyPr rtlCol="0"/>
          <a:lstStyle/>
          <a:p>
            <a:fld id="{A483448D-3A78-4528-A469-B745A65DA480}" type="slidenum">
              <a:rPr lang="en-US" smtClean="0"/>
              <a:pPr/>
              <a:t>‹#›</a:t>
            </a:fld>
            <a:endParaRPr lang="en-US"/>
          </a:p>
        </p:txBody>
      </p:sp>
      <p:sp>
        <p:nvSpPr>
          <p:cNvPr id="21" name="Нижний колонтитул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EAF463A-BC7C-46EE-9F1E-7F377CCA4891}" type="datetimeFigureOut">
              <a:rPr lang="en-US" smtClean="0"/>
              <a:pPr/>
              <a:t>11/15/2014</a:t>
            </a:fld>
            <a:endParaRPr lang="en-US"/>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13.wmf"/><Relationship Id="rId5" Type="http://schemas.openxmlformats.org/officeDocument/2006/relationships/oleObject" Target="../embeddings/oleObject13.bin"/><Relationship Id="rId4" Type="http://schemas.openxmlformats.org/officeDocument/2006/relationships/image" Target="../media/image12.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14.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14.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15.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16.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17.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18.wmf"/><Relationship Id="rId5" Type="http://schemas.openxmlformats.org/officeDocument/2006/relationships/oleObject" Target="../embeddings/oleObject21.bin"/><Relationship Id="rId4" Type="http://schemas.openxmlformats.org/officeDocument/2006/relationships/image" Target="../media/image12.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image" Target="../media/image19.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21.vml"/><Relationship Id="rId4" Type="http://schemas.openxmlformats.org/officeDocument/2006/relationships/image" Target="../media/image20.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22.wmf"/><Relationship Id="rId5" Type="http://schemas.openxmlformats.org/officeDocument/2006/relationships/oleObject" Target="../embeddings/oleObject25.bin"/><Relationship Id="rId4" Type="http://schemas.openxmlformats.org/officeDocument/2006/relationships/image" Target="../media/image21.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23.vml"/><Relationship Id="rId4" Type="http://schemas.openxmlformats.org/officeDocument/2006/relationships/image" Target="../media/image23.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24.vml"/><Relationship Id="rId4" Type="http://schemas.openxmlformats.org/officeDocument/2006/relationships/image" Target="../media/image24.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25.vml"/><Relationship Id="rId4" Type="http://schemas.openxmlformats.org/officeDocument/2006/relationships/image" Target="../media/image25.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26.vml"/><Relationship Id="rId4" Type="http://schemas.openxmlformats.org/officeDocument/2006/relationships/image" Target="../media/image26.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image" Target="../media/image28.wmf"/><Relationship Id="rId5" Type="http://schemas.openxmlformats.org/officeDocument/2006/relationships/oleObject" Target="../embeddings/oleObject31.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33.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28.vml"/><Relationship Id="rId4" Type="http://schemas.openxmlformats.org/officeDocument/2006/relationships/image" Target="../media/image31.wmf"/></Relationships>
</file>

<file path=ppt/slides/_rels/slide32.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35.bin"/><Relationship Id="rId7" Type="http://schemas.openxmlformats.org/officeDocument/2006/relationships/oleObject" Target="../embeddings/oleObject37.bin"/><Relationship Id="rId12"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image" Target="../media/image33.wmf"/><Relationship Id="rId11" Type="http://schemas.openxmlformats.org/officeDocument/2006/relationships/oleObject" Target="../embeddings/oleObject39.bin"/><Relationship Id="rId5" Type="http://schemas.openxmlformats.org/officeDocument/2006/relationships/oleObject" Target="../embeddings/oleObject36.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38.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40.bin"/><Relationship Id="rId7" Type="http://schemas.openxmlformats.org/officeDocument/2006/relationships/oleObject" Target="../embeddings/oleObject42.bin"/><Relationship Id="rId2" Type="http://schemas.openxmlformats.org/officeDocument/2006/relationships/slideLayout" Target="../slideLayouts/slideLayout7.xml"/><Relationship Id="rId1" Type="http://schemas.openxmlformats.org/officeDocument/2006/relationships/vmlDrawing" Target="../drawings/vmlDrawing30.vml"/><Relationship Id="rId6" Type="http://schemas.openxmlformats.org/officeDocument/2006/relationships/image" Target="../media/image38.wmf"/><Relationship Id="rId5" Type="http://schemas.openxmlformats.org/officeDocument/2006/relationships/oleObject" Target="../embeddings/oleObject41.bin"/><Relationship Id="rId4" Type="http://schemas.openxmlformats.org/officeDocument/2006/relationships/image" Target="../media/image37.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2000" y="685800"/>
            <a:ext cx="7391401" cy="7355860"/>
          </a:xfrm>
          <a:prstGeom prst="rect">
            <a:avLst/>
          </a:prstGeom>
          <a:noFill/>
        </p:spPr>
        <p:txBody>
          <a:bodyPr wrap="square" rtlCol="0">
            <a:spAutoFit/>
          </a:bodyPr>
          <a:lstStyle/>
          <a:p>
            <a:pPr algn="ctr"/>
            <a:endParaRPr lang="ru-RU" sz="4000" b="1" i="1" dirty="0" smtClean="0">
              <a:solidFill>
                <a:srgbClr val="FF0000"/>
              </a:solidFill>
              <a:latin typeface="Times New Roman" pitchFamily="18" charset="0"/>
              <a:ea typeface="Tahoma" pitchFamily="34" charset="0"/>
              <a:cs typeface="Times New Roman" pitchFamily="18" charset="0"/>
            </a:endParaRPr>
          </a:p>
          <a:p>
            <a:pPr algn="ctr"/>
            <a:r>
              <a:rPr lang="ru-RU" sz="4000" b="1" i="1" dirty="0" smtClean="0">
                <a:solidFill>
                  <a:srgbClr val="FF0000"/>
                </a:solidFill>
                <a:latin typeface="Times New Roman" pitchFamily="18" charset="0"/>
                <a:ea typeface="Tahoma" pitchFamily="34" charset="0"/>
                <a:cs typeface="Times New Roman" pitchFamily="18" charset="0"/>
              </a:rPr>
              <a:t>Решение задач по теории вероятностей</a:t>
            </a:r>
          </a:p>
          <a:p>
            <a:pPr algn="ctr"/>
            <a:endParaRPr lang="ru-RU" sz="3200" b="1" i="1" dirty="0">
              <a:solidFill>
                <a:srgbClr val="C00000"/>
              </a:solidFill>
              <a:latin typeface="Tahoma" pitchFamily="34" charset="0"/>
              <a:ea typeface="Tahoma" pitchFamily="34" charset="0"/>
              <a:cs typeface="Tahoma" pitchFamily="34" charset="0"/>
            </a:endParaRPr>
          </a:p>
          <a:p>
            <a:pPr algn="r"/>
            <a:endParaRPr lang="ru-RU" sz="3200" b="1" i="1" dirty="0" smtClean="0">
              <a:solidFill>
                <a:srgbClr val="C00000"/>
              </a:solidFill>
              <a:latin typeface="Tahoma" pitchFamily="34" charset="0"/>
              <a:ea typeface="Tahoma" pitchFamily="34" charset="0"/>
              <a:cs typeface="Tahoma" pitchFamily="34" charset="0"/>
            </a:endParaRPr>
          </a:p>
          <a:p>
            <a:pPr algn="r"/>
            <a:r>
              <a:rPr lang="ru-RU" sz="2400" b="1" i="1" dirty="0" smtClean="0">
                <a:solidFill>
                  <a:srgbClr val="C00000"/>
                </a:solidFill>
                <a:latin typeface="Times New Roman" pitchFamily="18" charset="0"/>
                <a:ea typeface="Tahoma" pitchFamily="34" charset="0"/>
                <a:cs typeface="Times New Roman" pitchFamily="18" charset="0"/>
              </a:rPr>
              <a:t>учитель математики</a:t>
            </a:r>
          </a:p>
          <a:p>
            <a:pPr algn="r"/>
            <a:r>
              <a:rPr lang="ru-RU" sz="2400" b="1" i="1" dirty="0" smtClean="0">
                <a:solidFill>
                  <a:srgbClr val="C00000"/>
                </a:solidFill>
                <a:latin typeface="Times New Roman" pitchFamily="18" charset="0"/>
                <a:ea typeface="Tahoma" pitchFamily="34" charset="0"/>
                <a:cs typeface="Times New Roman" pitchFamily="18" charset="0"/>
              </a:rPr>
              <a:t>МКОУ СОШ №3 </a:t>
            </a:r>
          </a:p>
          <a:p>
            <a:pPr algn="r"/>
            <a:r>
              <a:rPr lang="ru-RU" sz="2400" b="1" i="1" dirty="0" err="1" smtClean="0">
                <a:solidFill>
                  <a:srgbClr val="C00000"/>
                </a:solidFill>
                <a:latin typeface="Times New Roman" pitchFamily="18" charset="0"/>
                <a:ea typeface="Tahoma" pitchFamily="34" charset="0"/>
                <a:cs typeface="Times New Roman" pitchFamily="18" charset="0"/>
              </a:rPr>
              <a:t>г.Волжский</a:t>
            </a:r>
            <a:r>
              <a:rPr lang="ru-RU" sz="2400" b="1" i="1" dirty="0" smtClean="0">
                <a:solidFill>
                  <a:srgbClr val="C00000"/>
                </a:solidFill>
                <a:latin typeface="Times New Roman" pitchFamily="18" charset="0"/>
                <a:ea typeface="Tahoma" pitchFamily="34" charset="0"/>
                <a:cs typeface="Times New Roman" pitchFamily="18" charset="0"/>
              </a:rPr>
              <a:t> Волгоградской области</a:t>
            </a:r>
          </a:p>
          <a:p>
            <a:pPr algn="r"/>
            <a:r>
              <a:rPr lang="ru-RU" sz="2400" b="1" i="1" dirty="0" smtClean="0">
                <a:solidFill>
                  <a:srgbClr val="C00000"/>
                </a:solidFill>
                <a:latin typeface="Times New Roman" pitchFamily="18" charset="0"/>
                <a:ea typeface="Tahoma" pitchFamily="34" charset="0"/>
                <a:cs typeface="Times New Roman" pitchFamily="18" charset="0"/>
              </a:rPr>
              <a:t>Савченко Ирина Владимировна</a:t>
            </a:r>
            <a:endParaRPr lang="ru-RU" sz="2400" b="1" i="1" dirty="0">
              <a:solidFill>
                <a:srgbClr val="C00000"/>
              </a:solidFill>
              <a:latin typeface="Times New Roman" pitchFamily="18" charset="0"/>
              <a:ea typeface="Tahoma" pitchFamily="34" charset="0"/>
              <a:cs typeface="Times New Roman" pitchFamily="18" charset="0"/>
            </a:endParaRPr>
          </a:p>
          <a:p>
            <a:pPr algn="ctr"/>
            <a:endParaRPr lang="ru-RU" sz="3200" b="1" i="1" dirty="0" smtClean="0">
              <a:solidFill>
                <a:srgbClr val="C00000"/>
              </a:solidFill>
              <a:latin typeface="Tahoma" pitchFamily="34" charset="0"/>
              <a:ea typeface="Tahoma" pitchFamily="34" charset="0"/>
              <a:cs typeface="Tahoma" pitchFamily="34" charset="0"/>
            </a:endParaRPr>
          </a:p>
          <a:p>
            <a:pPr algn="ctr"/>
            <a:endParaRPr lang="ru-RU" sz="3200" b="1" i="1" dirty="0">
              <a:solidFill>
                <a:srgbClr val="C00000"/>
              </a:solidFill>
              <a:latin typeface="Tahoma" pitchFamily="34" charset="0"/>
              <a:ea typeface="Tahoma" pitchFamily="34" charset="0"/>
              <a:cs typeface="Tahoma" pitchFamily="34" charset="0"/>
            </a:endParaRPr>
          </a:p>
          <a:p>
            <a:pPr algn="ctr"/>
            <a:endParaRPr lang="ru-RU" sz="3200" b="1" i="1" dirty="0" smtClean="0">
              <a:solidFill>
                <a:srgbClr val="C00000"/>
              </a:solidFill>
              <a:latin typeface="Tahoma" pitchFamily="34" charset="0"/>
              <a:ea typeface="Tahoma" pitchFamily="34" charset="0"/>
              <a:cs typeface="Tahoma" pitchFamily="34" charset="0"/>
            </a:endParaRPr>
          </a:p>
          <a:p>
            <a:pPr algn="ctr"/>
            <a:endParaRPr lang="ru-RU" sz="3200" b="1" i="1" dirty="0">
              <a:solidFill>
                <a:srgbClr val="C00000"/>
              </a:solidFill>
              <a:latin typeface="Tahoma" pitchFamily="34" charset="0"/>
              <a:ea typeface="Tahoma" pitchFamily="34" charset="0"/>
              <a:cs typeface="Tahoma" pitchFamily="34" charset="0"/>
            </a:endParaRPr>
          </a:p>
          <a:p>
            <a:pPr algn="ctr"/>
            <a:endParaRPr lang="ru-RU" sz="3200" b="1" i="1" dirty="0" smtClean="0">
              <a:solidFill>
                <a:srgbClr val="C00000"/>
              </a:solidFill>
              <a:latin typeface="Tahoma" pitchFamily="34" charset="0"/>
              <a:ea typeface="Tahoma" pitchFamily="34" charset="0"/>
              <a:cs typeface="Tahoma" pitchFamily="34" charset="0"/>
            </a:endParaRPr>
          </a:p>
          <a:p>
            <a:pPr algn="ctr"/>
            <a:endParaRPr lang="ru-RU" sz="3200" b="1" i="1" dirty="0">
              <a:solidFill>
                <a:srgbClr val="C0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Скругленный прямоугольник 24"/>
          <p:cNvSpPr/>
          <p:nvPr/>
        </p:nvSpPr>
        <p:spPr>
          <a:xfrm>
            <a:off x="457200" y="1219200"/>
            <a:ext cx="4038600" cy="30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457200" y="381000"/>
            <a:ext cx="8001000" cy="1200329"/>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3. В</a:t>
            </a:r>
            <a:r>
              <a:rPr lang="ru-RU" sz="2400" b="1" dirty="0" smtClean="0">
                <a:latin typeface="Times New Roman" pitchFamily="18" charset="0"/>
                <a:cs typeface="Times New Roman" pitchFamily="18" charset="0"/>
              </a:rPr>
              <a:t> случайном эксперименте симметричную монету бросают дважды. Найдите вероятность того, что орел выпадет ровно один раз.</a:t>
            </a:r>
            <a:endParaRPr lang="ru-RU" sz="2400" b="1" dirty="0">
              <a:latin typeface="Times New Roman" pitchFamily="18" charset="0"/>
              <a:cs typeface="Times New Roman" pitchFamily="18" charset="0"/>
            </a:endParaRPr>
          </a:p>
        </p:txBody>
      </p:sp>
      <p:sp>
        <p:nvSpPr>
          <p:cNvPr id="7" name="TextBox 6"/>
          <p:cNvSpPr txBox="1"/>
          <p:nvPr/>
        </p:nvSpPr>
        <p:spPr>
          <a:xfrm>
            <a:off x="609600" y="16764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TextBox 8"/>
          <p:cNvSpPr txBox="1"/>
          <p:nvPr/>
        </p:nvSpPr>
        <p:spPr>
          <a:xfrm>
            <a:off x="2133600" y="3733800"/>
            <a:ext cx="1236236" cy="523220"/>
          </a:xfrm>
          <a:prstGeom prst="rect">
            <a:avLst/>
          </a:prstGeom>
          <a:noFill/>
        </p:spPr>
        <p:txBody>
          <a:bodyPr wrap="none" rtlCol="0">
            <a:spAutoFit/>
          </a:bodyPr>
          <a:lstStyle/>
          <a:p>
            <a:r>
              <a:rPr lang="ru-RU" sz="2800" b="1" dirty="0" smtClean="0">
                <a:latin typeface="Monotype Corsiva" pitchFamily="66" charset="0"/>
              </a:rPr>
              <a:t>о</a:t>
            </a:r>
            <a:r>
              <a:rPr lang="ru-RU" sz="2800" b="1" smtClean="0">
                <a:latin typeface="Monotype Corsiva" pitchFamily="66" charset="0"/>
              </a:rPr>
              <a:t>рел </a:t>
            </a:r>
            <a:r>
              <a:rPr lang="ru-RU" sz="2800" b="1" dirty="0" smtClean="0">
                <a:latin typeface="Monotype Corsiva" pitchFamily="66" charset="0"/>
              </a:rPr>
              <a:t>- О</a:t>
            </a:r>
            <a:endParaRPr lang="ru-RU" sz="2800" b="1" dirty="0">
              <a:latin typeface="Monotype Corsiva" pitchFamily="66" charset="0"/>
            </a:endParaRPr>
          </a:p>
        </p:txBody>
      </p:sp>
      <p:sp>
        <p:nvSpPr>
          <p:cNvPr id="10" name="TextBox 9"/>
          <p:cNvSpPr txBox="1"/>
          <p:nvPr/>
        </p:nvSpPr>
        <p:spPr>
          <a:xfrm>
            <a:off x="533400" y="3733800"/>
            <a:ext cx="1452642" cy="523220"/>
          </a:xfrm>
          <a:prstGeom prst="rect">
            <a:avLst/>
          </a:prstGeom>
          <a:noFill/>
        </p:spPr>
        <p:txBody>
          <a:bodyPr wrap="none" rtlCol="0">
            <a:spAutoFit/>
          </a:bodyPr>
          <a:lstStyle/>
          <a:p>
            <a:r>
              <a:rPr lang="ru-RU" sz="2800" b="1" dirty="0" smtClean="0">
                <a:latin typeface="Monotype Corsiva" pitchFamily="66" charset="0"/>
              </a:rPr>
              <a:t>решка - Р</a:t>
            </a:r>
            <a:endParaRPr lang="ru-RU" sz="2800" b="1" dirty="0">
              <a:latin typeface="Monotype Corsiva" pitchFamily="66" charset="0"/>
            </a:endParaRPr>
          </a:p>
        </p:txBody>
      </p:sp>
      <p:sp>
        <p:nvSpPr>
          <p:cNvPr id="11" name="TextBox 10"/>
          <p:cNvSpPr txBox="1"/>
          <p:nvPr/>
        </p:nvSpPr>
        <p:spPr>
          <a:xfrm>
            <a:off x="4724400" y="1752600"/>
            <a:ext cx="4006418"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Возможные исходы события:</a:t>
            </a:r>
            <a:endParaRPr lang="ru-RU" sz="2400" dirty="0">
              <a:latin typeface="Times New Roman" pitchFamily="18" charset="0"/>
              <a:cs typeface="Times New Roman" pitchFamily="18" charset="0"/>
            </a:endParaRPr>
          </a:p>
        </p:txBody>
      </p:sp>
      <p:graphicFrame>
        <p:nvGraphicFramePr>
          <p:cNvPr id="14" name="Таблица 13"/>
          <p:cNvGraphicFramePr>
            <a:graphicFrameLocks noGrp="1"/>
          </p:cNvGraphicFramePr>
          <p:nvPr/>
        </p:nvGraphicFramePr>
        <p:xfrm>
          <a:off x="5562600" y="2209800"/>
          <a:ext cx="2286000" cy="2545080"/>
        </p:xfrm>
        <a:graphic>
          <a:graphicData uri="http://schemas.openxmlformats.org/drawingml/2006/table">
            <a:tbl>
              <a:tblPr firstRow="1" bandRow="1">
                <a:tableStyleId>{5C22544A-7EE6-4342-B048-85BDC9FD1C3A}</a:tableStyleId>
              </a:tblPr>
              <a:tblGrid>
                <a:gridCol w="1143000"/>
                <a:gridCol w="1143000"/>
              </a:tblGrid>
              <a:tr h="716280">
                <a:tc>
                  <a:txBody>
                    <a:bodyPr/>
                    <a:lstStyle/>
                    <a:p>
                      <a:pPr algn="ctr"/>
                      <a:r>
                        <a:rPr lang="ru-RU" sz="2000" dirty="0" smtClean="0">
                          <a:solidFill>
                            <a:schemeClr val="tx1"/>
                          </a:solidFill>
                          <a:latin typeface="Times New Roman" pitchFamily="18" charset="0"/>
                          <a:cs typeface="Times New Roman" pitchFamily="18" charset="0"/>
                        </a:rPr>
                        <a:t>1 бросок</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dirty="0" smtClean="0">
                          <a:solidFill>
                            <a:schemeClr val="tx1"/>
                          </a:solidFill>
                          <a:latin typeface="Times New Roman" pitchFamily="18" charset="0"/>
                          <a:cs typeface="Times New Roman" pitchFamily="18" charset="0"/>
                        </a:rPr>
                        <a:t>2 бросок</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TextBox 14"/>
          <p:cNvSpPr txBox="1"/>
          <p:nvPr/>
        </p:nvSpPr>
        <p:spPr>
          <a:xfrm>
            <a:off x="5943600" y="2895600"/>
            <a:ext cx="3810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О</a:t>
            </a:r>
            <a:endParaRPr lang="ru-RU" sz="2800" b="1" dirty="0">
              <a:solidFill>
                <a:srgbClr val="0000FF"/>
              </a:solidFill>
              <a:latin typeface="Times New Roman" pitchFamily="18" charset="0"/>
              <a:cs typeface="Times New Roman" pitchFamily="18" charset="0"/>
            </a:endParaRPr>
          </a:p>
        </p:txBody>
      </p:sp>
      <p:sp>
        <p:nvSpPr>
          <p:cNvPr id="16" name="TextBox 15"/>
          <p:cNvSpPr txBox="1"/>
          <p:nvPr/>
        </p:nvSpPr>
        <p:spPr>
          <a:xfrm>
            <a:off x="7086600" y="3352800"/>
            <a:ext cx="4572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Р</a:t>
            </a:r>
            <a:endParaRPr lang="ru-RU" sz="2800" b="1" dirty="0">
              <a:solidFill>
                <a:srgbClr val="0000FF"/>
              </a:solidFill>
              <a:latin typeface="Times New Roman" pitchFamily="18" charset="0"/>
              <a:cs typeface="Times New Roman" pitchFamily="18" charset="0"/>
            </a:endParaRPr>
          </a:p>
        </p:txBody>
      </p:sp>
      <p:sp>
        <p:nvSpPr>
          <p:cNvPr id="17" name="TextBox 16"/>
          <p:cNvSpPr txBox="1"/>
          <p:nvPr/>
        </p:nvSpPr>
        <p:spPr>
          <a:xfrm>
            <a:off x="5943600" y="3352800"/>
            <a:ext cx="463588" cy="523220"/>
          </a:xfrm>
          <a:prstGeom prst="rect">
            <a:avLst/>
          </a:prstGeom>
          <a:noFill/>
        </p:spPr>
        <p:txBody>
          <a:bodyPr wrap="none" rtlCol="0">
            <a:spAutoFit/>
          </a:bodyPr>
          <a:lstStyle/>
          <a:p>
            <a:r>
              <a:rPr lang="ru-RU" sz="2800" b="1" dirty="0" smtClean="0">
                <a:solidFill>
                  <a:srgbClr val="0000FF"/>
                </a:solidFill>
                <a:latin typeface="Times New Roman" pitchFamily="18" charset="0"/>
                <a:cs typeface="Times New Roman" pitchFamily="18" charset="0"/>
              </a:rPr>
              <a:t>О</a:t>
            </a:r>
            <a:endParaRPr lang="ru-RU" sz="2800" b="1" dirty="0">
              <a:solidFill>
                <a:srgbClr val="0000FF"/>
              </a:solidFill>
              <a:latin typeface="Times New Roman" pitchFamily="18" charset="0"/>
              <a:cs typeface="Times New Roman" pitchFamily="18" charset="0"/>
            </a:endParaRPr>
          </a:p>
        </p:txBody>
      </p:sp>
      <p:sp>
        <p:nvSpPr>
          <p:cNvPr id="18" name="TextBox 17"/>
          <p:cNvSpPr txBox="1"/>
          <p:nvPr/>
        </p:nvSpPr>
        <p:spPr>
          <a:xfrm>
            <a:off x="7086600" y="3810000"/>
            <a:ext cx="533400" cy="53340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О</a:t>
            </a:r>
            <a:endParaRPr lang="ru-RU" sz="2800" b="1" dirty="0">
              <a:solidFill>
                <a:srgbClr val="0000FF"/>
              </a:solidFill>
              <a:latin typeface="Times New Roman" pitchFamily="18" charset="0"/>
              <a:cs typeface="Times New Roman" pitchFamily="18" charset="0"/>
            </a:endParaRPr>
          </a:p>
        </p:txBody>
      </p:sp>
      <p:sp>
        <p:nvSpPr>
          <p:cNvPr id="19" name="TextBox 18"/>
          <p:cNvSpPr txBox="1"/>
          <p:nvPr/>
        </p:nvSpPr>
        <p:spPr>
          <a:xfrm>
            <a:off x="7086600" y="2895600"/>
            <a:ext cx="463588" cy="523220"/>
          </a:xfrm>
          <a:prstGeom prst="rect">
            <a:avLst/>
          </a:prstGeom>
          <a:noFill/>
        </p:spPr>
        <p:txBody>
          <a:bodyPr wrap="none" rtlCol="0">
            <a:spAutoFit/>
          </a:bodyPr>
          <a:lstStyle/>
          <a:p>
            <a:r>
              <a:rPr lang="ru-RU" sz="2800" b="1" dirty="0" smtClean="0">
                <a:solidFill>
                  <a:srgbClr val="0000FF"/>
                </a:solidFill>
                <a:latin typeface="Times New Roman" pitchFamily="18" charset="0"/>
                <a:cs typeface="Times New Roman" pitchFamily="18" charset="0"/>
              </a:rPr>
              <a:t>О</a:t>
            </a:r>
            <a:endParaRPr lang="ru-RU" sz="2800" b="1" dirty="0">
              <a:solidFill>
                <a:srgbClr val="0000FF"/>
              </a:solidFill>
              <a:latin typeface="Times New Roman" pitchFamily="18" charset="0"/>
              <a:cs typeface="Times New Roman" pitchFamily="18" charset="0"/>
            </a:endParaRPr>
          </a:p>
        </p:txBody>
      </p:sp>
      <p:sp>
        <p:nvSpPr>
          <p:cNvPr id="20" name="TextBox 19"/>
          <p:cNvSpPr txBox="1"/>
          <p:nvPr/>
        </p:nvSpPr>
        <p:spPr>
          <a:xfrm>
            <a:off x="5943600" y="3810000"/>
            <a:ext cx="4572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Р</a:t>
            </a:r>
            <a:endParaRPr lang="ru-RU" sz="2800" b="1" dirty="0">
              <a:solidFill>
                <a:srgbClr val="0000FF"/>
              </a:solidFill>
              <a:latin typeface="Times New Roman" pitchFamily="18" charset="0"/>
              <a:cs typeface="Times New Roman" pitchFamily="18" charset="0"/>
            </a:endParaRPr>
          </a:p>
        </p:txBody>
      </p:sp>
      <p:sp>
        <p:nvSpPr>
          <p:cNvPr id="21" name="TextBox 20"/>
          <p:cNvSpPr txBox="1"/>
          <p:nvPr/>
        </p:nvSpPr>
        <p:spPr>
          <a:xfrm>
            <a:off x="5943600" y="4267200"/>
            <a:ext cx="4572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Р</a:t>
            </a:r>
            <a:endParaRPr lang="ru-RU" sz="2800" b="1" dirty="0">
              <a:solidFill>
                <a:srgbClr val="0000FF"/>
              </a:solidFill>
              <a:latin typeface="Times New Roman" pitchFamily="18" charset="0"/>
              <a:cs typeface="Times New Roman" pitchFamily="18" charset="0"/>
            </a:endParaRPr>
          </a:p>
        </p:txBody>
      </p:sp>
      <p:sp>
        <p:nvSpPr>
          <p:cNvPr id="22" name="TextBox 21"/>
          <p:cNvSpPr txBox="1"/>
          <p:nvPr/>
        </p:nvSpPr>
        <p:spPr>
          <a:xfrm>
            <a:off x="7086600" y="4267200"/>
            <a:ext cx="4572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Р</a:t>
            </a:r>
            <a:endParaRPr lang="ru-RU" sz="2800" b="1" dirty="0">
              <a:solidFill>
                <a:srgbClr val="0000FF"/>
              </a:solidFill>
              <a:latin typeface="Times New Roman" pitchFamily="18" charset="0"/>
              <a:cs typeface="Times New Roman" pitchFamily="18" charset="0"/>
            </a:endParaRPr>
          </a:p>
        </p:txBody>
      </p:sp>
      <p:sp>
        <p:nvSpPr>
          <p:cNvPr id="24" name="TextBox 23"/>
          <p:cNvSpPr txBox="1"/>
          <p:nvPr/>
        </p:nvSpPr>
        <p:spPr>
          <a:xfrm>
            <a:off x="4114800" y="2819400"/>
            <a:ext cx="736099"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N=4</a:t>
            </a:r>
            <a:endParaRPr lang="ru-RU" sz="2400" b="1" dirty="0">
              <a:latin typeface="Times New Roman" pitchFamily="18" charset="0"/>
              <a:cs typeface="Times New Roman" pitchFamily="18" charset="0"/>
            </a:endParaRPr>
          </a:p>
        </p:txBody>
      </p:sp>
      <p:cxnSp>
        <p:nvCxnSpPr>
          <p:cNvPr id="27" name="Прямая соединительная линия 26"/>
          <p:cNvCxnSpPr/>
          <p:nvPr/>
        </p:nvCxnSpPr>
        <p:spPr>
          <a:xfrm>
            <a:off x="5715000" y="3810000"/>
            <a:ext cx="1981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5791200" y="4267200"/>
            <a:ext cx="1981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886200" y="3657600"/>
            <a:ext cx="1329210" cy="523220"/>
          </a:xfrm>
          <a:prstGeom prst="rect">
            <a:avLst/>
          </a:prstGeom>
          <a:noFill/>
          <a:ln w="38100">
            <a:solidFill>
              <a:srgbClr val="0000FF"/>
            </a:solidFill>
          </a:ln>
        </p:spPr>
        <p:txBody>
          <a:bodyPr wrap="none" rtlCol="0">
            <a:spAutoFit/>
          </a:bodyPr>
          <a:lstStyle/>
          <a:p>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N(A)=2</a:t>
            </a:r>
            <a:endParaRPr lang="ru-RU"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3317" name="Object 5"/>
          <p:cNvGraphicFramePr>
            <a:graphicFrameLocks noChangeAspect="1"/>
          </p:cNvGraphicFramePr>
          <p:nvPr/>
        </p:nvGraphicFramePr>
        <p:xfrm>
          <a:off x="1219200" y="4876800"/>
          <a:ext cx="5032375" cy="1155700"/>
        </p:xfrm>
        <a:graphic>
          <a:graphicData uri="http://schemas.openxmlformats.org/presentationml/2006/ole">
            <mc:AlternateContent xmlns:mc="http://schemas.openxmlformats.org/markup-compatibility/2006">
              <mc:Choice xmlns:v="urn:schemas-microsoft-com:vml" Requires="v">
                <p:oleObj spid="_x0000_s13329" name="Формула" r:id="rId3" imgW="1714320" imgH="393480" progId="Equation.3">
                  <p:embed/>
                </p:oleObj>
              </mc:Choice>
              <mc:Fallback>
                <p:oleObj name="Формула" r:id="rId3" imgW="1714320" imgH="39348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4876800"/>
                        <a:ext cx="5032375" cy="1155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TextBox 31"/>
          <p:cNvSpPr txBox="1"/>
          <p:nvPr/>
        </p:nvSpPr>
        <p:spPr>
          <a:xfrm>
            <a:off x="6324600" y="5791200"/>
            <a:ext cx="199285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a:t>
            </a:r>
            <a:r>
              <a:rPr lang="en-US" sz="3600" b="1" dirty="0" smtClean="0">
                <a:solidFill>
                  <a:srgbClr val="FF0000"/>
                </a:solidFill>
                <a:latin typeface="Monotype Corsiva" pitchFamily="66" charset="0"/>
              </a:rPr>
              <a:t>0,5</a:t>
            </a:r>
            <a:endParaRPr lang="ru-RU" sz="3600" b="1" dirty="0">
              <a:solidFill>
                <a:srgbClr val="FF0000"/>
              </a:solidFill>
              <a:latin typeface="Monotype Corsiva" pitchFamily="66" charset="0"/>
            </a:endParaRPr>
          </a:p>
        </p:txBody>
      </p:sp>
      <p:sp>
        <p:nvSpPr>
          <p:cNvPr id="28" name="Правая фигурная скобка 27"/>
          <p:cNvSpPr/>
          <p:nvPr/>
        </p:nvSpPr>
        <p:spPr>
          <a:xfrm>
            <a:off x="7848600" y="2819400"/>
            <a:ext cx="381000" cy="1905000"/>
          </a:xfrm>
          <a:prstGeom prst="rightBrace">
            <a:avLst/>
          </a:prstGeom>
          <a:ln w="38100">
            <a:solidFill>
              <a:srgbClr val="99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31" name="TextBox 30"/>
          <p:cNvSpPr txBox="1"/>
          <p:nvPr/>
        </p:nvSpPr>
        <p:spPr>
          <a:xfrm>
            <a:off x="8012344" y="3810000"/>
            <a:ext cx="1131656" cy="400110"/>
          </a:xfrm>
          <a:prstGeom prst="rect">
            <a:avLst/>
          </a:prstGeom>
          <a:noFill/>
        </p:spPr>
        <p:txBody>
          <a:bodyPr wrap="none" rtlCol="0">
            <a:spAutoFit/>
          </a:bodyPr>
          <a:lstStyle/>
          <a:p>
            <a:r>
              <a:rPr lang="ru-RU" sz="2000" b="1" i="1" dirty="0" smtClean="0">
                <a:solidFill>
                  <a:srgbClr val="990099"/>
                </a:solidFill>
                <a:latin typeface="Times New Roman" pitchFamily="18" charset="0"/>
                <a:cs typeface="Times New Roman" pitchFamily="18" charset="0"/>
              </a:rPr>
              <a:t>4 исхода</a:t>
            </a:r>
            <a:endParaRPr lang="ru-RU" sz="2000" b="1" i="1" dirty="0">
              <a:solidFill>
                <a:srgbClr val="99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left)">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left)">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left)">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left)">
                                      <p:cBhvr>
                                        <p:cTn id="49" dur="5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wipe(left)">
                                      <p:cBhvr>
                                        <p:cTn id="54" dur="500"/>
                                        <p:tgtEl>
                                          <p:spTgt spid="1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wipe(left)">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left)">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wipe(down)">
                                      <p:cBhvr>
                                        <p:cTn id="69" dur="500"/>
                                        <p:tgtEl>
                                          <p:spTgt spid="28"/>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wipe(down)">
                                      <p:cBhvr>
                                        <p:cTn id="72" dur="500"/>
                                        <p:tgtEl>
                                          <p:spTgt spid="31"/>
                                        </p:tgtEl>
                                      </p:cBhvr>
                                    </p:animEffect>
                                  </p:childTnLst>
                                </p:cTn>
                              </p:par>
                            </p:childTnLst>
                          </p:cTn>
                        </p:par>
                        <p:par>
                          <p:cTn id="73" fill="hold">
                            <p:stCondLst>
                              <p:cond delay="500"/>
                            </p:stCondLst>
                            <p:childTnLst>
                              <p:par>
                                <p:cTn id="74" presetID="22" presetClass="entr" presetSubtype="8" fill="hold" grpId="0" nodeType="after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wipe(left)">
                                      <p:cBhvr>
                                        <p:cTn id="76" dur="500"/>
                                        <p:tgtEl>
                                          <p:spTgt spid="24"/>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wipe(down)">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left)">
                                      <p:cBhvr>
                                        <p:cTn id="86" dur="500"/>
                                        <p:tgtEl>
                                          <p:spTgt spid="27"/>
                                        </p:tgtEl>
                                      </p:cBhvr>
                                    </p:animEffect>
                                  </p:childTnLst>
                                </p:cTn>
                              </p:par>
                            </p:childTnLst>
                          </p:cTn>
                        </p:par>
                        <p:par>
                          <p:cTn id="87" fill="hold">
                            <p:stCondLst>
                              <p:cond delay="500"/>
                            </p:stCondLst>
                            <p:childTnLst>
                              <p:par>
                                <p:cTn id="88" presetID="22" presetClass="entr" presetSubtype="8" fill="hold" nodeType="after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left)">
                                      <p:cBhvr>
                                        <p:cTn id="90" dur="500"/>
                                        <p:tgtEl>
                                          <p:spTgt spid="2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1" nodeType="click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wipe(left)">
                                      <p:cBhvr>
                                        <p:cTn id="95" dur="500"/>
                                        <p:tgtEl>
                                          <p:spTgt spid="30"/>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childTnLst>
                                    <p:set>
                                      <p:cBhvr>
                                        <p:cTn id="99" dur="1" fill="hold">
                                          <p:stCondLst>
                                            <p:cond delay="0"/>
                                          </p:stCondLst>
                                        </p:cTn>
                                        <p:tgtEl>
                                          <p:spTgt spid="13317"/>
                                        </p:tgtEl>
                                        <p:attrNameLst>
                                          <p:attrName>style.visibility</p:attrName>
                                        </p:attrNameLst>
                                      </p:cBhvr>
                                      <p:to>
                                        <p:strVal val="visible"/>
                                      </p:to>
                                    </p:set>
                                    <p:animEffect transition="in" filter="wipe(left)">
                                      <p:cBhvr>
                                        <p:cTn id="100" dur="500"/>
                                        <p:tgtEl>
                                          <p:spTgt spid="13317"/>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wipe(left)">
                                      <p:cBhvr>
                                        <p:cTn id="10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7" grpId="1"/>
      <p:bldP spid="9" grpId="0"/>
      <p:bldP spid="10" grpId="0"/>
      <p:bldP spid="11" grpId="0"/>
      <p:bldP spid="15" grpId="0"/>
      <p:bldP spid="16" grpId="0"/>
      <p:bldP spid="17" grpId="0"/>
      <p:bldP spid="18" grpId="0"/>
      <p:bldP spid="19" grpId="0"/>
      <p:bldP spid="20" grpId="0"/>
      <p:bldP spid="21" grpId="0"/>
      <p:bldP spid="22" grpId="0"/>
      <p:bldP spid="24" grpId="0" animBg="1"/>
      <p:bldP spid="30" grpId="1" animBg="1"/>
      <p:bldP spid="32" grpId="0"/>
      <p:bldP spid="28" grpId="0" animBg="1"/>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graphicFrame>
        <p:nvGraphicFramePr>
          <p:cNvPr id="12" name="Таблица 11"/>
          <p:cNvGraphicFramePr>
            <a:graphicFrameLocks noGrp="1"/>
          </p:cNvGraphicFramePr>
          <p:nvPr/>
        </p:nvGraphicFramePr>
        <p:xfrm>
          <a:off x="3048000" y="3200400"/>
          <a:ext cx="1371600" cy="2286000"/>
        </p:xfrm>
        <a:graphic>
          <a:graphicData uri="http://schemas.openxmlformats.org/drawingml/2006/table">
            <a:tbl>
              <a:tblPr firstRow="1" bandRow="1">
                <a:tableStyleId>{5C22544A-7EE6-4342-B048-85BDC9FD1C3A}</a:tableStyleId>
              </a:tblPr>
              <a:tblGrid>
                <a:gridCol w="685800"/>
                <a:gridCol w="685800"/>
              </a:tblGrid>
              <a:tr h="370840">
                <a:tc>
                  <a:txBody>
                    <a:bodyPr/>
                    <a:lstStyle/>
                    <a:p>
                      <a:pPr algn="ctr"/>
                      <a:r>
                        <a:rPr lang="ru-RU" sz="2400" b="1" dirty="0" smtClean="0">
                          <a:solidFill>
                            <a:schemeClr val="tx1"/>
                          </a:solidFill>
                          <a:latin typeface="Times New Roman" pitchFamily="18" charset="0"/>
                          <a:cs typeface="Times New Roman" pitchFamily="18" charset="0"/>
                        </a:rPr>
                        <a:t>1</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2</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30376"/>
              <a:gd name="adj2" fmla="val 50624"/>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случайном эксперименте симметричную монету бросают дважды. Найдите вероятность того, что наступит исход ОР (в первый раз выпадет ОРЕЛ, во второй -РЕШКА)</a:t>
            </a:r>
            <a:endParaRPr lang="ru-RU" sz="2400" dirty="0">
              <a:solidFill>
                <a:schemeClr val="tx1"/>
              </a:solidFill>
              <a:latin typeface="Times New Roman" pitchFamily="18" charset="0"/>
              <a:cs typeface="Times New Roman" pitchFamily="18" charset="0"/>
            </a:endParaRPr>
          </a:p>
        </p:txBody>
      </p:sp>
      <p:sp>
        <p:nvSpPr>
          <p:cNvPr id="14" name="TextBox 13"/>
          <p:cNvSpPr txBox="1"/>
          <p:nvPr/>
        </p:nvSpPr>
        <p:spPr>
          <a:xfrm>
            <a:off x="63246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724400" y="3657600"/>
          <a:ext cx="3232758" cy="1236663"/>
        </p:xfrm>
        <a:graphic>
          <a:graphicData uri="http://schemas.openxmlformats.org/presentationml/2006/ole">
            <mc:AlternateContent xmlns:mc="http://schemas.openxmlformats.org/markup-compatibility/2006">
              <mc:Choice xmlns:v="urn:schemas-microsoft-com:vml" Requires="v">
                <p:oleObj spid="_x0000_s49167" name="Формула" r:id="rId3" imgW="1028520" imgH="393480" progId="Equation.3">
                  <p:embed/>
                </p:oleObj>
              </mc:Choice>
              <mc:Fallback>
                <p:oleObj name="Формула" r:id="rId3" imgW="102852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3657600"/>
                        <a:ext cx="3232758" cy="1236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Прямоугольник 18"/>
          <p:cNvSpPr/>
          <p:nvPr/>
        </p:nvSpPr>
        <p:spPr>
          <a:xfrm>
            <a:off x="3124200" y="41910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843"/>
                                        </p:tgtEl>
                                        <p:attrNameLst>
                                          <p:attrName>style.visibility</p:attrName>
                                        </p:attrNameLst>
                                      </p:cBhvr>
                                      <p:to>
                                        <p:strVal val="visible"/>
                                      </p:to>
                                    </p:set>
                                    <p:animEffect transition="in" filter="wipe(left)">
                                      <p:cBhvr>
                                        <p:cTn id="2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graphicFrame>
        <p:nvGraphicFramePr>
          <p:cNvPr id="12" name="Таблица 11"/>
          <p:cNvGraphicFramePr>
            <a:graphicFrameLocks noGrp="1"/>
          </p:cNvGraphicFramePr>
          <p:nvPr/>
        </p:nvGraphicFramePr>
        <p:xfrm>
          <a:off x="3048000" y="3200400"/>
          <a:ext cx="1371600" cy="2286000"/>
        </p:xfrm>
        <a:graphic>
          <a:graphicData uri="http://schemas.openxmlformats.org/drawingml/2006/table">
            <a:tbl>
              <a:tblPr firstRow="1" bandRow="1">
                <a:tableStyleId>{5C22544A-7EE6-4342-B048-85BDC9FD1C3A}</a:tableStyleId>
              </a:tblPr>
              <a:tblGrid>
                <a:gridCol w="685800"/>
                <a:gridCol w="685800"/>
              </a:tblGrid>
              <a:tr h="370840">
                <a:tc>
                  <a:txBody>
                    <a:bodyPr/>
                    <a:lstStyle/>
                    <a:p>
                      <a:pPr algn="ctr"/>
                      <a:r>
                        <a:rPr lang="ru-RU" sz="2400" b="1" dirty="0" smtClean="0">
                          <a:solidFill>
                            <a:schemeClr val="tx1"/>
                          </a:solidFill>
                          <a:latin typeface="Times New Roman" pitchFamily="18" charset="0"/>
                          <a:cs typeface="Times New Roman" pitchFamily="18" charset="0"/>
                        </a:rPr>
                        <a:t>1</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2</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29505"/>
              <a:gd name="adj2" fmla="val 49639"/>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Монету бросают дважды. Найдите вероятность того, что выпадет хотя бы один ОРЕЛ.</a:t>
            </a:r>
            <a:endParaRPr lang="ru-RU" sz="2400" dirty="0">
              <a:solidFill>
                <a:schemeClr val="tx1"/>
              </a:solidFill>
              <a:latin typeface="Times New Roman" pitchFamily="18" charset="0"/>
              <a:cs typeface="Times New Roman" pitchFamily="18" charset="0"/>
            </a:endParaRPr>
          </a:p>
        </p:txBody>
      </p:sp>
      <p:sp>
        <p:nvSpPr>
          <p:cNvPr id="14" name="TextBox 13"/>
          <p:cNvSpPr txBox="1"/>
          <p:nvPr/>
        </p:nvSpPr>
        <p:spPr>
          <a:xfrm>
            <a:off x="63246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724400" y="3657600"/>
          <a:ext cx="3232758" cy="1236663"/>
        </p:xfrm>
        <a:graphic>
          <a:graphicData uri="http://schemas.openxmlformats.org/presentationml/2006/ole">
            <mc:AlternateContent xmlns:mc="http://schemas.openxmlformats.org/markup-compatibility/2006">
              <mc:Choice xmlns:v="urn:schemas-microsoft-com:vml" Requires="v">
                <p:oleObj spid="_x0000_s50191" name="Формула" r:id="rId3" imgW="1028520" imgH="393480" progId="Equation.3">
                  <p:embed/>
                </p:oleObj>
              </mc:Choice>
              <mc:Fallback>
                <p:oleObj name="Формула" r:id="rId3" imgW="102852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3657600"/>
                        <a:ext cx="3232758" cy="1236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Прямоугольник 18"/>
          <p:cNvSpPr/>
          <p:nvPr/>
        </p:nvSpPr>
        <p:spPr>
          <a:xfrm>
            <a:off x="3124200" y="41910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3124200" y="46482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3124200" y="37338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5843"/>
                                        </p:tgtEl>
                                        <p:attrNameLst>
                                          <p:attrName>style.visibility</p:attrName>
                                        </p:attrNameLst>
                                      </p:cBhvr>
                                      <p:to>
                                        <p:strVal val="visible"/>
                                      </p:to>
                                    </p:set>
                                    <p:animEffect transition="in" filter="wipe(left)">
                                      <p:cBhvr>
                                        <p:cTn id="35"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9" grpId="0" animBg="1"/>
      <p:bldP spid="11"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Таблица 7"/>
          <p:cNvGraphicFramePr>
            <a:graphicFrameLocks noGrp="1"/>
          </p:cNvGraphicFramePr>
          <p:nvPr/>
        </p:nvGraphicFramePr>
        <p:xfrm>
          <a:off x="381001" y="2590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9" name="Скругленный прямоугольник 18"/>
          <p:cNvSpPr/>
          <p:nvPr/>
        </p:nvSpPr>
        <p:spPr>
          <a:xfrm rot="19379901">
            <a:off x="1984407" y="4787874"/>
            <a:ext cx="3377112" cy="381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кругленный прямоугольник 15"/>
          <p:cNvSpPr/>
          <p:nvPr/>
        </p:nvSpPr>
        <p:spPr>
          <a:xfrm>
            <a:off x="533400" y="1143000"/>
            <a:ext cx="3200400" cy="381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200329"/>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4. </a:t>
            </a:r>
            <a:r>
              <a:rPr lang="ru-RU" sz="2400" b="1" dirty="0" smtClean="0">
                <a:latin typeface="Times New Roman" pitchFamily="18" charset="0"/>
                <a:cs typeface="Times New Roman" pitchFamily="18" charset="0"/>
              </a:rPr>
              <a:t>В случайном эксперименте бросают два игральных кубика. Найдите вероятность того, что в сумме выпадет 8 очков.</a:t>
            </a:r>
            <a:endParaRPr lang="ru-RU" sz="2400" b="1" dirty="0">
              <a:latin typeface="Times New Roman" pitchFamily="18" charset="0"/>
              <a:cs typeface="Times New Roman" pitchFamily="18" charset="0"/>
            </a:endParaRPr>
          </a:p>
        </p:txBody>
      </p:sp>
      <p:sp>
        <p:nvSpPr>
          <p:cNvPr id="6" name="TextBox 5"/>
          <p:cNvSpPr txBox="1"/>
          <p:nvPr/>
        </p:nvSpPr>
        <p:spPr>
          <a:xfrm>
            <a:off x="457200" y="2057400"/>
            <a:ext cx="483927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Множество элементарных исходов:</a:t>
            </a:r>
            <a:endParaRPr lang="ru-RU" sz="2400" dirty="0">
              <a:latin typeface="Times New Roman" pitchFamily="18" charset="0"/>
              <a:cs typeface="Times New Roman" pitchFamily="18" charset="0"/>
            </a:endParaRPr>
          </a:p>
        </p:txBody>
      </p:sp>
      <p:sp>
        <p:nvSpPr>
          <p:cNvPr id="7" name="TextBox 6"/>
          <p:cNvSpPr txBox="1"/>
          <p:nvPr/>
        </p:nvSpPr>
        <p:spPr>
          <a:xfrm>
            <a:off x="609600" y="16002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TextBox 8"/>
          <p:cNvSpPr txBox="1"/>
          <p:nvPr/>
        </p:nvSpPr>
        <p:spPr>
          <a:xfrm>
            <a:off x="1752600" y="3276600"/>
            <a:ext cx="3326552"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2     3     4    5    6     7</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p:cNvSpPr txBox="1"/>
          <p:nvPr/>
        </p:nvSpPr>
        <p:spPr>
          <a:xfrm>
            <a:off x="1752600" y="3733800"/>
            <a:ext cx="3326552"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3     4     5    6    7     8</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p:cNvSpPr txBox="1"/>
          <p:nvPr/>
        </p:nvSpPr>
        <p:spPr>
          <a:xfrm>
            <a:off x="1752600" y="4191000"/>
            <a:ext cx="3326552"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4     5    6    7     8     9</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TextBox 11"/>
          <p:cNvSpPr txBox="1"/>
          <p:nvPr/>
        </p:nvSpPr>
        <p:spPr>
          <a:xfrm>
            <a:off x="1676400" y="4648200"/>
            <a:ext cx="3506088"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5     6    7     8   9     10</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3" name="TextBox 12"/>
          <p:cNvSpPr txBox="1"/>
          <p:nvPr/>
        </p:nvSpPr>
        <p:spPr>
          <a:xfrm>
            <a:off x="1676400" y="5105400"/>
            <a:ext cx="3486275"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6     7    8     9   10   11</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TextBox 13"/>
          <p:cNvSpPr txBox="1"/>
          <p:nvPr/>
        </p:nvSpPr>
        <p:spPr>
          <a:xfrm>
            <a:off x="1676400" y="5562600"/>
            <a:ext cx="3486275"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7     8    9    10   11  12</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5" name="TextBox 14"/>
          <p:cNvSpPr txBox="1"/>
          <p:nvPr/>
        </p:nvSpPr>
        <p:spPr>
          <a:xfrm>
            <a:off x="5257800" y="2057400"/>
            <a:ext cx="889987"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N=36</a:t>
            </a:r>
            <a:endParaRPr lang="ru-RU" sz="2400" b="1" dirty="0">
              <a:latin typeface="Times New Roman" pitchFamily="18" charset="0"/>
              <a:cs typeface="Times New Roman" pitchFamily="18" charset="0"/>
            </a:endParaRPr>
          </a:p>
        </p:txBody>
      </p:sp>
      <p:sp>
        <p:nvSpPr>
          <p:cNvPr id="20" name="TextBox 19"/>
          <p:cNvSpPr txBox="1"/>
          <p:nvPr/>
        </p:nvSpPr>
        <p:spPr>
          <a:xfrm>
            <a:off x="5257800" y="2667000"/>
            <a:ext cx="29718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a:t>
            </a:r>
            <a:r>
              <a:rPr lang="ru-RU" sz="2400" dirty="0" smtClean="0">
                <a:latin typeface="Times New Roman" pitchFamily="18" charset="0"/>
                <a:cs typeface="Times New Roman" pitchFamily="18" charset="0"/>
              </a:rPr>
              <a:t>сумма равна 8</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21" name="TextBox 20"/>
          <p:cNvSpPr txBox="1"/>
          <p:nvPr/>
        </p:nvSpPr>
        <p:spPr>
          <a:xfrm>
            <a:off x="5334000" y="3124200"/>
            <a:ext cx="1164101"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(А)=5</a:t>
            </a:r>
            <a:endParaRPr lang="ru-RU" sz="2400" b="1" dirty="0">
              <a:latin typeface="Times New Roman" pitchFamily="18" charset="0"/>
              <a:cs typeface="Times New Roman" pitchFamily="18" charset="0"/>
            </a:endParaRPr>
          </a:p>
        </p:txBody>
      </p:sp>
      <p:graphicFrame>
        <p:nvGraphicFramePr>
          <p:cNvPr id="18434" name="Object 2"/>
          <p:cNvGraphicFramePr>
            <a:graphicFrameLocks noChangeAspect="1"/>
          </p:cNvGraphicFramePr>
          <p:nvPr/>
        </p:nvGraphicFramePr>
        <p:xfrm>
          <a:off x="5486400" y="3657600"/>
          <a:ext cx="1905000" cy="856074"/>
        </p:xfrm>
        <a:graphic>
          <a:graphicData uri="http://schemas.openxmlformats.org/presentationml/2006/ole">
            <mc:AlternateContent xmlns:mc="http://schemas.openxmlformats.org/markup-compatibility/2006">
              <mc:Choice xmlns:v="urn:schemas-microsoft-com:vml" Requires="v">
                <p:oleObj spid="_x0000_s18458" name="Формула" r:id="rId3" imgW="876240" imgH="393480" progId="Equation.3">
                  <p:embed/>
                </p:oleObj>
              </mc:Choice>
              <mc:Fallback>
                <p:oleObj name="Формула" r:id="rId3" imgW="87624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3657600"/>
                        <a:ext cx="1905000" cy="8560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5" name="Object 3"/>
          <p:cNvGraphicFramePr>
            <a:graphicFrameLocks noChangeAspect="1"/>
          </p:cNvGraphicFramePr>
          <p:nvPr/>
        </p:nvGraphicFramePr>
        <p:xfrm>
          <a:off x="5638800" y="4495800"/>
          <a:ext cx="1490663" cy="855663"/>
        </p:xfrm>
        <a:graphic>
          <a:graphicData uri="http://schemas.openxmlformats.org/presentationml/2006/ole">
            <mc:AlternateContent xmlns:mc="http://schemas.openxmlformats.org/markup-compatibility/2006">
              <mc:Choice xmlns:v="urn:schemas-microsoft-com:vml" Requires="v">
                <p:oleObj spid="_x0000_s18459" name="Формула" r:id="rId5" imgW="685800" imgH="393480" progId="Equation.3">
                  <p:embed/>
                </p:oleObj>
              </mc:Choice>
              <mc:Fallback>
                <p:oleObj name="Формула" r:id="rId5" imgW="68580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4495800"/>
                        <a:ext cx="149066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TextBox 22"/>
          <p:cNvSpPr txBox="1"/>
          <p:nvPr/>
        </p:nvSpPr>
        <p:spPr>
          <a:xfrm>
            <a:off x="6324600" y="5791200"/>
            <a:ext cx="2250937"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Ответ:5/36</a:t>
            </a:r>
            <a:endParaRPr lang="ru-RU" sz="3600" b="1" dirty="0">
              <a:solidFill>
                <a:srgbClr val="FF0000"/>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left)">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left)">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ipe(down)">
                                      <p:cBhvr>
                                        <p:cTn id="67" dur="500"/>
                                        <p:tgtEl>
                                          <p:spTgt spid="19"/>
                                        </p:tgtEl>
                                      </p:cBhvr>
                                    </p:animEffect>
                                  </p:childTnLst>
                                </p:cTn>
                              </p:par>
                            </p:childTnLst>
                          </p:cTn>
                        </p:par>
                        <p:par>
                          <p:cTn id="68" fill="hold">
                            <p:stCondLst>
                              <p:cond delay="500"/>
                            </p:stCondLst>
                            <p:childTnLst>
                              <p:par>
                                <p:cTn id="69" presetID="22" presetClass="entr" presetSubtype="8"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wipe(left)">
                                      <p:cBhvr>
                                        <p:cTn id="71" dur="500"/>
                                        <p:tgtEl>
                                          <p:spTgt spid="21"/>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18434"/>
                                        </p:tgtEl>
                                        <p:attrNameLst>
                                          <p:attrName>style.visibility</p:attrName>
                                        </p:attrNameLst>
                                      </p:cBhvr>
                                      <p:to>
                                        <p:strVal val="visible"/>
                                      </p:to>
                                    </p:set>
                                    <p:animEffect transition="in" filter="wipe(left)">
                                      <p:cBhvr>
                                        <p:cTn id="76" dur="500"/>
                                        <p:tgtEl>
                                          <p:spTgt spid="18434"/>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18435"/>
                                        </p:tgtEl>
                                        <p:attrNameLst>
                                          <p:attrName>style.visibility</p:attrName>
                                        </p:attrNameLst>
                                      </p:cBhvr>
                                      <p:to>
                                        <p:strVal val="visible"/>
                                      </p:to>
                                    </p:set>
                                    <p:animEffect transition="in" filter="wipe(left)">
                                      <p:cBhvr>
                                        <p:cTn id="81" dur="500"/>
                                        <p:tgtEl>
                                          <p:spTgt spid="18435"/>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left)">
                                      <p:cBhvr>
                                        <p:cTn id="8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6" grpId="0" animBg="1"/>
      <p:bldP spid="6" grpId="0"/>
      <p:bldP spid="7" grpId="0"/>
      <p:bldP spid="9" grpId="0"/>
      <p:bldP spid="10" grpId="0"/>
      <p:bldP spid="11" grpId="0"/>
      <p:bldP spid="12" grpId="0"/>
      <p:bldP spid="13" grpId="0"/>
      <p:bldP spid="14" grpId="0"/>
      <p:bldP spid="15" grpId="0" animBg="1"/>
      <p:bldP spid="20" grpId="0"/>
      <p:bldP spid="21" grpId="0" animBg="1"/>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219200"/>
          </a:xfrm>
          <a:prstGeom prst="wedgeRoundRectCallout">
            <a:avLst>
              <a:gd name="adj1" fmla="val -26674"/>
              <a:gd name="adj2" fmla="val 49886"/>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Игральный кубик бросают дважды. Найдите вероятность того, что первый раз выпадет число 6.</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1981200"/>
            <a:ext cx="5791200" cy="3962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148345"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1/6</a:t>
            </a:r>
            <a:endParaRPr lang="ru-RU" sz="3600" b="1" dirty="0">
              <a:solidFill>
                <a:srgbClr val="FF0000"/>
              </a:solidFill>
              <a:latin typeface="Monotype Corsiva" pitchFamily="66" charset="0"/>
            </a:endParaRPr>
          </a:p>
        </p:txBody>
      </p:sp>
      <p:graphicFrame>
        <p:nvGraphicFramePr>
          <p:cNvPr id="11" name="Таблица 10"/>
          <p:cNvGraphicFramePr>
            <a:graphicFrameLocks noGrp="1"/>
          </p:cNvGraphicFramePr>
          <p:nvPr/>
        </p:nvGraphicFramePr>
        <p:xfrm>
          <a:off x="2895600" y="2209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Прямоугольник 11"/>
          <p:cNvSpPr/>
          <p:nvPr/>
        </p:nvSpPr>
        <p:spPr>
          <a:xfrm>
            <a:off x="4800600" y="2971800"/>
            <a:ext cx="297180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solidFill>
                <a:srgbClr val="990099"/>
              </a:solidFill>
              <a:latin typeface="Times New Roman" pitchFamily="18" charset="0"/>
              <a:cs typeface="Times New Roman" pitchFamily="18" charset="0"/>
            </a:endParaRPr>
          </a:p>
        </p:txBody>
      </p:sp>
      <p:sp>
        <p:nvSpPr>
          <p:cNvPr id="15" name="Прямоугольник 14"/>
          <p:cNvSpPr/>
          <p:nvPr/>
        </p:nvSpPr>
        <p:spPr>
          <a:xfrm>
            <a:off x="4267200" y="29718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4267200" y="52578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4267200" y="48006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4267200" y="43434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4267200" y="38862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4267200" y="34290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5843" name="Object 3"/>
          <p:cNvGraphicFramePr>
            <a:graphicFrameLocks noChangeAspect="1"/>
          </p:cNvGraphicFramePr>
          <p:nvPr/>
        </p:nvGraphicFramePr>
        <p:xfrm>
          <a:off x="5181600" y="4495800"/>
          <a:ext cx="2043113" cy="855663"/>
        </p:xfrm>
        <a:graphic>
          <a:graphicData uri="http://schemas.openxmlformats.org/presentationml/2006/ole">
            <mc:AlternateContent xmlns:mc="http://schemas.openxmlformats.org/markup-compatibility/2006">
              <mc:Choice xmlns:v="urn:schemas-microsoft-com:vml" Requires="v">
                <p:oleObj spid="_x0000_s44047" name="Формула" r:id="rId3" imgW="939600" imgH="393480" progId="Equation.3">
                  <p:embed/>
                </p:oleObj>
              </mc:Choice>
              <mc:Fallback>
                <p:oleObj name="Формула" r:id="rId3" imgW="9396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4495800"/>
                        <a:ext cx="204311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TextBox 21"/>
          <p:cNvSpPr txBox="1"/>
          <p:nvPr/>
        </p:nvSpPr>
        <p:spPr>
          <a:xfrm>
            <a:off x="4876800" y="3048000"/>
            <a:ext cx="2861809" cy="923330"/>
          </a:xfrm>
          <a:prstGeom prst="rect">
            <a:avLst/>
          </a:prstGeom>
          <a:noFill/>
        </p:spPr>
        <p:txBody>
          <a:bodyPr wrap="none" rtlCol="0">
            <a:spAutoFit/>
          </a:bodyPr>
          <a:lstStyle/>
          <a:p>
            <a:pPr algn="ctr"/>
            <a:r>
              <a:rPr lang="ru-RU" b="1" dirty="0" smtClean="0">
                <a:solidFill>
                  <a:srgbClr val="990099"/>
                </a:solidFill>
                <a:latin typeface="Times New Roman" pitchFamily="18" charset="0"/>
                <a:cs typeface="Times New Roman" pitchFamily="18" charset="0"/>
              </a:rPr>
              <a:t>Всего  вариантов 36</a:t>
            </a:r>
          </a:p>
          <a:p>
            <a:pPr algn="ctr"/>
            <a:r>
              <a:rPr lang="ru-RU" b="1" dirty="0" smtClean="0">
                <a:solidFill>
                  <a:srgbClr val="990099"/>
                </a:solidFill>
                <a:latin typeface="Times New Roman" pitchFamily="18" charset="0"/>
                <a:cs typeface="Times New Roman" pitchFamily="18" charset="0"/>
              </a:rPr>
              <a:t>Комбинаций с первой «6»</a:t>
            </a:r>
          </a:p>
          <a:p>
            <a:pPr algn="ctr"/>
            <a:r>
              <a:rPr lang="ru-RU" b="1" dirty="0" smtClean="0">
                <a:solidFill>
                  <a:srgbClr val="990099"/>
                </a:solidFill>
                <a:latin typeface="Times New Roman" pitchFamily="18" charset="0"/>
                <a:cs typeface="Times New Roman" pitchFamily="18" charset="0"/>
              </a:rPr>
              <a:t>61,62,63,64,65,66</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left)">
                                      <p:cBhvr>
                                        <p:cTn id="38" dur="500"/>
                                        <p:tgtEl>
                                          <p:spTgt spid="17"/>
                                        </p:tgtEl>
                                      </p:cBhvr>
                                    </p:animEffect>
                                  </p:childTnLst>
                                </p:cTn>
                              </p:par>
                            </p:childTnLst>
                          </p:cTn>
                        </p:par>
                        <p:par>
                          <p:cTn id="39" fill="hold">
                            <p:stCondLst>
                              <p:cond delay="2500"/>
                            </p:stCondLst>
                            <p:childTnLst>
                              <p:par>
                                <p:cTn id="40" presetID="22" presetClass="entr" presetSubtype="8"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par>
                          <p:cTn id="48" fill="hold">
                            <p:stCondLst>
                              <p:cond delay="500"/>
                            </p:stCondLst>
                            <p:childTnLst>
                              <p:par>
                                <p:cTn id="49" presetID="22" presetClass="entr" presetSubtype="8"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left)">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5843"/>
                                        </p:tgtEl>
                                        <p:attrNameLst>
                                          <p:attrName>style.visibility</p:attrName>
                                        </p:attrNameLst>
                                      </p:cBhvr>
                                      <p:to>
                                        <p:strVal val="visible"/>
                                      </p:to>
                                    </p:set>
                                    <p:animEffect transition="in" filter="wipe(left)">
                                      <p:cBhvr>
                                        <p:cTn id="56"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2" grpId="0" animBg="1"/>
      <p:bldP spid="15" grpId="0" animBg="1"/>
      <p:bldP spid="16" grpId="0" animBg="1"/>
      <p:bldP spid="17" grpId="0" animBg="1"/>
      <p:bldP spid="18" grpId="0" animBg="1"/>
      <p:bldP spid="20" grpId="0" animBg="1"/>
      <p:bldP spid="21" grpId="0" animBg="1"/>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219200"/>
          </a:xfrm>
          <a:prstGeom prst="wedgeRoundRectCallout">
            <a:avLst>
              <a:gd name="adj1" fmla="val -29069"/>
              <a:gd name="adj2" fmla="val 39981"/>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Игральный кубик бросают дважды. Найдите вероятность того, что первый раз и во второй раз выпадет одинаковое число очков.</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1981200"/>
            <a:ext cx="5791200" cy="3962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148345"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1/6</a:t>
            </a:r>
            <a:endParaRPr lang="ru-RU" sz="3600" b="1" dirty="0">
              <a:solidFill>
                <a:srgbClr val="FF0000"/>
              </a:solidFill>
              <a:latin typeface="Monotype Corsiva" pitchFamily="66" charset="0"/>
            </a:endParaRPr>
          </a:p>
        </p:txBody>
      </p:sp>
      <p:graphicFrame>
        <p:nvGraphicFramePr>
          <p:cNvPr id="11" name="Таблица 10"/>
          <p:cNvGraphicFramePr>
            <a:graphicFrameLocks noGrp="1"/>
          </p:cNvGraphicFramePr>
          <p:nvPr/>
        </p:nvGraphicFramePr>
        <p:xfrm>
          <a:off x="2895600" y="2209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Прямоугольник 14"/>
          <p:cNvSpPr/>
          <p:nvPr/>
        </p:nvSpPr>
        <p:spPr>
          <a:xfrm>
            <a:off x="4267200" y="29718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7162800" y="52578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6629400" y="48006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6019800" y="43434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5486400" y="38862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4876800" y="34290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5843" name="Object 3"/>
          <p:cNvGraphicFramePr>
            <a:graphicFrameLocks noChangeAspect="1"/>
          </p:cNvGraphicFramePr>
          <p:nvPr/>
        </p:nvGraphicFramePr>
        <p:xfrm>
          <a:off x="6019800" y="3200400"/>
          <a:ext cx="2043113" cy="855663"/>
        </p:xfrm>
        <a:graphic>
          <a:graphicData uri="http://schemas.openxmlformats.org/presentationml/2006/ole">
            <mc:AlternateContent xmlns:mc="http://schemas.openxmlformats.org/markup-compatibility/2006">
              <mc:Choice xmlns:v="urn:schemas-microsoft-com:vml" Requires="v">
                <p:oleObj spid="_x0000_s47119" name="Формула" r:id="rId3" imgW="939600" imgH="393480" progId="Equation.3">
                  <p:embed/>
                </p:oleObj>
              </mc:Choice>
              <mc:Fallback>
                <p:oleObj name="Формула" r:id="rId3" imgW="9396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3200400"/>
                        <a:ext cx="204311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left)">
                                      <p:cBhvr>
                                        <p:cTn id="38" dur="500"/>
                                        <p:tgtEl>
                                          <p:spTgt spid="17"/>
                                        </p:tgtEl>
                                      </p:cBhvr>
                                    </p:animEffect>
                                  </p:childTnLst>
                                </p:cTn>
                              </p:par>
                            </p:childTnLst>
                          </p:cTn>
                        </p:par>
                        <p:par>
                          <p:cTn id="39" fill="hold">
                            <p:stCondLst>
                              <p:cond delay="2500"/>
                            </p:stCondLst>
                            <p:childTnLst>
                              <p:par>
                                <p:cTn id="40" presetID="22" presetClass="entr" presetSubtype="8"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5843"/>
                                        </p:tgtEl>
                                        <p:attrNameLst>
                                          <p:attrName>style.visibility</p:attrName>
                                        </p:attrNameLst>
                                      </p:cBhvr>
                                      <p:to>
                                        <p:strVal val="visible"/>
                                      </p:to>
                                    </p:set>
                                    <p:animEffect transition="in" filter="wipe(left)">
                                      <p:cBhvr>
                                        <p:cTn id="4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5" grpId="0" animBg="1"/>
      <p:bldP spid="16" grpId="0" animBg="1"/>
      <p:bldP spid="17" grpId="0" animBg="1"/>
      <p:bldP spid="18" grpId="0" animBg="1"/>
      <p:bldP spid="20"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219200"/>
          </a:xfrm>
          <a:prstGeom prst="wedgeRoundRectCallout">
            <a:avLst>
              <a:gd name="adj1" fmla="val -31681"/>
              <a:gd name="adj2" fmla="val 49886"/>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Игральный кубик бросают дважды. Сколько элементарных исходов опыта благоприятствуют событию А=</a:t>
            </a:r>
            <a:r>
              <a:rPr lang="en-US" sz="2400" dirty="0" smtClean="0">
                <a:solidFill>
                  <a:schemeClr val="tx1"/>
                </a:solidFill>
                <a:latin typeface="Times New Roman" pitchFamily="18" charset="0"/>
                <a:cs typeface="Times New Roman" pitchFamily="18" charset="0"/>
              </a:rPr>
              <a:t>{</a:t>
            </a:r>
            <a:r>
              <a:rPr lang="ru-RU" sz="2400" dirty="0" smtClean="0">
                <a:solidFill>
                  <a:schemeClr val="tx1"/>
                </a:solidFill>
                <a:latin typeface="Times New Roman" pitchFamily="18" charset="0"/>
                <a:cs typeface="Times New Roman" pitchFamily="18" charset="0"/>
              </a:rPr>
              <a:t>сумма очков равна 5</a:t>
            </a:r>
            <a:r>
              <a:rPr lang="en-US"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1981200"/>
            <a:ext cx="5791200" cy="3962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1787669"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4</a:t>
            </a:r>
            <a:endParaRPr lang="ru-RU" sz="3600" b="1" dirty="0">
              <a:solidFill>
                <a:srgbClr val="FF0000"/>
              </a:solidFill>
              <a:latin typeface="Monotype Corsiva" pitchFamily="66" charset="0"/>
            </a:endParaRPr>
          </a:p>
        </p:txBody>
      </p:sp>
      <p:graphicFrame>
        <p:nvGraphicFramePr>
          <p:cNvPr id="11" name="Таблица 10"/>
          <p:cNvGraphicFramePr>
            <a:graphicFrameLocks noGrp="1"/>
          </p:cNvGraphicFramePr>
          <p:nvPr/>
        </p:nvGraphicFramePr>
        <p:xfrm>
          <a:off x="2895600" y="2209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Прямоугольник 14"/>
          <p:cNvSpPr/>
          <p:nvPr/>
        </p:nvSpPr>
        <p:spPr>
          <a:xfrm>
            <a:off x="6019800" y="29718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4343400" y="43434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4876800" y="38862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5410200" y="34290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5" grpId="0" animBg="1"/>
      <p:bldP spid="18" grpId="0" animBg="1"/>
      <p:bldP spid="20"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219200"/>
          </a:xfrm>
          <a:prstGeom prst="wedgeRoundRectCallout">
            <a:avLst>
              <a:gd name="adj1" fmla="val -31899"/>
              <a:gd name="adj2" fmla="val 49886"/>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Игральный кубик бросают дважды. Какая сумма очков наиболее вероятна?</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1981200"/>
            <a:ext cx="5791200" cy="3962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1787669"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7</a:t>
            </a:r>
            <a:endParaRPr lang="ru-RU" sz="3600" b="1" dirty="0">
              <a:solidFill>
                <a:srgbClr val="FF0000"/>
              </a:solidFill>
              <a:latin typeface="Monotype Corsiva" pitchFamily="66" charset="0"/>
            </a:endParaRPr>
          </a:p>
        </p:txBody>
      </p:sp>
      <p:graphicFrame>
        <p:nvGraphicFramePr>
          <p:cNvPr id="11" name="Таблица 10"/>
          <p:cNvGraphicFramePr>
            <a:graphicFrameLocks noGrp="1"/>
          </p:cNvGraphicFramePr>
          <p:nvPr/>
        </p:nvGraphicFramePr>
        <p:xfrm>
          <a:off x="2895600" y="2209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Прямоугольник 14"/>
          <p:cNvSpPr/>
          <p:nvPr/>
        </p:nvSpPr>
        <p:spPr>
          <a:xfrm>
            <a:off x="7162800" y="29718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5486400" y="43434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6019800" y="38862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6629400" y="34290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4876800" y="48006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4343400" y="52578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left)">
                                      <p:cBhvr>
                                        <p:cTn id="38" dur="500"/>
                                        <p:tgtEl>
                                          <p:spTgt spid="13"/>
                                        </p:tgtEl>
                                      </p:cBhvr>
                                    </p:animEffect>
                                  </p:childTnLst>
                                </p:cTn>
                              </p:par>
                            </p:childTnLst>
                          </p:cTn>
                        </p:par>
                        <p:par>
                          <p:cTn id="39" fill="hold">
                            <p:stCondLst>
                              <p:cond delay="2500"/>
                            </p:stCondLst>
                            <p:childTnLst>
                              <p:par>
                                <p:cTn id="40" presetID="22" presetClass="entr" presetSubtype="8"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5" grpId="0" animBg="1"/>
      <p:bldP spid="18" grpId="0" animBg="1"/>
      <p:bldP spid="20" grpId="0" animBg="1"/>
      <p:bldP spid="21" grpId="0" animBg="1"/>
      <p:bldP spid="13"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Скругленный прямоугольник 32"/>
          <p:cNvSpPr/>
          <p:nvPr/>
        </p:nvSpPr>
        <p:spPr>
          <a:xfrm>
            <a:off x="533400" y="1219200"/>
            <a:ext cx="2133600" cy="30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609600" y="15240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1674243649"/>
              </p:ext>
            </p:extLst>
          </p:nvPr>
        </p:nvGraphicFramePr>
        <p:xfrm>
          <a:off x="571500" y="2027072"/>
          <a:ext cx="2705100" cy="4572000"/>
        </p:xfrm>
        <a:graphic>
          <a:graphicData uri="http://schemas.openxmlformats.org/drawingml/2006/table">
            <a:tbl>
              <a:tblPr firstRow="1" bandRow="1">
                <a:tableStyleId>{5C22544A-7EE6-4342-B048-85BDC9FD1C3A}</a:tableStyleId>
              </a:tblPr>
              <a:tblGrid>
                <a:gridCol w="889000"/>
                <a:gridCol w="889000"/>
                <a:gridCol w="927100"/>
              </a:tblGrid>
              <a:tr h="838764">
                <a:tc>
                  <a:txBody>
                    <a:bodyPr/>
                    <a:lstStyle/>
                    <a:p>
                      <a:pPr algn="ctr"/>
                      <a:r>
                        <a:rPr lang="ru-RU" b="1" dirty="0" smtClean="0">
                          <a:solidFill>
                            <a:srgbClr val="7030A0"/>
                          </a:solidFill>
                        </a:rPr>
                        <a:t>  1 бросок</a:t>
                      </a:r>
                      <a:endParaRPr lang="ru-RU"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b="1" dirty="0" smtClean="0">
                          <a:solidFill>
                            <a:srgbClr val="7030A0"/>
                          </a:solidFill>
                        </a:rPr>
                        <a:t>2 бросок</a:t>
                      </a:r>
                      <a:endParaRPr lang="ru-RU"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b="1" dirty="0" smtClean="0">
                          <a:solidFill>
                            <a:srgbClr val="7030A0"/>
                          </a:solidFill>
                        </a:rPr>
                        <a:t>3 бросок</a:t>
                      </a:r>
                      <a:endParaRPr lang="ru-RU"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FF0000"/>
                          </a:solidFill>
                        </a:rPr>
                        <a:t>о</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о</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о</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2" name="TextBox 31"/>
          <p:cNvSpPr txBox="1"/>
          <p:nvPr/>
        </p:nvSpPr>
        <p:spPr>
          <a:xfrm>
            <a:off x="2057400" y="1524000"/>
            <a:ext cx="483927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Множество элементарных исходов:</a:t>
            </a:r>
            <a:endParaRPr lang="ru-RU" sz="2400" dirty="0">
              <a:latin typeface="Times New Roman" pitchFamily="18" charset="0"/>
              <a:cs typeface="Times New Roman" pitchFamily="18" charset="0"/>
            </a:endParaRPr>
          </a:p>
        </p:txBody>
      </p:sp>
      <p:sp>
        <p:nvSpPr>
          <p:cNvPr id="38" name="TextBox 37"/>
          <p:cNvSpPr txBox="1"/>
          <p:nvPr/>
        </p:nvSpPr>
        <p:spPr>
          <a:xfrm>
            <a:off x="6858000" y="1447800"/>
            <a:ext cx="736099"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8</a:t>
            </a:r>
            <a:endParaRPr lang="ru-RU" sz="2400" b="1" dirty="0">
              <a:latin typeface="Times New Roman" pitchFamily="18" charset="0"/>
              <a:cs typeface="Times New Roman" pitchFamily="18" charset="0"/>
            </a:endParaRPr>
          </a:p>
        </p:txBody>
      </p:sp>
      <p:sp>
        <p:nvSpPr>
          <p:cNvPr id="39" name="TextBox 38"/>
          <p:cNvSpPr txBox="1"/>
          <p:nvPr/>
        </p:nvSpPr>
        <p:spPr>
          <a:xfrm>
            <a:off x="4176295" y="3091289"/>
            <a:ext cx="4150606"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a:t>
            </a:r>
            <a:r>
              <a:rPr lang="ru-RU" sz="2400" dirty="0" smtClean="0">
                <a:latin typeface="Times New Roman" pitchFamily="18" charset="0"/>
                <a:cs typeface="Times New Roman" pitchFamily="18" charset="0"/>
              </a:rPr>
              <a:t>орел выпал ровно 2 </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40" name="TextBox 39"/>
          <p:cNvSpPr txBox="1"/>
          <p:nvPr/>
        </p:nvSpPr>
        <p:spPr>
          <a:xfrm>
            <a:off x="7162800" y="2133600"/>
            <a:ext cx="1164101"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(А)=3</a:t>
            </a:r>
            <a:endParaRPr lang="ru-RU" sz="2400" b="1" dirty="0">
              <a:latin typeface="Times New Roman" pitchFamily="18" charset="0"/>
              <a:cs typeface="Times New Roman" pitchFamily="18" charset="0"/>
            </a:endParaRPr>
          </a:p>
        </p:txBody>
      </p:sp>
      <p:graphicFrame>
        <p:nvGraphicFramePr>
          <p:cNvPr id="19458" name="Object 2"/>
          <p:cNvGraphicFramePr>
            <a:graphicFrameLocks noChangeAspect="1"/>
          </p:cNvGraphicFramePr>
          <p:nvPr>
            <p:extLst>
              <p:ext uri="{D42A27DB-BD31-4B8C-83A1-F6EECF244321}">
                <p14:modId xmlns:p14="http://schemas.microsoft.com/office/powerpoint/2010/main" val="875518730"/>
              </p:ext>
            </p:extLst>
          </p:nvPr>
        </p:nvGraphicFramePr>
        <p:xfrm>
          <a:off x="4348589" y="4193760"/>
          <a:ext cx="3478212" cy="957590"/>
        </p:xfrm>
        <a:graphic>
          <a:graphicData uri="http://schemas.openxmlformats.org/presentationml/2006/ole">
            <mc:AlternateContent xmlns:mc="http://schemas.openxmlformats.org/markup-compatibility/2006">
              <mc:Choice xmlns:v="urn:schemas-microsoft-com:vml" Requires="v">
                <p:oleObj spid="_x0000_s19471" name="Формула" r:id="rId3" imgW="1600200" imgH="393480" progId="Equation.3">
                  <p:embed/>
                </p:oleObj>
              </mc:Choice>
              <mc:Fallback>
                <p:oleObj name="Формула" r:id="rId3" imgW="16002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8589" y="4193760"/>
                        <a:ext cx="3478212" cy="957590"/>
                      </a:xfrm>
                      <a:prstGeom prst="rect">
                        <a:avLst/>
                      </a:prstGeom>
                      <a:noFill/>
                      <a:extLst/>
                    </p:spPr>
                  </p:pic>
                </p:oleObj>
              </mc:Fallback>
            </mc:AlternateContent>
          </a:graphicData>
        </a:graphic>
      </p:graphicFrame>
      <p:sp>
        <p:nvSpPr>
          <p:cNvPr id="41" name="TextBox 40"/>
          <p:cNvSpPr txBox="1"/>
          <p:nvPr/>
        </p:nvSpPr>
        <p:spPr>
          <a:xfrm>
            <a:off x="4876800" y="5791200"/>
            <a:ext cx="3796406"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0,375</a:t>
            </a:r>
            <a:endParaRPr lang="ru-RU" sz="3600" b="1" dirty="0">
              <a:solidFill>
                <a:srgbClr val="FF0000"/>
              </a:solidFill>
              <a:latin typeface="Monotype Corsiva" pitchFamily="66" charset="0"/>
            </a:endParaRPr>
          </a:p>
        </p:txBody>
      </p:sp>
      <p:sp>
        <p:nvSpPr>
          <p:cNvPr id="42" name="Правая фигурная скобка 41"/>
          <p:cNvSpPr/>
          <p:nvPr/>
        </p:nvSpPr>
        <p:spPr>
          <a:xfrm>
            <a:off x="3630283" y="3322121"/>
            <a:ext cx="228600" cy="2895600"/>
          </a:xfrm>
          <a:prstGeom prst="rightBrace">
            <a:avLst/>
          </a:prstGeom>
          <a:ln w="38100">
            <a:solidFill>
              <a:srgbClr val="99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43" name="TextBox 42"/>
          <p:cNvSpPr txBox="1"/>
          <p:nvPr/>
        </p:nvSpPr>
        <p:spPr>
          <a:xfrm>
            <a:off x="3810000" y="4038600"/>
            <a:ext cx="1245469" cy="400110"/>
          </a:xfrm>
          <a:prstGeom prst="rect">
            <a:avLst/>
          </a:prstGeom>
          <a:noFill/>
        </p:spPr>
        <p:txBody>
          <a:bodyPr wrap="none" rtlCol="0">
            <a:spAutoFit/>
          </a:bodyPr>
          <a:lstStyle/>
          <a:p>
            <a:r>
              <a:rPr lang="ru-RU" sz="2000" b="1" i="1" dirty="0" smtClean="0">
                <a:solidFill>
                  <a:srgbClr val="990099"/>
                </a:solidFill>
                <a:latin typeface="Times New Roman" pitchFamily="18" charset="0"/>
                <a:cs typeface="Times New Roman" pitchFamily="18" charset="0"/>
              </a:rPr>
              <a:t>8 исходов</a:t>
            </a:r>
            <a:endParaRPr lang="ru-RU" sz="2000" b="1" i="1" dirty="0">
              <a:solidFill>
                <a:srgbClr val="990099"/>
              </a:solidFill>
              <a:latin typeface="Times New Roman" pitchFamily="18" charset="0"/>
              <a:cs typeface="Times New Roman" pitchFamily="18" charset="0"/>
            </a:endParaRPr>
          </a:p>
        </p:txBody>
      </p:sp>
      <p:sp>
        <p:nvSpPr>
          <p:cNvPr id="44" name="Скругленный прямоугольник 43"/>
          <p:cNvSpPr/>
          <p:nvPr/>
        </p:nvSpPr>
        <p:spPr>
          <a:xfrm>
            <a:off x="6553200" y="838200"/>
            <a:ext cx="1905000" cy="30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457200" y="381000"/>
            <a:ext cx="8001000" cy="1200329"/>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5. </a:t>
            </a:r>
            <a:r>
              <a:rPr lang="ru-RU" sz="2400" b="1" dirty="0" smtClean="0">
                <a:latin typeface="Times New Roman" pitchFamily="18" charset="0"/>
                <a:cs typeface="Times New Roman" pitchFamily="18" charset="0"/>
              </a:rPr>
              <a:t>В случайном эксперименте монету бросили три раза. Какова вероятность того, что орел выпал ровно два раза.</a:t>
            </a:r>
            <a:endParaRPr lang="ru-RU"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left)">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down)">
                                      <p:cBhvr>
                                        <p:cTn id="22" dur="500"/>
                                        <p:tgtEl>
                                          <p:spTgt spid="42"/>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wipe(down)">
                                      <p:cBhvr>
                                        <p:cTn id="25" dur="500"/>
                                        <p:tgtEl>
                                          <p:spTgt spid="43"/>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left)">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4"/>
                                        </p:tgtEl>
                                        <p:attrNameLst>
                                          <p:attrName>style.visibility</p:attrName>
                                        </p:attrNameLst>
                                      </p:cBhvr>
                                      <p:to>
                                        <p:strVal val="visible"/>
                                      </p:to>
                                    </p:set>
                                    <p:animEffect transition="in" filter="wipe(left)">
                                      <p:cBhvr>
                                        <p:cTn id="34" dur="500"/>
                                        <p:tgtEl>
                                          <p:spTgt spid="44"/>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wipe(left)">
                                      <p:cBhvr>
                                        <p:cTn id="38" dur="5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wipe(left)">
                                      <p:cBhvr>
                                        <p:cTn id="48" dur="500"/>
                                        <p:tgtEl>
                                          <p:spTgt spid="4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9458"/>
                                        </p:tgtEl>
                                        <p:attrNameLst>
                                          <p:attrName>style.visibility</p:attrName>
                                        </p:attrNameLst>
                                      </p:cBhvr>
                                      <p:to>
                                        <p:strVal val="visible"/>
                                      </p:to>
                                    </p:set>
                                    <p:animEffect transition="in" filter="wipe(left)">
                                      <p:cBhvr>
                                        <p:cTn id="53" dur="500"/>
                                        <p:tgtEl>
                                          <p:spTgt spid="19458"/>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wipe(left)">
                                      <p:cBhvr>
                                        <p:cTn id="5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 grpId="0"/>
      <p:bldP spid="32" grpId="0"/>
      <p:bldP spid="38" grpId="0" animBg="1"/>
      <p:bldP spid="39" grpId="0"/>
      <p:bldP spid="40" grpId="0" animBg="1"/>
      <p:bldP spid="41" grpId="0"/>
      <p:bldP spid="42" grpId="0" animBg="1"/>
      <p:bldP spid="43" grpId="0"/>
      <p:bldP spid="4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685800" y="838200"/>
            <a:ext cx="7924800" cy="1752600"/>
          </a:xfrm>
          <a:prstGeom prst="wedgeRoundRectCallout">
            <a:avLst>
              <a:gd name="adj1" fmla="val -31029"/>
              <a:gd name="adj2" fmla="val 47671"/>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Монету бросают три раза. Какова вероятность того, что результаты двух первых бросков будут одинаковы?</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667000" y="2286000"/>
            <a:ext cx="5791200" cy="411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graphicFrame>
        <p:nvGraphicFramePr>
          <p:cNvPr id="15" name="Таблица 14"/>
          <p:cNvGraphicFramePr>
            <a:graphicFrameLocks noGrp="1"/>
          </p:cNvGraphicFramePr>
          <p:nvPr/>
        </p:nvGraphicFramePr>
        <p:xfrm>
          <a:off x="2971800" y="2362200"/>
          <a:ext cx="2667000" cy="3778447"/>
        </p:xfrm>
        <a:graphic>
          <a:graphicData uri="http://schemas.openxmlformats.org/drawingml/2006/table">
            <a:tbl>
              <a:tblPr firstRow="1" bandRow="1">
                <a:tableStyleId>{5C22544A-7EE6-4342-B048-85BDC9FD1C3A}</a:tableStyleId>
              </a:tblPr>
              <a:tblGrid>
                <a:gridCol w="889000"/>
                <a:gridCol w="889000"/>
                <a:gridCol w="889000"/>
              </a:tblGrid>
              <a:tr h="608527">
                <a:tc>
                  <a:txBody>
                    <a:bodyPr/>
                    <a:lstStyle/>
                    <a:p>
                      <a:pPr algn="ctr"/>
                      <a:r>
                        <a:rPr lang="ru-RU" sz="2000" b="1" dirty="0" smtClean="0">
                          <a:solidFill>
                            <a:sysClr val="windowText" lastClr="000000"/>
                          </a:solidFill>
                          <a:latin typeface="Times New Roman" pitchFamily="18" charset="0"/>
                          <a:cs typeface="Times New Roman" pitchFamily="18" charset="0"/>
                        </a:rPr>
                        <a:t>1</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2</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3</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60198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5943600" y="3581400"/>
          <a:ext cx="2439278" cy="1008063"/>
        </p:xfrm>
        <a:graphic>
          <a:graphicData uri="http://schemas.openxmlformats.org/presentationml/2006/ole">
            <mc:AlternateContent xmlns:mc="http://schemas.openxmlformats.org/markup-compatibility/2006">
              <mc:Choice xmlns:v="urn:schemas-microsoft-com:vml" Requires="v">
                <p:oleObj spid="_x0000_s52239" name="Формула" r:id="rId3" imgW="952200" imgH="393480" progId="Equation.3">
                  <p:embed/>
                </p:oleObj>
              </mc:Choice>
              <mc:Fallback>
                <p:oleObj name="Формула" r:id="rId3" imgW="9522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581400"/>
                        <a:ext cx="2439278"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Прямоугольник 18"/>
          <p:cNvSpPr/>
          <p:nvPr/>
        </p:nvSpPr>
        <p:spPr>
          <a:xfrm>
            <a:off x="3200400" y="34290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3200400" y="54102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3200400" y="3048000"/>
            <a:ext cx="12954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3200400" y="57912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left)">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5843"/>
                                        </p:tgtEl>
                                        <p:attrNameLst>
                                          <p:attrName>style.visibility</p:attrName>
                                        </p:attrNameLst>
                                      </p:cBhvr>
                                      <p:to>
                                        <p:strVal val="visible"/>
                                      </p:to>
                                    </p:set>
                                    <p:animEffect transition="in" filter="wipe(left)">
                                      <p:cBhvr>
                                        <p:cTn id="39"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9" grpId="0" animBg="1"/>
      <p:bldP spid="11" grpId="0" animBg="1"/>
      <p:bldP spid="13"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58405" y="452887"/>
            <a:ext cx="8001000" cy="1200329"/>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Задача</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1</a:t>
            </a:r>
            <a:r>
              <a:rPr lang="ru-RU" sz="24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smtClean="0">
                <a:latin typeface="Times New Roman" pitchFamily="18" charset="0"/>
                <a:cs typeface="Times New Roman" pitchFamily="18" charset="0"/>
              </a:rPr>
              <a:t>Вася, Петя, Коля и Леша бросили жребий – кому начинать игру. Найдите вероятность того, что игру будет начинать Петя.</a:t>
            </a:r>
            <a:endParaRPr lang="ru-RU" sz="2400" dirty="0">
              <a:latin typeface="Times New Roman" pitchFamily="18" charset="0"/>
              <a:cs typeface="Times New Roman" pitchFamily="18" charset="0"/>
            </a:endParaRPr>
          </a:p>
        </p:txBody>
      </p:sp>
      <p:sp>
        <p:nvSpPr>
          <p:cNvPr id="7" name="TextBox 6"/>
          <p:cNvSpPr txBox="1"/>
          <p:nvPr/>
        </p:nvSpPr>
        <p:spPr>
          <a:xfrm>
            <a:off x="762000" y="16764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TextBox 7"/>
          <p:cNvSpPr txBox="1"/>
          <p:nvPr/>
        </p:nvSpPr>
        <p:spPr>
          <a:xfrm>
            <a:off x="457200" y="2057400"/>
            <a:ext cx="8239130" cy="1200329"/>
          </a:xfrm>
          <a:prstGeom prst="rect">
            <a:avLst/>
          </a:prstGeom>
          <a:noFill/>
        </p:spPr>
        <p:txBody>
          <a:bodyPr wrap="square" rtlCol="0">
            <a:spAutoFit/>
          </a:bodyPr>
          <a:lstStyle/>
          <a:p>
            <a:pPr algn="just"/>
            <a:r>
              <a:rPr lang="ru-RU" sz="2400" b="1" i="1" dirty="0" smtClean="0">
                <a:solidFill>
                  <a:srgbClr val="0000FF"/>
                </a:solidFill>
                <a:latin typeface="Times New Roman" pitchFamily="18" charset="0"/>
                <a:cs typeface="Times New Roman" pitchFamily="18" charset="0"/>
              </a:rPr>
              <a:t>Случайный эксперимент </a:t>
            </a:r>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бросание жребия</a:t>
            </a:r>
            <a:r>
              <a:rPr lang="ru-RU" sz="2400" i="1" dirty="0" smtClean="0">
                <a:latin typeface="Times New Roman" pitchFamily="18" charset="0"/>
                <a:cs typeface="Times New Roman" pitchFamily="18" charset="0"/>
              </a:rPr>
              <a:t>.</a:t>
            </a:r>
          </a:p>
          <a:p>
            <a:pPr algn="just"/>
            <a:r>
              <a:rPr lang="ru-RU" sz="2400" b="1" i="1" dirty="0" smtClean="0">
                <a:solidFill>
                  <a:srgbClr val="990099"/>
                </a:solidFill>
                <a:latin typeface="Times New Roman" pitchFamily="18" charset="0"/>
                <a:cs typeface="Times New Roman" pitchFamily="18" charset="0"/>
              </a:rPr>
              <a:t>Элементарное событие </a:t>
            </a:r>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участник, который выиграл жребий</a:t>
            </a:r>
            <a:r>
              <a:rPr lang="ru-RU" sz="2400" i="1" dirty="0" smtClean="0">
                <a:latin typeface="Times New Roman" pitchFamily="18" charset="0"/>
                <a:cs typeface="Times New Roman" pitchFamily="18" charset="0"/>
              </a:rPr>
              <a:t>.</a:t>
            </a:r>
            <a:endParaRPr lang="ru-RU" sz="2400" i="1" dirty="0">
              <a:latin typeface="Times New Roman" pitchFamily="18" charset="0"/>
              <a:cs typeface="Times New Roman" pitchFamily="18" charset="0"/>
            </a:endParaRPr>
          </a:p>
        </p:txBody>
      </p:sp>
      <p:sp>
        <p:nvSpPr>
          <p:cNvPr id="9" name="TextBox 8"/>
          <p:cNvSpPr txBox="1"/>
          <p:nvPr/>
        </p:nvSpPr>
        <p:spPr>
          <a:xfrm>
            <a:off x="762000" y="3124200"/>
            <a:ext cx="4922951"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Число элементарных событий: </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N=4</a:t>
            </a:r>
            <a:endParaRPr lang="ru-RU" sz="2400" b="1" dirty="0">
              <a:latin typeface="Times New Roman" pitchFamily="18" charset="0"/>
              <a:cs typeface="Times New Roman" pitchFamily="18" charset="0"/>
            </a:endParaRPr>
          </a:p>
        </p:txBody>
      </p:sp>
      <p:sp>
        <p:nvSpPr>
          <p:cNvPr id="10" name="TextBox 9"/>
          <p:cNvSpPr txBox="1"/>
          <p:nvPr/>
        </p:nvSpPr>
        <p:spPr>
          <a:xfrm>
            <a:off x="762000" y="3657600"/>
            <a:ext cx="6263510"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Событие А = </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жребий выиграл Петя</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N(A</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)=1</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2050" name="Object 2"/>
          <p:cNvGraphicFramePr>
            <a:graphicFrameLocks noChangeAspect="1"/>
          </p:cNvGraphicFramePr>
          <p:nvPr/>
        </p:nvGraphicFramePr>
        <p:xfrm>
          <a:off x="1752600" y="4114800"/>
          <a:ext cx="4510088" cy="1155700"/>
        </p:xfrm>
        <a:graphic>
          <a:graphicData uri="http://schemas.openxmlformats.org/presentationml/2006/ole">
            <mc:AlternateContent xmlns:mc="http://schemas.openxmlformats.org/markup-compatibility/2006">
              <mc:Choice xmlns:v="urn:schemas-microsoft-com:vml" Requires="v">
                <p:oleObj spid="_x0000_s2062" name="Формула" r:id="rId3" imgW="1536480" imgH="393480" progId="Equation.3">
                  <p:embed/>
                </p:oleObj>
              </mc:Choice>
              <mc:Fallback>
                <p:oleObj name="Формула" r:id="rId3" imgW="15364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4114800"/>
                        <a:ext cx="4510088" cy="1155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 name="Прямая соединительная линия 11"/>
          <p:cNvCxnSpPr/>
          <p:nvPr/>
        </p:nvCxnSpPr>
        <p:spPr>
          <a:xfrm>
            <a:off x="2057400" y="838200"/>
            <a:ext cx="3276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46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50"/>
                                        </p:tgtEl>
                                        <p:attrNameLst>
                                          <p:attrName>style.visibility</p:attrName>
                                        </p:attrNameLst>
                                      </p:cBhvr>
                                      <p:to>
                                        <p:strVal val="visible"/>
                                      </p:to>
                                    </p:set>
                                    <p:animEffect transition="in" filter="wipe(left)">
                                      <p:cBhvr>
                                        <p:cTn id="32" dur="500"/>
                                        <p:tgtEl>
                                          <p:spTgt spid="205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705928" y="909703"/>
            <a:ext cx="7924800" cy="1752600"/>
          </a:xfrm>
          <a:prstGeom prst="wedgeRoundRectCallout">
            <a:avLst>
              <a:gd name="adj1" fmla="val -31682"/>
              <a:gd name="adj2" fmla="val 50624"/>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Монету бросают три раза. Найдите вероятность того, что результаты первого и последнего броска различны.</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667000" y="2286000"/>
            <a:ext cx="5791200" cy="411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graphicFrame>
        <p:nvGraphicFramePr>
          <p:cNvPr id="15" name="Таблица 14"/>
          <p:cNvGraphicFramePr>
            <a:graphicFrameLocks noGrp="1"/>
          </p:cNvGraphicFramePr>
          <p:nvPr/>
        </p:nvGraphicFramePr>
        <p:xfrm>
          <a:off x="2971800" y="2362200"/>
          <a:ext cx="2667000" cy="3778447"/>
        </p:xfrm>
        <a:graphic>
          <a:graphicData uri="http://schemas.openxmlformats.org/drawingml/2006/table">
            <a:tbl>
              <a:tblPr firstRow="1" bandRow="1">
                <a:tableStyleId>{5C22544A-7EE6-4342-B048-85BDC9FD1C3A}</a:tableStyleId>
              </a:tblPr>
              <a:tblGrid>
                <a:gridCol w="889000"/>
                <a:gridCol w="889000"/>
                <a:gridCol w="889000"/>
              </a:tblGrid>
              <a:tr h="608527">
                <a:tc>
                  <a:txBody>
                    <a:bodyPr/>
                    <a:lstStyle/>
                    <a:p>
                      <a:pPr algn="ctr"/>
                      <a:r>
                        <a:rPr lang="ru-RU" sz="2000" b="1" dirty="0" smtClean="0">
                          <a:solidFill>
                            <a:sysClr val="windowText" lastClr="000000"/>
                          </a:solidFill>
                          <a:latin typeface="Times New Roman" pitchFamily="18" charset="0"/>
                          <a:cs typeface="Times New Roman" pitchFamily="18" charset="0"/>
                        </a:rPr>
                        <a:t>1</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2</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3</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60198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5943600" y="3581400"/>
          <a:ext cx="2439278" cy="1008063"/>
        </p:xfrm>
        <a:graphic>
          <a:graphicData uri="http://schemas.openxmlformats.org/presentationml/2006/ole">
            <mc:AlternateContent xmlns:mc="http://schemas.openxmlformats.org/markup-compatibility/2006">
              <mc:Choice xmlns:v="urn:schemas-microsoft-com:vml" Requires="v">
                <p:oleObj spid="_x0000_s53263" name="Формула" r:id="rId3" imgW="952200" imgH="393480" progId="Equation.3">
                  <p:embed/>
                </p:oleObj>
              </mc:Choice>
              <mc:Fallback>
                <p:oleObj name="Формула" r:id="rId3" imgW="9522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581400"/>
                        <a:ext cx="2439278"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Прямоугольник 18"/>
          <p:cNvSpPr/>
          <p:nvPr/>
        </p:nvSpPr>
        <p:spPr>
          <a:xfrm>
            <a:off x="3200400" y="3429000"/>
            <a:ext cx="22098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3200400" y="5410200"/>
            <a:ext cx="2133600" cy="3810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3200400" y="4191000"/>
            <a:ext cx="2133600" cy="3810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3200400" y="4572000"/>
            <a:ext cx="2133600" cy="3810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left)">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5843"/>
                                        </p:tgtEl>
                                        <p:attrNameLst>
                                          <p:attrName>style.visibility</p:attrName>
                                        </p:attrNameLst>
                                      </p:cBhvr>
                                      <p:to>
                                        <p:strVal val="visible"/>
                                      </p:to>
                                    </p:set>
                                    <p:animEffect transition="in" filter="wipe(left)">
                                      <p:cBhvr>
                                        <p:cTn id="39"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9" grpId="0" animBg="1"/>
      <p:bldP spid="11" grpId="0" animBg="1"/>
      <p:bldP spid="13" grpId="0" animBg="1"/>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823823" y="571500"/>
            <a:ext cx="7924800" cy="1752600"/>
          </a:xfrm>
          <a:prstGeom prst="wedgeRoundRectCallout">
            <a:avLst>
              <a:gd name="adj1" fmla="val -29287"/>
              <a:gd name="adj2" fmla="val 41764"/>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Монету бросают четыре раза. Найдите вероятность того, что орел выпадет ровно три раза.</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971800" y="0"/>
            <a:ext cx="5791200" cy="65532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60198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6019800" y="3505200"/>
          <a:ext cx="2798762" cy="1008063"/>
        </p:xfrm>
        <a:graphic>
          <a:graphicData uri="http://schemas.openxmlformats.org/presentationml/2006/ole">
            <mc:AlternateContent xmlns:mc="http://schemas.openxmlformats.org/markup-compatibility/2006">
              <mc:Choice xmlns:v="urn:schemas-microsoft-com:vml" Requires="v">
                <p:oleObj spid="_x0000_s54287" name="Формула" r:id="rId3" imgW="1091880" imgH="393480" progId="Equation.3">
                  <p:embed/>
                </p:oleObj>
              </mc:Choice>
              <mc:Fallback>
                <p:oleObj name="Формула" r:id="rId3" imgW="10918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3505200"/>
                        <a:ext cx="2798762"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Таблица 17"/>
          <p:cNvGraphicFramePr>
            <a:graphicFrameLocks noGrp="1"/>
          </p:cNvGraphicFramePr>
          <p:nvPr/>
        </p:nvGraphicFramePr>
        <p:xfrm>
          <a:off x="3048000" y="228600"/>
          <a:ext cx="2743200" cy="6354205"/>
        </p:xfrm>
        <a:graphic>
          <a:graphicData uri="http://schemas.openxmlformats.org/drawingml/2006/table">
            <a:tbl>
              <a:tblPr firstRow="1" bandRow="1">
                <a:tableStyleId>{5C22544A-7EE6-4342-B048-85BDC9FD1C3A}</a:tableStyleId>
              </a:tblPr>
              <a:tblGrid>
                <a:gridCol w="685800"/>
                <a:gridCol w="685800"/>
                <a:gridCol w="685800"/>
                <a:gridCol w="685800"/>
              </a:tblGrid>
              <a:tr h="502045">
                <a:tc>
                  <a:txBody>
                    <a:bodyPr/>
                    <a:lstStyle/>
                    <a:p>
                      <a:pPr algn="ctr"/>
                      <a:r>
                        <a:rPr lang="ru-RU" sz="1800" b="1" dirty="0" smtClean="0">
                          <a:solidFill>
                            <a:schemeClr val="tx1"/>
                          </a:solidFill>
                          <a:latin typeface="Times New Roman" pitchFamily="18" charset="0"/>
                          <a:cs typeface="Times New Roman" pitchFamily="18" charset="0"/>
                        </a:rPr>
                        <a:t>1</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ru-RU" sz="1800" b="1" dirty="0" smtClean="0">
                          <a:solidFill>
                            <a:schemeClr val="tx1"/>
                          </a:solidFill>
                          <a:latin typeface="Times New Roman" pitchFamily="18" charset="0"/>
                          <a:cs typeface="Times New Roman" pitchFamily="18" charset="0"/>
                        </a:rPr>
                        <a:t>2</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ru-RU" sz="1800" b="1" dirty="0" smtClean="0">
                          <a:solidFill>
                            <a:schemeClr val="tx1"/>
                          </a:solidFill>
                          <a:latin typeface="Times New Roman" pitchFamily="18" charset="0"/>
                          <a:cs typeface="Times New Roman" pitchFamily="18" charset="0"/>
                        </a:rPr>
                        <a:t>3</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ru-RU" sz="1800" b="1" dirty="0" smtClean="0">
                          <a:solidFill>
                            <a:schemeClr val="tx1"/>
                          </a:solidFill>
                          <a:latin typeface="Times New Roman" pitchFamily="18" charset="0"/>
                          <a:cs typeface="Times New Roman" pitchFamily="18" charset="0"/>
                        </a:rPr>
                        <a:t>4</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23" name="Прямая соединительная линия 22"/>
          <p:cNvCxnSpPr/>
          <p:nvPr/>
        </p:nvCxnSpPr>
        <p:spPr>
          <a:xfrm>
            <a:off x="3048000" y="1447800"/>
            <a:ext cx="27432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3048000" y="1828800"/>
            <a:ext cx="27432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3048000" y="2590800"/>
            <a:ext cx="27432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a:off x="3048000" y="4038600"/>
            <a:ext cx="27432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500"/>
                                        <p:tgtEl>
                                          <p:spTgt spid="23"/>
                                        </p:tgtEl>
                                      </p:cBhvr>
                                    </p:animEffect>
                                  </p:childTnLst>
                                </p:cTn>
                              </p:par>
                              <p:par>
                                <p:cTn id="23" presetID="22" presetClass="entr" presetSubtype="8"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left)">
                                      <p:cBhvr>
                                        <p:cTn id="25" dur="500"/>
                                        <p:tgtEl>
                                          <p:spTgt spid="24"/>
                                        </p:tgtEl>
                                      </p:cBhvr>
                                    </p:animEffect>
                                  </p:childTnLst>
                                </p:cTn>
                              </p:par>
                              <p:par>
                                <p:cTn id="26" presetID="22" presetClass="entr" presetSubtype="8"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par>
                                <p:cTn id="29" presetID="22" presetClass="entr" presetSubtype="8"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5843"/>
                                        </p:tgtEl>
                                        <p:attrNameLst>
                                          <p:attrName>style.visibility</p:attrName>
                                        </p:attrNameLst>
                                      </p:cBhvr>
                                      <p:to>
                                        <p:strVal val="visible"/>
                                      </p:to>
                                    </p:set>
                                    <p:animEffect transition="in" filter="wipe(left)">
                                      <p:cBhvr>
                                        <p:cTn id="36"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Овал 18"/>
          <p:cNvSpPr/>
          <p:nvPr/>
        </p:nvSpPr>
        <p:spPr>
          <a:xfrm>
            <a:off x="8153400" y="762000"/>
            <a:ext cx="685800" cy="457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6705600" y="2286000"/>
            <a:ext cx="2133600" cy="1143000"/>
          </a:xfrm>
          <a:prstGeom prst="roundRect">
            <a:avLst/>
          </a:prstGeom>
          <a:solidFill>
            <a:srgbClr val="FFFF00"/>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457200" y="381000"/>
            <a:ext cx="8229600" cy="2308324"/>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6. </a:t>
            </a:r>
            <a:r>
              <a:rPr lang="ru-RU" sz="2400" b="1" dirty="0" smtClean="0">
                <a:latin typeface="Times New Roman" pitchFamily="18" charset="0"/>
                <a:cs typeface="Times New Roman" pitchFamily="18" charset="0"/>
              </a:rPr>
              <a:t>В соревнованиях по толканию ядра участвуют 4 спортсмена из Финляндии, 7 спортсменов из Дании, 9 спортсменов из Швеции и 5 – из Норвегии. Порядок, в котором  выступают спортсмены, определяется жребием. Найдите вероятность того, что спортсмен, который выступает последним, окажется из Швеции.</a:t>
            </a:r>
            <a:endParaRPr lang="ru-RU" sz="2400" b="1" dirty="0">
              <a:latin typeface="Times New Roman" pitchFamily="18" charset="0"/>
              <a:cs typeface="Times New Roman" pitchFamily="18" charset="0"/>
            </a:endParaRPr>
          </a:p>
        </p:txBody>
      </p:sp>
      <p:sp>
        <p:nvSpPr>
          <p:cNvPr id="6" name="TextBox 5"/>
          <p:cNvSpPr txBox="1"/>
          <p:nvPr/>
        </p:nvSpPr>
        <p:spPr>
          <a:xfrm>
            <a:off x="609600" y="26670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609600" y="3124200"/>
            <a:ext cx="555857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Всего спортсменов: </a:t>
            </a:r>
            <a:r>
              <a:rPr lang="en-US" sz="2400" dirty="0" smtClean="0">
                <a:latin typeface="Times New Roman" pitchFamily="18" charset="0"/>
                <a:cs typeface="Times New Roman" pitchFamily="18" charset="0"/>
              </a:rPr>
              <a:t>N</a:t>
            </a:r>
            <a:r>
              <a:rPr lang="ru-RU" sz="2400" dirty="0" smtClean="0">
                <a:latin typeface="Times New Roman" pitchFamily="18" charset="0"/>
                <a:cs typeface="Times New Roman" pitchFamily="18" charset="0"/>
              </a:rPr>
              <a:t>= 4 + 7 + 9 + 5 = 25</a:t>
            </a:r>
            <a:endParaRPr lang="ru-RU" sz="2400" dirty="0">
              <a:latin typeface="Times New Roman" pitchFamily="18" charset="0"/>
              <a:cs typeface="Times New Roman" pitchFamily="18" charset="0"/>
            </a:endParaRPr>
          </a:p>
        </p:txBody>
      </p:sp>
      <p:graphicFrame>
        <p:nvGraphicFramePr>
          <p:cNvPr id="20482" name="Object 2"/>
          <p:cNvGraphicFramePr>
            <a:graphicFrameLocks noChangeAspect="1"/>
          </p:cNvGraphicFramePr>
          <p:nvPr/>
        </p:nvGraphicFramePr>
        <p:xfrm>
          <a:off x="6858000" y="2438400"/>
          <a:ext cx="1905000" cy="855663"/>
        </p:xfrm>
        <a:graphic>
          <a:graphicData uri="http://schemas.openxmlformats.org/presentationml/2006/ole">
            <mc:AlternateContent xmlns:mc="http://schemas.openxmlformats.org/markup-compatibility/2006">
              <mc:Choice xmlns:v="urn:schemas-microsoft-com:vml" Requires="v">
                <p:oleObj spid="_x0000_s20507" name="Формула" r:id="rId3" imgW="876240" imgH="393480" progId="Equation.3">
                  <p:embed/>
                </p:oleObj>
              </mc:Choice>
              <mc:Fallback>
                <p:oleObj name="Формула" r:id="rId3" imgW="87624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2438400"/>
                        <a:ext cx="19050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 name="Прямая соединительная линия 11"/>
          <p:cNvCxnSpPr/>
          <p:nvPr/>
        </p:nvCxnSpPr>
        <p:spPr>
          <a:xfrm>
            <a:off x="8382000" y="762000"/>
            <a:ext cx="3048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8382000" y="1143000"/>
            <a:ext cx="3048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4495800" y="1143000"/>
            <a:ext cx="3048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4419600" y="1524000"/>
            <a:ext cx="3048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62000" y="3886200"/>
            <a:ext cx="43434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a:t>
            </a:r>
            <a:r>
              <a:rPr lang="ru-RU" sz="2400" dirty="0" smtClean="0">
                <a:latin typeface="Times New Roman" pitchFamily="18" charset="0"/>
                <a:cs typeface="Times New Roman" pitchFamily="18" charset="0"/>
              </a:rPr>
              <a:t>последний из Швеции</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7" name="TextBox 16"/>
          <p:cNvSpPr txBox="1"/>
          <p:nvPr/>
        </p:nvSpPr>
        <p:spPr>
          <a:xfrm>
            <a:off x="2819400" y="3505200"/>
            <a:ext cx="889987"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25</a:t>
            </a:r>
            <a:endParaRPr lang="ru-RU" sz="2400" b="1" dirty="0">
              <a:latin typeface="Times New Roman" pitchFamily="18" charset="0"/>
              <a:cs typeface="Times New Roman" pitchFamily="18" charset="0"/>
            </a:endParaRPr>
          </a:p>
        </p:txBody>
      </p:sp>
      <p:sp>
        <p:nvSpPr>
          <p:cNvPr id="18" name="TextBox 17"/>
          <p:cNvSpPr txBox="1"/>
          <p:nvPr/>
        </p:nvSpPr>
        <p:spPr>
          <a:xfrm>
            <a:off x="2667000" y="4419600"/>
            <a:ext cx="1164101"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(А)=9</a:t>
            </a:r>
            <a:endParaRPr lang="ru-RU" sz="2400" b="1" dirty="0">
              <a:latin typeface="Times New Roman" pitchFamily="18" charset="0"/>
              <a:cs typeface="Times New Roman" pitchFamily="18" charset="0"/>
            </a:endParaRPr>
          </a:p>
        </p:txBody>
      </p:sp>
      <p:graphicFrame>
        <p:nvGraphicFramePr>
          <p:cNvPr id="20484" name="Object 4"/>
          <p:cNvGraphicFramePr>
            <a:graphicFrameLocks noChangeAspect="1"/>
          </p:cNvGraphicFramePr>
          <p:nvPr/>
        </p:nvGraphicFramePr>
        <p:xfrm>
          <a:off x="1981200" y="5105400"/>
          <a:ext cx="2401887" cy="855663"/>
        </p:xfrm>
        <a:graphic>
          <a:graphicData uri="http://schemas.openxmlformats.org/presentationml/2006/ole">
            <mc:AlternateContent xmlns:mc="http://schemas.openxmlformats.org/markup-compatibility/2006">
              <mc:Choice xmlns:v="urn:schemas-microsoft-com:vml" Requires="v">
                <p:oleObj spid="_x0000_s20508" name="Формула" r:id="rId5" imgW="1104840" imgH="393480" progId="Equation.3">
                  <p:embed/>
                </p:oleObj>
              </mc:Choice>
              <mc:Fallback>
                <p:oleObj name="Формула" r:id="rId5" imgW="1104840" imgH="39348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5105400"/>
                        <a:ext cx="2401887"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TextBox 20"/>
          <p:cNvSpPr txBox="1"/>
          <p:nvPr/>
        </p:nvSpPr>
        <p:spPr>
          <a:xfrm>
            <a:off x="61722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0,36</a:t>
            </a:r>
            <a:endParaRPr lang="ru-RU" sz="3600" b="1" dirty="0">
              <a:solidFill>
                <a:srgbClr val="FF0000"/>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482"/>
                                        </p:tgtEl>
                                        <p:attrNameLst>
                                          <p:attrName>style.visibility</p:attrName>
                                        </p:attrNameLst>
                                      </p:cBhvr>
                                      <p:to>
                                        <p:strVal val="visible"/>
                                      </p:to>
                                    </p:set>
                                    <p:animEffect transition="in" filter="wipe(left)">
                                      <p:cBhvr>
                                        <p:cTn id="17" dur="500"/>
                                        <p:tgtEl>
                                          <p:spTgt spid="204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par>
                          <p:cTn id="27" fill="hold">
                            <p:stCondLst>
                              <p:cond delay="1000"/>
                            </p:stCondLst>
                            <p:childTnLst>
                              <p:par>
                                <p:cTn id="28" presetID="22" presetClass="entr" presetSubtype="8"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par>
                          <p:cTn id="31" fill="hold">
                            <p:stCondLst>
                              <p:cond delay="1500"/>
                            </p:stCondLst>
                            <p:childTnLst>
                              <p:par>
                                <p:cTn id="32" presetID="22" presetClass="entr" presetSubtype="8"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left)">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left)">
                                      <p:cBhvr>
                                        <p:cTn id="43" dur="5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ipe(left)">
                                      <p:cBhvr>
                                        <p:cTn id="48" dur="5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wipe(left)">
                                      <p:cBhvr>
                                        <p:cTn id="53" dur="500"/>
                                        <p:tgtEl>
                                          <p:spTgt spid="1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ipe(left)">
                                      <p:cBhvr>
                                        <p:cTn id="58" dur="5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0484"/>
                                        </p:tgtEl>
                                        <p:attrNameLst>
                                          <p:attrName>style.visibility</p:attrName>
                                        </p:attrNameLst>
                                      </p:cBhvr>
                                      <p:to>
                                        <p:strVal val="visible"/>
                                      </p:to>
                                    </p:set>
                                    <p:animEffect transition="in" filter="wipe(left)">
                                      <p:cBhvr>
                                        <p:cTn id="63" dur="500"/>
                                        <p:tgtEl>
                                          <p:spTgt spid="2048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left)">
                                      <p:cBhvr>
                                        <p:cTn id="6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8" grpId="0" animBg="1"/>
      <p:bldP spid="6" grpId="0"/>
      <p:bldP spid="7" grpId="0"/>
      <p:bldP spid="16" grpId="0"/>
      <p:bldP spid="17" grpId="0" animBg="1"/>
      <p:bldP spid="18" grpId="0" animBg="1"/>
      <p:bldP spid="2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9050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3200400" y="1905000"/>
            <a:ext cx="1273105"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 1000</a:t>
            </a:r>
            <a:endParaRPr lang="ru-RU" sz="2400" b="1" dirty="0">
              <a:latin typeface="Times New Roman" pitchFamily="18" charset="0"/>
              <a:cs typeface="Times New Roman" pitchFamily="18" charset="0"/>
            </a:endParaRPr>
          </a:p>
        </p:txBody>
      </p:sp>
      <p:sp>
        <p:nvSpPr>
          <p:cNvPr id="8" name="TextBox 7"/>
          <p:cNvSpPr txBox="1"/>
          <p:nvPr/>
        </p:nvSpPr>
        <p:spPr>
          <a:xfrm>
            <a:off x="1828800" y="2362200"/>
            <a:ext cx="43434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a:t>
            </a:r>
            <a:r>
              <a:rPr lang="ru-RU" sz="2400" dirty="0" smtClean="0">
                <a:latin typeface="Times New Roman" pitchFamily="18" charset="0"/>
                <a:cs typeface="Times New Roman" pitchFamily="18" charset="0"/>
              </a:rPr>
              <a:t>аккумулятор исправен</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9" name="Скругленный прямоугольник 8"/>
          <p:cNvSpPr/>
          <p:nvPr/>
        </p:nvSpPr>
        <p:spPr>
          <a:xfrm>
            <a:off x="533400" y="1524000"/>
            <a:ext cx="3200400" cy="381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p:cNvSpPr txBox="1"/>
          <p:nvPr/>
        </p:nvSpPr>
        <p:spPr>
          <a:xfrm>
            <a:off x="2286000" y="2971800"/>
            <a:ext cx="2951449" cy="461665"/>
          </a:xfrm>
          <a:prstGeom prst="rect">
            <a:avLst/>
          </a:prstGeom>
          <a:noFill/>
        </p:spPr>
        <p:txBody>
          <a:bodyPr wrap="none" rtlCol="0">
            <a:spAutoFit/>
          </a:bodyPr>
          <a:lstStyle/>
          <a:p>
            <a:r>
              <a:rPr lang="en-US" sz="2400" b="1" dirty="0" smtClean="0">
                <a:latin typeface="Times New Roman" pitchFamily="18" charset="0"/>
                <a:cs typeface="Times New Roman" pitchFamily="18" charset="0"/>
              </a:rPr>
              <a:t>N(A)= 1000 – 6 = 994</a:t>
            </a:r>
            <a:endParaRPr lang="ru-RU" sz="2400" b="1" dirty="0">
              <a:latin typeface="Times New Roman" pitchFamily="18" charset="0"/>
              <a:cs typeface="Times New Roman" pitchFamily="18" charset="0"/>
            </a:endParaRPr>
          </a:p>
        </p:txBody>
      </p:sp>
      <p:cxnSp>
        <p:nvCxnSpPr>
          <p:cNvPr id="12" name="Прямая соединительная линия 11"/>
          <p:cNvCxnSpPr/>
          <p:nvPr/>
        </p:nvCxnSpPr>
        <p:spPr>
          <a:xfrm>
            <a:off x="4724400" y="1143000"/>
            <a:ext cx="2133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1506" name="Object 2"/>
          <p:cNvGraphicFramePr>
            <a:graphicFrameLocks noChangeAspect="1"/>
          </p:cNvGraphicFramePr>
          <p:nvPr/>
        </p:nvGraphicFramePr>
        <p:xfrm>
          <a:off x="1905000" y="3657600"/>
          <a:ext cx="3975100" cy="855663"/>
        </p:xfrm>
        <a:graphic>
          <a:graphicData uri="http://schemas.openxmlformats.org/presentationml/2006/ole">
            <mc:AlternateContent xmlns:mc="http://schemas.openxmlformats.org/markup-compatibility/2006">
              <mc:Choice xmlns:v="urn:schemas-microsoft-com:vml" Requires="v">
                <p:oleObj spid="_x0000_s21518" name="Формула" r:id="rId3" imgW="1828800" imgH="393480" progId="Equation.3">
                  <p:embed/>
                </p:oleObj>
              </mc:Choice>
              <mc:Fallback>
                <p:oleObj name="Формула" r:id="rId3" imgW="18288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657600"/>
                        <a:ext cx="39751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6172200" y="5791200"/>
            <a:ext cx="2501006"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a:t>
            </a:r>
            <a:r>
              <a:rPr lang="en-US" sz="3600" b="1" dirty="0" smtClean="0">
                <a:solidFill>
                  <a:srgbClr val="FF0000"/>
                </a:solidFill>
                <a:latin typeface="Monotype Corsiva" pitchFamily="66" charset="0"/>
              </a:rPr>
              <a:t>994</a:t>
            </a:r>
            <a:endParaRPr lang="ru-RU" sz="3600" b="1" dirty="0">
              <a:solidFill>
                <a:srgbClr val="FF0000"/>
              </a:solidFill>
              <a:latin typeface="Monotype Corsiva" pitchFamily="66" charset="0"/>
            </a:endParaRPr>
          </a:p>
        </p:txBody>
      </p:sp>
      <p:sp>
        <p:nvSpPr>
          <p:cNvPr id="3" name="TextBox 2"/>
          <p:cNvSpPr txBox="1"/>
          <p:nvPr/>
        </p:nvSpPr>
        <p:spPr>
          <a:xfrm>
            <a:off x="457200" y="381000"/>
            <a:ext cx="8001000" cy="1569660"/>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7. </a:t>
            </a:r>
            <a:r>
              <a:rPr lang="ru-RU" sz="2400" b="1" dirty="0" smtClean="0">
                <a:latin typeface="Times New Roman" pitchFamily="18" charset="0"/>
                <a:cs typeface="Times New Roman" pitchFamily="18" charset="0"/>
              </a:rPr>
              <a:t>В среднем из 1000 аккумуляторов, поступивших в продажу, 6 неисправны. Найдите вероятность того, что купленный аккумулятор окажется исправным.</a:t>
            </a:r>
            <a:endParaRPr lang="ru-RU"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506"/>
                                        </p:tgtEl>
                                        <p:attrNameLst>
                                          <p:attrName>style.visibility</p:attrName>
                                        </p:attrNameLst>
                                      </p:cBhvr>
                                      <p:to>
                                        <p:strVal val="visible"/>
                                      </p:to>
                                    </p:set>
                                    <p:animEffect transition="in" filter="wipe(left)">
                                      <p:cBhvr>
                                        <p:cTn id="37" dur="500"/>
                                        <p:tgtEl>
                                          <p:spTgt spid="2150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P spid="10" grpId="0"/>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p:cNvSpPr/>
          <p:nvPr/>
        </p:nvSpPr>
        <p:spPr>
          <a:xfrm>
            <a:off x="4495800" y="2209800"/>
            <a:ext cx="4191000" cy="36576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938992"/>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Задача</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8</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В чемпионате по гимнастике участвуют 20 спортсменок: 8 из России, 7 из США , остальные из Китая. Порядок, в котором выступают гимнастки, определяется жребием. Найдите вероятность того, что спортсменка, выступающая первой, окажется из Китая.</a:t>
            </a:r>
            <a:endParaRPr lang="ru-RU" sz="2400" b="1" dirty="0">
              <a:latin typeface="Times New Roman" pitchFamily="18" charset="0"/>
              <a:cs typeface="Times New Roman" pitchFamily="18" charset="0"/>
            </a:endParaRPr>
          </a:p>
        </p:txBody>
      </p:sp>
      <p:sp>
        <p:nvSpPr>
          <p:cNvPr id="6" name="TextBox 5"/>
          <p:cNvSpPr txBox="1"/>
          <p:nvPr/>
        </p:nvSpPr>
        <p:spPr>
          <a:xfrm>
            <a:off x="533400" y="22860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609600" y="3276600"/>
            <a:ext cx="2908938" cy="830997"/>
          </a:xfrm>
          <a:prstGeom prst="rect">
            <a:avLst/>
          </a:prstGeom>
          <a:noFill/>
        </p:spPr>
        <p:txBody>
          <a:bodyPr wrap="none" rtlCol="0">
            <a:spAutoFit/>
          </a:bodyPr>
          <a:lstStyle/>
          <a:p>
            <a:pPr marL="342900" indent="-342900">
              <a:buAutoNum type="arabicParenR"/>
            </a:pPr>
            <a:r>
              <a:rPr lang="ru-RU" sz="2400" b="1" i="1" dirty="0" smtClean="0">
                <a:solidFill>
                  <a:srgbClr val="990099"/>
                </a:solidFill>
                <a:latin typeface="Times New Roman" pitchFamily="18" charset="0"/>
                <a:cs typeface="Times New Roman" pitchFamily="18" charset="0"/>
              </a:rPr>
              <a:t>Определите </a:t>
            </a:r>
            <a:r>
              <a:rPr lang="en-US" sz="2400" b="1" i="1" dirty="0" smtClean="0">
                <a:solidFill>
                  <a:srgbClr val="990099"/>
                </a:solidFill>
                <a:latin typeface="Times New Roman" pitchFamily="18" charset="0"/>
                <a:cs typeface="Times New Roman" pitchFamily="18" charset="0"/>
              </a:rPr>
              <a:t>N</a:t>
            </a:r>
          </a:p>
          <a:p>
            <a:pPr marL="342900" indent="-342900">
              <a:buAutoNum type="arabicParenR"/>
            </a:pPr>
            <a:r>
              <a:rPr lang="ru-RU" sz="2400" b="1" i="1" dirty="0" smtClean="0">
                <a:solidFill>
                  <a:srgbClr val="990099"/>
                </a:solidFill>
                <a:latin typeface="Times New Roman" pitchFamily="18" charset="0"/>
                <a:cs typeface="Times New Roman" pitchFamily="18" charset="0"/>
              </a:rPr>
              <a:t>Определите </a:t>
            </a:r>
            <a:r>
              <a:rPr lang="en-US" sz="2400" b="1" i="1" dirty="0" smtClean="0">
                <a:solidFill>
                  <a:srgbClr val="990099"/>
                </a:solidFill>
                <a:latin typeface="Times New Roman" pitchFamily="18" charset="0"/>
                <a:cs typeface="Times New Roman" pitchFamily="18" charset="0"/>
              </a:rPr>
              <a:t>N(A)</a:t>
            </a:r>
            <a:endParaRPr lang="ru-RU" sz="2400" b="1" i="1" dirty="0">
              <a:solidFill>
                <a:srgbClr val="990099"/>
              </a:solidFill>
              <a:latin typeface="Times New Roman" pitchFamily="18" charset="0"/>
              <a:cs typeface="Times New Roman" pitchFamily="18" charset="0"/>
            </a:endParaRPr>
          </a:p>
        </p:txBody>
      </p:sp>
      <p:sp>
        <p:nvSpPr>
          <p:cNvPr id="8" name="TextBox 7"/>
          <p:cNvSpPr txBox="1"/>
          <p:nvPr/>
        </p:nvSpPr>
        <p:spPr>
          <a:xfrm>
            <a:off x="609600" y="2743200"/>
            <a:ext cx="3318152" cy="461665"/>
          </a:xfrm>
          <a:prstGeom prst="rect">
            <a:avLst/>
          </a:prstGeom>
          <a:noFill/>
        </p:spPr>
        <p:txBody>
          <a:bodyPr wrap="none" rtlCol="0">
            <a:spAutoFit/>
          </a:bodyPr>
          <a:lstStyle/>
          <a:p>
            <a:r>
              <a:rPr lang="ru-RU" sz="2400" b="1" i="1" dirty="0" smtClean="0">
                <a:solidFill>
                  <a:srgbClr val="FF0000"/>
                </a:solidFill>
                <a:latin typeface="Times New Roman" pitchFamily="18" charset="0"/>
                <a:cs typeface="Times New Roman" pitchFamily="18" charset="0"/>
              </a:rPr>
              <a:t>Реши самостоятельно</a:t>
            </a:r>
            <a:endParaRPr lang="ru-RU" sz="2400" b="1" i="1" dirty="0">
              <a:solidFill>
                <a:srgbClr val="FF0000"/>
              </a:solidFill>
              <a:latin typeface="Times New Roman" pitchFamily="18" charset="0"/>
              <a:cs typeface="Times New Roman" pitchFamily="18" charset="0"/>
            </a:endParaRPr>
          </a:p>
        </p:txBody>
      </p:sp>
      <p:sp>
        <p:nvSpPr>
          <p:cNvPr id="9" name="TextBox 8"/>
          <p:cNvSpPr txBox="1"/>
          <p:nvPr/>
        </p:nvSpPr>
        <p:spPr>
          <a:xfrm>
            <a:off x="5715000" y="2362200"/>
            <a:ext cx="1645450" cy="461665"/>
          </a:xfrm>
          <a:prstGeom prst="rect">
            <a:avLst/>
          </a:prstGeom>
          <a:noFill/>
        </p:spPr>
        <p:txBody>
          <a:bodyPr wrap="none" rtlCol="0">
            <a:spAutoFit/>
          </a:bodyPr>
          <a:lstStyle/>
          <a:p>
            <a:r>
              <a:rPr lang="ru-RU" sz="2400" b="1" dirty="0" smtClean="0">
                <a:solidFill>
                  <a:srgbClr val="0000FF"/>
                </a:solidFill>
                <a:latin typeface="Times New Roman" pitchFamily="18" charset="0"/>
                <a:cs typeface="Times New Roman" pitchFamily="18" charset="0"/>
              </a:rPr>
              <a:t>Проверка:</a:t>
            </a:r>
            <a:endParaRPr lang="ru-RU" sz="2400" b="1" dirty="0">
              <a:solidFill>
                <a:srgbClr val="0000FF"/>
              </a:solidFill>
              <a:latin typeface="Times New Roman" pitchFamily="18" charset="0"/>
              <a:cs typeface="Times New Roman" pitchFamily="18" charset="0"/>
            </a:endParaRPr>
          </a:p>
        </p:txBody>
      </p:sp>
      <p:sp>
        <p:nvSpPr>
          <p:cNvPr id="10" name="TextBox 9"/>
          <p:cNvSpPr txBox="1"/>
          <p:nvPr/>
        </p:nvSpPr>
        <p:spPr>
          <a:xfrm>
            <a:off x="5181600" y="3429000"/>
            <a:ext cx="2800767" cy="1200329"/>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N </a:t>
            </a:r>
            <a:r>
              <a:rPr lang="ru-RU" sz="2400" b="1" dirty="0" smtClean="0">
                <a:solidFill>
                  <a:srgbClr val="0000FF"/>
                </a:solidFill>
                <a:latin typeface="Times New Roman" pitchFamily="18" charset="0"/>
                <a:cs typeface="Times New Roman" pitchFamily="18" charset="0"/>
              </a:rPr>
              <a:t>=</a:t>
            </a:r>
            <a:r>
              <a:rPr lang="en-US" sz="2400" b="1" dirty="0" smtClean="0">
                <a:solidFill>
                  <a:srgbClr val="0000FF"/>
                </a:solidFill>
                <a:latin typeface="Times New Roman" pitchFamily="18" charset="0"/>
                <a:cs typeface="Times New Roman" pitchFamily="18" charset="0"/>
              </a:rPr>
              <a:t> </a:t>
            </a:r>
            <a:r>
              <a:rPr lang="ru-RU" sz="2400" b="1" dirty="0" smtClean="0">
                <a:solidFill>
                  <a:srgbClr val="0000FF"/>
                </a:solidFill>
                <a:latin typeface="Times New Roman" pitchFamily="18" charset="0"/>
                <a:cs typeface="Times New Roman" pitchFamily="18" charset="0"/>
              </a:rPr>
              <a:t>20</a:t>
            </a:r>
          </a:p>
          <a:p>
            <a:endParaRPr lang="ru-RU" sz="2400" b="1" dirty="0" smtClean="0">
              <a:solidFill>
                <a:srgbClr val="0000FF"/>
              </a:solidFill>
              <a:latin typeface="Times New Roman" pitchFamily="18" charset="0"/>
              <a:cs typeface="Times New Roman" pitchFamily="18" charset="0"/>
            </a:endParaRPr>
          </a:p>
          <a:p>
            <a:r>
              <a:rPr lang="en-US" sz="2400" b="1" dirty="0" smtClean="0">
                <a:solidFill>
                  <a:srgbClr val="0000FF"/>
                </a:solidFill>
                <a:latin typeface="Times New Roman" pitchFamily="18" charset="0"/>
                <a:cs typeface="Times New Roman" pitchFamily="18" charset="0"/>
              </a:rPr>
              <a:t>N(A)= 20 – 8 – 7 = 5</a:t>
            </a:r>
            <a:endParaRPr lang="ru-RU" sz="2400" b="1" dirty="0">
              <a:solidFill>
                <a:srgbClr val="0000FF"/>
              </a:solidFill>
              <a:latin typeface="Times New Roman" pitchFamily="18" charset="0"/>
              <a:cs typeface="Times New Roman" pitchFamily="18" charset="0"/>
            </a:endParaRPr>
          </a:p>
        </p:txBody>
      </p:sp>
      <p:graphicFrame>
        <p:nvGraphicFramePr>
          <p:cNvPr id="22530" name="Object 2"/>
          <p:cNvGraphicFramePr>
            <a:graphicFrameLocks noChangeAspect="1"/>
          </p:cNvGraphicFramePr>
          <p:nvPr/>
        </p:nvGraphicFramePr>
        <p:xfrm>
          <a:off x="4876800" y="4800600"/>
          <a:ext cx="3505200" cy="855663"/>
        </p:xfrm>
        <a:graphic>
          <a:graphicData uri="http://schemas.openxmlformats.org/presentationml/2006/ole">
            <mc:AlternateContent xmlns:mc="http://schemas.openxmlformats.org/markup-compatibility/2006">
              <mc:Choice xmlns:v="urn:schemas-microsoft-com:vml" Requires="v">
                <p:oleObj spid="_x0000_s22542" name="Формула" r:id="rId3" imgW="1612800" imgH="393480" progId="Equation.3">
                  <p:embed/>
                </p:oleObj>
              </mc:Choice>
              <mc:Fallback>
                <p:oleObj name="Формула" r:id="rId3" imgW="16128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4800600"/>
                        <a:ext cx="35052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61722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cxnSp>
        <p:nvCxnSpPr>
          <p:cNvPr id="13" name="Прямая соединительная линия 12"/>
          <p:cNvCxnSpPr/>
          <p:nvPr/>
        </p:nvCxnSpPr>
        <p:spPr>
          <a:xfrm>
            <a:off x="6477000" y="1143000"/>
            <a:ext cx="1905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6553200" y="762000"/>
            <a:ext cx="18288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24400" y="2743200"/>
            <a:ext cx="3810000" cy="707886"/>
          </a:xfrm>
          <a:prstGeom prst="rect">
            <a:avLst/>
          </a:prstGeom>
          <a:noFill/>
        </p:spPr>
        <p:txBody>
          <a:bodyPr wrap="square" rtlCol="0">
            <a:spAutoFit/>
          </a:bodyPr>
          <a:lstStyle/>
          <a:p>
            <a:r>
              <a:rPr lang="en-US" sz="2000" b="1" dirty="0" smtClean="0">
                <a:solidFill>
                  <a:srgbClr val="0000FF"/>
                </a:solidFill>
                <a:latin typeface="Times New Roman" pitchFamily="18" charset="0"/>
                <a:cs typeface="Times New Roman" pitchFamily="18" charset="0"/>
              </a:rPr>
              <a:t>A= {</a:t>
            </a:r>
            <a:r>
              <a:rPr lang="ru-RU" sz="2000" b="1" dirty="0" smtClean="0">
                <a:solidFill>
                  <a:srgbClr val="0000FF"/>
                </a:solidFill>
                <a:latin typeface="Times New Roman" pitchFamily="18" charset="0"/>
                <a:cs typeface="Times New Roman" pitchFamily="18" charset="0"/>
              </a:rPr>
              <a:t>первой будет спортсменка из Китая</a:t>
            </a:r>
            <a:r>
              <a:rPr lang="en-US" sz="2000" b="1" dirty="0" smtClean="0">
                <a:solidFill>
                  <a:srgbClr val="0000FF"/>
                </a:solidFill>
                <a:latin typeface="Times New Roman" pitchFamily="18" charset="0"/>
                <a:cs typeface="Times New Roman" pitchFamily="18" charset="0"/>
              </a:rPr>
              <a:t>}</a:t>
            </a:r>
            <a:endParaRPr lang="ru-RU" sz="20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2530"/>
                                        </p:tgtEl>
                                        <p:attrNameLst>
                                          <p:attrName>style.visibility</p:attrName>
                                        </p:attrNameLst>
                                      </p:cBhvr>
                                      <p:to>
                                        <p:strVal val="visible"/>
                                      </p:to>
                                    </p:set>
                                    <p:animEffect transition="in" filter="wipe(left)">
                                      <p:cBhvr>
                                        <p:cTn id="47" dur="500"/>
                                        <p:tgtEl>
                                          <p:spTgt spid="225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left)">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p:bldP spid="8" grpId="0"/>
      <p:bldP spid="9" grpId="0"/>
      <p:bldP spid="10" grpId="0"/>
      <p:bldP spid="11"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457200"/>
            <a:ext cx="7772400" cy="830997"/>
          </a:xfrm>
          <a:prstGeom prst="rect">
            <a:avLst/>
          </a:prstGeom>
          <a:noFill/>
        </p:spPr>
        <p:txBody>
          <a:bodyPr wrap="square" rtlCol="0">
            <a:spAutoFit/>
          </a:bodyPr>
          <a:lstStyle/>
          <a:p>
            <a:r>
              <a:rPr lang="ru-RU" sz="2400" b="1" dirty="0" smtClean="0">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2 способ</a:t>
            </a:r>
            <a:r>
              <a:rPr lang="ru-RU" sz="2400" dirty="0" smtClean="0">
                <a:latin typeface="Times New Roman" pitchFamily="18" charset="0"/>
                <a:cs typeface="Times New Roman" pitchFamily="18" charset="0"/>
              </a:rPr>
              <a:t>: использование формулы сложения вероятностей несовместных событий</a:t>
            </a:r>
            <a:endParaRPr lang="ru-RU" sz="2400" dirty="0">
              <a:latin typeface="Times New Roman" pitchFamily="18" charset="0"/>
              <a:cs typeface="Times New Roman" pitchFamily="18" charset="0"/>
            </a:endParaRPr>
          </a:p>
        </p:txBody>
      </p:sp>
      <p:sp>
        <p:nvSpPr>
          <p:cNvPr id="6" name="TextBox 5"/>
          <p:cNvSpPr txBox="1"/>
          <p:nvPr/>
        </p:nvSpPr>
        <p:spPr>
          <a:xfrm>
            <a:off x="914400" y="1371600"/>
            <a:ext cx="3101298" cy="1200329"/>
          </a:xfrm>
          <a:prstGeom prst="rect">
            <a:avLst/>
          </a:prstGeom>
          <a:noFill/>
        </p:spPr>
        <p:txBody>
          <a:bodyPr wrap="none" rtlCol="0">
            <a:spAutoFit/>
          </a:bodyPr>
          <a:lstStyle/>
          <a:p>
            <a:r>
              <a:rPr lang="en-US" sz="2400" dirty="0" smtClean="0">
                <a:latin typeface="Times New Roman" pitchFamily="18" charset="0"/>
                <a:cs typeface="Times New Roman" pitchFamily="18" charset="0"/>
              </a:rPr>
              <a:t>R={</a:t>
            </a:r>
            <a:r>
              <a:rPr lang="ru-RU" sz="2400" dirty="0" smtClean="0">
                <a:latin typeface="Times New Roman" pitchFamily="18" charset="0"/>
                <a:cs typeface="Times New Roman" pitchFamily="18" charset="0"/>
              </a:rPr>
              <a:t>первая из России</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A={</a:t>
            </a:r>
            <a:r>
              <a:rPr lang="ru-RU" sz="2400" dirty="0" smtClean="0">
                <a:latin typeface="Times New Roman" pitchFamily="18" charset="0"/>
                <a:cs typeface="Times New Roman" pitchFamily="18" charset="0"/>
              </a:rPr>
              <a:t>первая из США</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C={</a:t>
            </a:r>
            <a:r>
              <a:rPr lang="ru-RU" sz="2400" dirty="0" smtClean="0">
                <a:latin typeface="Times New Roman" pitchFamily="18" charset="0"/>
                <a:cs typeface="Times New Roman" pitchFamily="18" charset="0"/>
              </a:rPr>
              <a:t>Первая из Китая</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7" name="TextBox 6"/>
          <p:cNvSpPr txBox="1"/>
          <p:nvPr/>
        </p:nvSpPr>
        <p:spPr>
          <a:xfrm>
            <a:off x="1066800" y="2819400"/>
            <a:ext cx="3171061" cy="461665"/>
          </a:xfrm>
          <a:prstGeom prst="rect">
            <a:avLst/>
          </a:prstGeom>
          <a:noFill/>
        </p:spPr>
        <p:txBody>
          <a:bodyPr wrap="none" rtlCol="0">
            <a:spAutoFit/>
          </a:bodyPr>
          <a:lstStyle/>
          <a:p>
            <a:r>
              <a:rPr lang="en-US" sz="2400" b="1" dirty="0" smtClean="0">
                <a:solidFill>
                  <a:srgbClr val="FF0000"/>
                </a:solidFill>
                <a:latin typeface="Times New Roman" pitchFamily="18" charset="0"/>
                <a:cs typeface="Times New Roman" pitchFamily="18" charset="0"/>
              </a:rPr>
              <a:t>P(R) + P(A) + P(C) = 1</a:t>
            </a:r>
            <a:endParaRPr lang="ru-RU" sz="2400" b="1" dirty="0">
              <a:solidFill>
                <a:srgbClr val="FF0000"/>
              </a:solidFill>
              <a:latin typeface="Times New Roman" pitchFamily="18" charset="0"/>
              <a:cs typeface="Times New Roman" pitchFamily="18" charset="0"/>
            </a:endParaRPr>
          </a:p>
        </p:txBody>
      </p:sp>
      <p:sp>
        <p:nvSpPr>
          <p:cNvPr id="8" name="TextBox 7"/>
          <p:cNvSpPr txBox="1"/>
          <p:nvPr/>
        </p:nvSpPr>
        <p:spPr>
          <a:xfrm>
            <a:off x="1143000" y="3352800"/>
            <a:ext cx="3103735" cy="461665"/>
          </a:xfrm>
          <a:prstGeom prst="rect">
            <a:avLst/>
          </a:prstGeom>
          <a:noFill/>
        </p:spPr>
        <p:txBody>
          <a:bodyPr wrap="none" rtlCol="0">
            <a:spAutoFit/>
          </a:bodyPr>
          <a:lstStyle/>
          <a:p>
            <a:r>
              <a:rPr lang="en-US" sz="2400" b="1" dirty="0" smtClean="0">
                <a:solidFill>
                  <a:srgbClr val="FF0000"/>
                </a:solidFill>
                <a:latin typeface="Times New Roman" pitchFamily="18" charset="0"/>
                <a:cs typeface="Times New Roman" pitchFamily="18" charset="0"/>
              </a:rPr>
              <a:t>P(C) = 1 - P(R) - P(A) </a:t>
            </a:r>
            <a:endParaRPr lang="ru-RU" sz="2400" b="1" dirty="0">
              <a:solidFill>
                <a:srgbClr val="FF0000"/>
              </a:solidFill>
              <a:latin typeface="Times New Roman" pitchFamily="18" charset="0"/>
              <a:cs typeface="Times New Roman" pitchFamily="18" charset="0"/>
            </a:endParaRPr>
          </a:p>
        </p:txBody>
      </p:sp>
      <p:graphicFrame>
        <p:nvGraphicFramePr>
          <p:cNvPr id="23554" name="Object 2"/>
          <p:cNvGraphicFramePr>
            <a:graphicFrameLocks noChangeAspect="1"/>
          </p:cNvGraphicFramePr>
          <p:nvPr/>
        </p:nvGraphicFramePr>
        <p:xfrm>
          <a:off x="1143000" y="3886200"/>
          <a:ext cx="3200398" cy="1066800"/>
        </p:xfrm>
        <a:graphic>
          <a:graphicData uri="http://schemas.openxmlformats.org/presentationml/2006/ole">
            <mc:AlternateContent xmlns:mc="http://schemas.openxmlformats.org/markup-compatibility/2006">
              <mc:Choice xmlns:v="urn:schemas-microsoft-com:vml" Requires="v">
                <p:oleObj spid="_x0000_s23578" name="Формула" r:id="rId3" imgW="1180800" imgH="393480" progId="Equation.3">
                  <p:embed/>
                </p:oleObj>
              </mc:Choice>
              <mc:Fallback>
                <p:oleObj name="Формула" r:id="rId3" imgW="11808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886200"/>
                        <a:ext cx="3200398"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5" name="Object 3"/>
          <p:cNvGraphicFramePr>
            <a:graphicFrameLocks noChangeAspect="1"/>
          </p:cNvGraphicFramePr>
          <p:nvPr/>
        </p:nvGraphicFramePr>
        <p:xfrm>
          <a:off x="685800" y="5105400"/>
          <a:ext cx="5711826" cy="1066800"/>
        </p:xfrm>
        <a:graphic>
          <a:graphicData uri="http://schemas.openxmlformats.org/presentationml/2006/ole">
            <mc:AlternateContent xmlns:mc="http://schemas.openxmlformats.org/markup-compatibility/2006">
              <mc:Choice xmlns:v="urn:schemas-microsoft-com:vml" Requires="v">
                <p:oleObj spid="_x0000_s23579" name="Формула" r:id="rId5" imgW="2108160" imgH="393480" progId="Equation.3">
                  <p:embed/>
                </p:oleObj>
              </mc:Choice>
              <mc:Fallback>
                <p:oleObj name="Формула" r:id="rId5" imgW="210816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5105400"/>
                        <a:ext cx="5711826"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3554"/>
                                        </p:tgtEl>
                                        <p:attrNameLst>
                                          <p:attrName>style.visibility</p:attrName>
                                        </p:attrNameLst>
                                      </p:cBhvr>
                                      <p:to>
                                        <p:strVal val="visible"/>
                                      </p:to>
                                    </p:set>
                                    <p:animEffect transition="in" filter="wipe(left)">
                                      <p:cBhvr>
                                        <p:cTn id="20" dur="500"/>
                                        <p:tgtEl>
                                          <p:spTgt spid="2355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3555"/>
                                        </p:tgtEl>
                                        <p:attrNameLst>
                                          <p:attrName>style.visibility</p:attrName>
                                        </p:attrNameLst>
                                      </p:cBhvr>
                                      <p:to>
                                        <p:strVal val="visible"/>
                                      </p:to>
                                    </p:set>
                                    <p:animEffect transition="in" filter="wipe(left)">
                                      <p:cBhvr>
                                        <p:cTn id="25" dur="500"/>
                                        <p:tgtEl>
                                          <p:spTgt spid="23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кругленный прямоугольник 11"/>
          <p:cNvSpPr/>
          <p:nvPr/>
        </p:nvSpPr>
        <p:spPr>
          <a:xfrm>
            <a:off x="3200400" y="1981200"/>
            <a:ext cx="12192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кругленный прямоугольник 10"/>
          <p:cNvSpPr/>
          <p:nvPr/>
        </p:nvSpPr>
        <p:spPr>
          <a:xfrm>
            <a:off x="6400800" y="457200"/>
            <a:ext cx="16764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3046988"/>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9</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В чемпионате мира участвуют 16 команд. С помощью жребия их нужно разделить на 4 группы по 4 команды в каждой. В ящике вперемешку лежат карточки с номерами групп:</a:t>
            </a:r>
          </a:p>
          <a:p>
            <a:pPr algn="ctr"/>
            <a:r>
              <a:rPr lang="ru-RU" sz="2400" b="1" i="1" dirty="0" smtClean="0">
                <a:latin typeface="Times New Roman" pitchFamily="18" charset="0"/>
                <a:cs typeface="Times New Roman" pitchFamily="18" charset="0"/>
              </a:rPr>
              <a:t>1, 1, 1, 1, 2, 2, 2, 2, 3, 3, 3, 3, 4, 4, 4, 4.</a:t>
            </a:r>
          </a:p>
          <a:p>
            <a:pPr algn="just"/>
            <a:r>
              <a:rPr lang="ru-RU" sz="2400" b="1" dirty="0" smtClean="0">
                <a:latin typeface="Times New Roman" pitchFamily="18" charset="0"/>
                <a:cs typeface="Times New Roman" pitchFamily="18" charset="0"/>
              </a:rPr>
              <a:t>Капитаны команд тянут по одной карточке. Какова вероятность того, что команда России окажется во второй группе.</a:t>
            </a:r>
            <a:endParaRPr lang="ru-RU" sz="2400" b="1" dirty="0">
              <a:latin typeface="Times New Roman" pitchFamily="18" charset="0"/>
              <a:cs typeface="Times New Roman" pitchFamily="18" charset="0"/>
            </a:endParaRPr>
          </a:p>
        </p:txBody>
      </p:sp>
      <p:sp>
        <p:nvSpPr>
          <p:cNvPr id="6" name="TextBox 5"/>
          <p:cNvSpPr txBox="1"/>
          <p:nvPr/>
        </p:nvSpPr>
        <p:spPr>
          <a:xfrm>
            <a:off x="533400" y="33528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609600" y="3733800"/>
            <a:ext cx="5697457"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Множество элементарных событий: </a:t>
            </a:r>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16</a:t>
            </a:r>
            <a:endParaRPr lang="ru-RU" sz="2400" b="1" dirty="0">
              <a:latin typeface="Times New Roman" pitchFamily="18" charset="0"/>
              <a:cs typeface="Times New Roman" pitchFamily="18" charset="0"/>
            </a:endParaRPr>
          </a:p>
        </p:txBody>
      </p:sp>
      <p:sp>
        <p:nvSpPr>
          <p:cNvPr id="8" name="TextBox 7"/>
          <p:cNvSpPr txBox="1"/>
          <p:nvPr/>
        </p:nvSpPr>
        <p:spPr>
          <a:xfrm>
            <a:off x="685800" y="4191000"/>
            <a:ext cx="5271187"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A={</a:t>
            </a:r>
            <a:r>
              <a:rPr lang="ru-RU" sz="2400" dirty="0" smtClean="0">
                <a:latin typeface="Times New Roman" pitchFamily="18" charset="0"/>
                <a:cs typeface="Times New Roman" pitchFamily="18" charset="0"/>
              </a:rPr>
              <a:t>команда России во второй группе</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9" name="TextBox 8"/>
          <p:cNvSpPr txBox="1"/>
          <p:nvPr/>
        </p:nvSpPr>
        <p:spPr>
          <a:xfrm>
            <a:off x="609600" y="4648200"/>
            <a:ext cx="5618526"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С номером «2» четыре карточки: </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N(A)=4</a:t>
            </a:r>
            <a:endParaRPr lang="ru-RU" sz="2400" b="1" dirty="0">
              <a:latin typeface="Times New Roman" pitchFamily="18" charset="0"/>
              <a:cs typeface="Times New Roman" pitchFamily="18" charset="0"/>
            </a:endParaRPr>
          </a:p>
        </p:txBody>
      </p:sp>
      <p:graphicFrame>
        <p:nvGraphicFramePr>
          <p:cNvPr id="24578" name="Object 2"/>
          <p:cNvGraphicFramePr>
            <a:graphicFrameLocks noChangeAspect="1"/>
          </p:cNvGraphicFramePr>
          <p:nvPr/>
        </p:nvGraphicFramePr>
        <p:xfrm>
          <a:off x="2451100" y="5334000"/>
          <a:ext cx="3478213" cy="855663"/>
        </p:xfrm>
        <a:graphic>
          <a:graphicData uri="http://schemas.openxmlformats.org/presentationml/2006/ole">
            <mc:AlternateContent xmlns:mc="http://schemas.openxmlformats.org/markup-compatibility/2006">
              <mc:Choice xmlns:v="urn:schemas-microsoft-com:vml" Requires="v">
                <p:oleObj spid="_x0000_s24590" name="Формула" r:id="rId3" imgW="1600200" imgH="393480" progId="Equation.3">
                  <p:embed/>
                </p:oleObj>
              </mc:Choice>
              <mc:Fallback>
                <p:oleObj name="Формула" r:id="rId3" imgW="16002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1100" y="5334000"/>
                        <a:ext cx="347821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5410200" y="5791200"/>
            <a:ext cx="3059424"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sp>
        <p:nvSpPr>
          <p:cNvPr id="13" name="Скругленный прямоугольник 12"/>
          <p:cNvSpPr/>
          <p:nvPr/>
        </p:nvSpPr>
        <p:spPr>
          <a:xfrm>
            <a:off x="457200" y="2667000"/>
            <a:ext cx="8077200" cy="7620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00"/>
                                        <p:tgtEl>
                                          <p:spTgt spid="12"/>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down)">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4578"/>
                                        </p:tgtEl>
                                        <p:attrNameLst>
                                          <p:attrName>style.visibility</p:attrName>
                                        </p:attrNameLst>
                                      </p:cBhvr>
                                      <p:to>
                                        <p:strVal val="visible"/>
                                      </p:to>
                                    </p:set>
                                    <p:animEffect transition="in" filter="wipe(left)">
                                      <p:cBhvr>
                                        <p:cTn id="40" dur="500"/>
                                        <p:tgtEl>
                                          <p:spTgt spid="24578"/>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ipe(left)">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6" grpId="0"/>
      <p:bldP spid="7" grpId="0"/>
      <p:bldP spid="8" grpId="0"/>
      <p:bldP spid="9" grpId="0"/>
      <p:bldP spid="10" grpId="0"/>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685800" y="838200"/>
            <a:ext cx="7924800" cy="1828800"/>
          </a:xfrm>
          <a:prstGeom prst="wedgeRoundRectCallout">
            <a:avLst>
              <a:gd name="adj1" fmla="val -31029"/>
              <a:gd name="adj2" fmla="val 46112"/>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группе туристов 24 человека. С помощью жребия они выбирают трех человек, которые должны идти в село за продуктами. Турист А. хотел бы сходить в магазин, но он подчиняется жребию. Какова вероятность того, что А. пойдет в магазин?</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048000" y="3048000"/>
            <a:ext cx="4572000" cy="21336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6019800" y="5791200"/>
            <a:ext cx="2501006"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0,125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038600" y="3657600"/>
          <a:ext cx="2994025" cy="1008063"/>
        </p:xfrm>
        <a:graphic>
          <a:graphicData uri="http://schemas.openxmlformats.org/presentationml/2006/ole">
            <mc:AlternateContent xmlns:mc="http://schemas.openxmlformats.org/markup-compatibility/2006">
              <mc:Choice xmlns:v="urn:schemas-microsoft-com:vml" Requires="v">
                <p:oleObj spid="_x0000_s56335" name="Формула" r:id="rId3" imgW="1168200" imgH="393480" progId="Equation.3">
                  <p:embed/>
                </p:oleObj>
              </mc:Choice>
              <mc:Fallback>
                <p:oleObj name="Формула" r:id="rId3" imgW="11682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3657600"/>
                        <a:ext cx="2994025"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843"/>
                                        </p:tgtEl>
                                        <p:attrNameLst>
                                          <p:attrName>style.visibility</p:attrName>
                                        </p:attrNameLst>
                                      </p:cBhvr>
                                      <p:to>
                                        <p:strVal val="visible"/>
                                      </p:to>
                                    </p:set>
                                    <p:animEffect transition="in" filter="wipe(left)">
                                      <p:cBhvr>
                                        <p:cTn id="1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685800" y="838200"/>
            <a:ext cx="7924800" cy="1981200"/>
          </a:xfrm>
          <a:prstGeom prst="wedgeRoundRectCallout">
            <a:avLst>
              <a:gd name="adj1" fmla="val -29940"/>
              <a:gd name="adj2" fmla="val 49450"/>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чемпионате по прыжкам в воду участвуют 7 спортсменов из России, 6 из Китая, 3 из Кореи, 4 из Японии. Порядок, в котором выступают спортсмены, определяется жребием. Найдите вероятность того, что первым будет выступать спортсмен из России.</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048000" y="3048000"/>
            <a:ext cx="5410200" cy="2286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5410200" y="5791200"/>
            <a:ext cx="2907024"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0,35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3352800" y="3657600"/>
          <a:ext cx="5076825" cy="1008063"/>
        </p:xfrm>
        <a:graphic>
          <a:graphicData uri="http://schemas.openxmlformats.org/presentationml/2006/ole">
            <mc:AlternateContent xmlns:mc="http://schemas.openxmlformats.org/markup-compatibility/2006">
              <mc:Choice xmlns:v="urn:schemas-microsoft-com:vml" Requires="v">
                <p:oleObj spid="_x0000_s57359" name="Формула" r:id="rId3" imgW="1981080" imgH="393480" progId="Equation.3">
                  <p:embed/>
                </p:oleObj>
              </mc:Choice>
              <mc:Fallback>
                <p:oleObj name="Формула" r:id="rId3" imgW="19810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657600"/>
                        <a:ext cx="5076825"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843"/>
                                        </p:tgtEl>
                                        <p:attrNameLst>
                                          <p:attrName>style.visibility</p:attrName>
                                        </p:attrNameLst>
                                      </p:cBhvr>
                                      <p:to>
                                        <p:strVal val="visible"/>
                                      </p:to>
                                    </p:set>
                                    <p:animEffect transition="in" filter="wipe(left)">
                                      <p:cBhvr>
                                        <p:cTn id="1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685800" y="838200"/>
            <a:ext cx="7924800" cy="1981200"/>
          </a:xfrm>
          <a:prstGeom prst="wedgeRoundRectCallout">
            <a:avLst>
              <a:gd name="adj1" fmla="val -30376"/>
              <a:gd name="adj2" fmla="val 45967"/>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некотором городе из 5000 появившихся на свет младенцев оказалось 2512 мальчиков. Найдите частоту рождения девочек в этом городе. Результат округлите до тысячных.</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048000" y="3048000"/>
            <a:ext cx="5410200" cy="2286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4953000" y="5791200"/>
            <a:ext cx="3567806"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0,498</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3373438" y="4114800"/>
          <a:ext cx="4881562" cy="1008063"/>
        </p:xfrm>
        <a:graphic>
          <a:graphicData uri="http://schemas.openxmlformats.org/presentationml/2006/ole">
            <mc:AlternateContent xmlns:mc="http://schemas.openxmlformats.org/markup-compatibility/2006">
              <mc:Choice xmlns:v="urn:schemas-microsoft-com:vml" Requires="v">
                <p:oleObj spid="_x0000_s58383" name="Формула" r:id="rId3" imgW="1904760" imgH="393480" progId="Equation.3">
                  <p:embed/>
                </p:oleObj>
              </mc:Choice>
              <mc:Fallback>
                <p:oleObj name="Формула" r:id="rId3" imgW="190476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4114800"/>
                        <a:ext cx="4881562"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3962400" y="3352800"/>
            <a:ext cx="3082895" cy="523220"/>
          </a:xfrm>
          <a:prstGeom prst="rect">
            <a:avLst/>
          </a:prstGeom>
          <a:noFill/>
        </p:spPr>
        <p:txBody>
          <a:bodyPr wrap="none" rtlCol="0">
            <a:spAutoFit/>
          </a:bodyPr>
          <a:lstStyle/>
          <a:p>
            <a:r>
              <a:rPr lang="ru-RU" sz="2800" b="1" dirty="0" smtClean="0">
                <a:latin typeface="Times New Roman" pitchFamily="18" charset="0"/>
                <a:cs typeface="Times New Roman" pitchFamily="18" charset="0"/>
              </a:rPr>
              <a:t>5000 – 2512 = 2488</a:t>
            </a:r>
            <a:endParaRPr lang="ru-RU"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843"/>
                                        </p:tgtEl>
                                        <p:attrNameLst>
                                          <p:attrName>style.visibility</p:attrName>
                                        </p:attrNameLst>
                                      </p:cBhvr>
                                      <p:to>
                                        <p:strVal val="visible"/>
                                      </p:to>
                                    </p:set>
                                    <p:animEffect transition="in" filter="wipe(left)">
                                      <p:cBhvr>
                                        <p:cTn id="22"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914400"/>
            <a:ext cx="7924800" cy="1752600"/>
          </a:xfrm>
          <a:prstGeom prst="wedgeRoundRectCallout">
            <a:avLst>
              <a:gd name="adj1" fmla="val -32335"/>
              <a:gd name="adj2" fmla="val 41658"/>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Дежурные по классу Алексей, Иван, Татьяна и Ольга бросают жребий - кому стирать с доски. Найдите вероятность того, что стирать с доски достанется одной из девочек.</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429000" y="2743200"/>
            <a:ext cx="4953000" cy="2590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8" name="TextBox 7"/>
          <p:cNvSpPr txBox="1"/>
          <p:nvPr/>
        </p:nvSpPr>
        <p:spPr>
          <a:xfrm>
            <a:off x="3810000" y="2971800"/>
            <a:ext cx="1729576" cy="2062103"/>
          </a:xfrm>
          <a:prstGeom prst="rect">
            <a:avLst/>
          </a:prstGeom>
          <a:noFill/>
        </p:spPr>
        <p:txBody>
          <a:bodyPr wrap="none" rtlCol="0">
            <a:spAutoFit/>
          </a:bodyPr>
          <a:lstStyle/>
          <a:p>
            <a:r>
              <a:rPr lang="ru-RU" sz="3200" b="1" dirty="0" smtClean="0">
                <a:latin typeface="Times New Roman" pitchFamily="18" charset="0"/>
                <a:cs typeface="Times New Roman" pitchFamily="18" charset="0"/>
              </a:rPr>
              <a:t>Алексей</a:t>
            </a:r>
          </a:p>
          <a:p>
            <a:r>
              <a:rPr lang="ru-RU" sz="3200" b="1" dirty="0" smtClean="0">
                <a:latin typeface="Times New Roman" pitchFamily="18" charset="0"/>
                <a:cs typeface="Times New Roman" pitchFamily="18" charset="0"/>
              </a:rPr>
              <a:t>Иван</a:t>
            </a:r>
          </a:p>
          <a:p>
            <a:r>
              <a:rPr lang="ru-RU" sz="3200" b="1" dirty="0" smtClean="0">
                <a:latin typeface="Times New Roman" pitchFamily="18" charset="0"/>
                <a:cs typeface="Times New Roman" pitchFamily="18" charset="0"/>
              </a:rPr>
              <a:t>Татьяна</a:t>
            </a:r>
          </a:p>
          <a:p>
            <a:r>
              <a:rPr lang="ru-RU" sz="3200" b="1" dirty="0" smtClean="0">
                <a:latin typeface="Times New Roman" pitchFamily="18" charset="0"/>
                <a:cs typeface="Times New Roman" pitchFamily="18" charset="0"/>
              </a:rPr>
              <a:t>Ольга</a:t>
            </a:r>
            <a:endParaRPr lang="ru-RU" sz="3200" b="1" dirty="0">
              <a:latin typeface="Times New Roman" pitchFamily="18" charset="0"/>
              <a:cs typeface="Times New Roman" pitchFamily="18" charset="0"/>
            </a:endParaRPr>
          </a:p>
        </p:txBody>
      </p:sp>
      <p:graphicFrame>
        <p:nvGraphicFramePr>
          <p:cNvPr id="32771" name="Object 3"/>
          <p:cNvGraphicFramePr>
            <a:graphicFrameLocks noChangeAspect="1"/>
          </p:cNvGraphicFramePr>
          <p:nvPr/>
        </p:nvGraphicFramePr>
        <p:xfrm>
          <a:off x="5859463" y="3200400"/>
          <a:ext cx="2070100" cy="855663"/>
        </p:xfrm>
        <a:graphic>
          <a:graphicData uri="http://schemas.openxmlformats.org/presentationml/2006/ole">
            <mc:AlternateContent xmlns:mc="http://schemas.openxmlformats.org/markup-compatibility/2006">
              <mc:Choice xmlns:v="urn:schemas-microsoft-com:vml" Requires="v">
                <p:oleObj spid="_x0000_s38927" name="Формула" r:id="rId3" imgW="952200" imgH="393480" progId="Equation.3">
                  <p:embed/>
                </p:oleObj>
              </mc:Choice>
              <mc:Fallback>
                <p:oleObj name="Формула" r:id="rId3" imgW="9522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9463" y="3200400"/>
                        <a:ext cx="20701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Box 13"/>
          <p:cNvSpPr txBox="1"/>
          <p:nvPr/>
        </p:nvSpPr>
        <p:spPr>
          <a:xfrm>
            <a:off x="63246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sp>
        <p:nvSpPr>
          <p:cNvPr id="15" name="Овал 14"/>
          <p:cNvSpPr/>
          <p:nvPr/>
        </p:nvSpPr>
        <p:spPr>
          <a:xfrm>
            <a:off x="3505200" y="3962400"/>
            <a:ext cx="2057400" cy="9906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2771"/>
                                        </p:tgtEl>
                                        <p:attrNameLst>
                                          <p:attrName>style.visibility</p:attrName>
                                        </p:attrNameLst>
                                      </p:cBhvr>
                                      <p:to>
                                        <p:strVal val="visible"/>
                                      </p:to>
                                    </p:set>
                                    <p:animEffect transition="in" filter="wipe(left)">
                                      <p:cBhvr>
                                        <p:cTn id="27"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4" grpId="0"/>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5715000" y="2286000"/>
            <a:ext cx="2819400" cy="762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569660"/>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Задача</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10. </a:t>
            </a:r>
            <a:r>
              <a:rPr lang="ru-RU" sz="2400" b="1" dirty="0" smtClean="0">
                <a:latin typeface="Times New Roman" pitchFamily="18" charset="0"/>
                <a:cs typeface="Times New Roman" pitchFamily="18" charset="0"/>
              </a:rPr>
              <a:t>Вероятность того, что шариковая ручка пишет плохо (или не пишет) равна 0,1. Покупатель в магазине выбирает одну такую ручку. Найдите вероятность того, что ручка пишет хорошо.</a:t>
            </a:r>
            <a:endParaRPr lang="ru-RU" sz="2400" dirty="0">
              <a:latin typeface="Times New Roman" pitchFamily="18" charset="0"/>
              <a:cs typeface="Times New Roman" pitchFamily="18" charset="0"/>
            </a:endParaRPr>
          </a:p>
        </p:txBody>
      </p:sp>
      <p:sp>
        <p:nvSpPr>
          <p:cNvPr id="6" name="TextBox 5"/>
          <p:cNvSpPr txBox="1"/>
          <p:nvPr/>
        </p:nvSpPr>
        <p:spPr>
          <a:xfrm>
            <a:off x="533400" y="20574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685800" y="2590800"/>
            <a:ext cx="3602653"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A={</a:t>
            </a:r>
            <a:r>
              <a:rPr lang="ru-RU" sz="2400" dirty="0" smtClean="0">
                <a:latin typeface="Times New Roman" pitchFamily="18" charset="0"/>
                <a:cs typeface="Times New Roman" pitchFamily="18" charset="0"/>
              </a:rPr>
              <a:t>ручка пишет хорошо</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graphicFrame>
        <p:nvGraphicFramePr>
          <p:cNvPr id="9" name="Объект 8"/>
          <p:cNvGraphicFramePr>
            <a:graphicFrameLocks noChangeAspect="1"/>
          </p:cNvGraphicFramePr>
          <p:nvPr/>
        </p:nvGraphicFramePr>
        <p:xfrm>
          <a:off x="4495800" y="3048000"/>
          <a:ext cx="1600200" cy="608076"/>
        </p:xfrm>
        <a:graphic>
          <a:graphicData uri="http://schemas.openxmlformats.org/presentationml/2006/ole">
            <mc:AlternateContent xmlns:mc="http://schemas.openxmlformats.org/markup-compatibility/2006">
              <mc:Choice xmlns:v="urn:schemas-microsoft-com:vml" Requires="v">
                <p:oleObj spid="_x0000_s25650" name="Формула" r:id="rId3" imgW="634680" imgH="241200" progId="Equation.3">
                  <p:embed/>
                </p:oleObj>
              </mc:Choice>
              <mc:Fallback>
                <p:oleObj name="Формула" r:id="rId3" imgW="6346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3048000"/>
                        <a:ext cx="1600200" cy="6080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685800" y="3124200"/>
            <a:ext cx="3847848"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Противоположное событие:</a:t>
            </a:r>
            <a:endParaRPr lang="ru-RU" sz="2400" dirty="0">
              <a:latin typeface="Times New Roman" pitchFamily="18" charset="0"/>
              <a:cs typeface="Times New Roman" pitchFamily="18" charset="0"/>
            </a:endParaRPr>
          </a:p>
        </p:txBody>
      </p:sp>
      <p:graphicFrame>
        <p:nvGraphicFramePr>
          <p:cNvPr id="25603" name="Object 3"/>
          <p:cNvGraphicFramePr>
            <a:graphicFrameLocks noChangeAspect="1"/>
          </p:cNvGraphicFramePr>
          <p:nvPr/>
        </p:nvGraphicFramePr>
        <p:xfrm>
          <a:off x="5943600" y="2286000"/>
          <a:ext cx="2432050" cy="608013"/>
        </p:xfrm>
        <a:graphic>
          <a:graphicData uri="http://schemas.openxmlformats.org/presentationml/2006/ole">
            <mc:AlternateContent xmlns:mc="http://schemas.openxmlformats.org/markup-compatibility/2006">
              <mc:Choice xmlns:v="urn:schemas-microsoft-com:vml" Requires="v">
                <p:oleObj spid="_x0000_s25651" name="Формула" r:id="rId5" imgW="965160" imgH="241200" progId="Equation.3">
                  <p:embed/>
                </p:oleObj>
              </mc:Choice>
              <mc:Fallback>
                <p:oleObj name="Формула" r:id="rId5" imgW="96516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2286000"/>
                        <a:ext cx="2432050" cy="608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4" name="Object 4"/>
          <p:cNvGraphicFramePr>
            <a:graphicFrameLocks noChangeAspect="1"/>
          </p:cNvGraphicFramePr>
          <p:nvPr/>
        </p:nvGraphicFramePr>
        <p:xfrm>
          <a:off x="1600200" y="3657600"/>
          <a:ext cx="2398713" cy="608013"/>
        </p:xfrm>
        <a:graphic>
          <a:graphicData uri="http://schemas.openxmlformats.org/presentationml/2006/ole">
            <mc:AlternateContent xmlns:mc="http://schemas.openxmlformats.org/markup-compatibility/2006">
              <mc:Choice xmlns:v="urn:schemas-microsoft-com:vml" Requires="v">
                <p:oleObj spid="_x0000_s25652" name="Формула" r:id="rId7" imgW="952200" imgH="241200" progId="Equation.3">
                  <p:embed/>
                </p:oleObj>
              </mc:Choice>
              <mc:Fallback>
                <p:oleObj name="Формула" r:id="rId7" imgW="95220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00200" y="3657600"/>
                        <a:ext cx="2398713" cy="608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5" name="Object 5"/>
          <p:cNvGraphicFramePr>
            <a:graphicFrameLocks noChangeAspect="1"/>
          </p:cNvGraphicFramePr>
          <p:nvPr/>
        </p:nvGraphicFramePr>
        <p:xfrm>
          <a:off x="1676400" y="4267200"/>
          <a:ext cx="2941637" cy="544513"/>
        </p:xfrm>
        <a:graphic>
          <a:graphicData uri="http://schemas.openxmlformats.org/presentationml/2006/ole">
            <mc:AlternateContent xmlns:mc="http://schemas.openxmlformats.org/markup-compatibility/2006">
              <mc:Choice xmlns:v="urn:schemas-microsoft-com:vml" Requires="v">
                <p:oleObj spid="_x0000_s25653" name="Формула" r:id="rId9" imgW="1168200" imgH="215640" progId="Equation.3">
                  <p:embed/>
                </p:oleObj>
              </mc:Choice>
              <mc:Fallback>
                <p:oleObj name="Формула" r:id="rId9" imgW="116820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6400" y="4267200"/>
                        <a:ext cx="2941637" cy="544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Box 14"/>
          <p:cNvSpPr txBox="1"/>
          <p:nvPr/>
        </p:nvSpPr>
        <p:spPr>
          <a:xfrm>
            <a:off x="4533648" y="5791200"/>
            <a:ext cx="3732395"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0,9</a:t>
            </a:r>
            <a:endParaRPr lang="ru-RU" sz="3600" b="1" dirty="0">
              <a:solidFill>
                <a:srgbClr val="FF0000"/>
              </a:solidFill>
              <a:latin typeface="Monotype Corsiva" pitchFamily="66" charset="0"/>
            </a:endParaRPr>
          </a:p>
        </p:txBody>
      </p:sp>
      <p:cxnSp>
        <p:nvCxnSpPr>
          <p:cNvPr id="17" name="Прямая соединительная линия 16"/>
          <p:cNvCxnSpPr/>
          <p:nvPr/>
        </p:nvCxnSpPr>
        <p:spPr>
          <a:xfrm>
            <a:off x="3657600" y="1905000"/>
            <a:ext cx="28194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533400" y="1143000"/>
            <a:ext cx="4191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par>
                                <p:cTn id="13" presetID="2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5603"/>
                                        </p:tgtEl>
                                        <p:attrNameLst>
                                          <p:attrName>style.visibility</p:attrName>
                                        </p:attrNameLst>
                                      </p:cBhvr>
                                      <p:to>
                                        <p:strVal val="visible"/>
                                      </p:to>
                                    </p:set>
                                    <p:animEffect transition="in" filter="wipe(left)">
                                      <p:cBhvr>
                                        <p:cTn id="20" dur="500"/>
                                        <p:tgtEl>
                                          <p:spTgt spid="25603"/>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5604"/>
                                        </p:tgtEl>
                                        <p:attrNameLst>
                                          <p:attrName>style.visibility</p:attrName>
                                        </p:attrNameLst>
                                      </p:cBhvr>
                                      <p:to>
                                        <p:strVal val="visible"/>
                                      </p:to>
                                    </p:set>
                                    <p:animEffect transition="in" filter="wipe(left)">
                                      <p:cBhvr>
                                        <p:cTn id="43" dur="500"/>
                                        <p:tgtEl>
                                          <p:spTgt spid="2560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25605"/>
                                        </p:tgtEl>
                                        <p:attrNameLst>
                                          <p:attrName>style.visibility</p:attrName>
                                        </p:attrNameLst>
                                      </p:cBhvr>
                                      <p:to>
                                        <p:strVal val="visible"/>
                                      </p:to>
                                    </p:set>
                                    <p:animEffect transition="in" filter="wipe(left)">
                                      <p:cBhvr>
                                        <p:cTn id="48" dur="500"/>
                                        <p:tgtEl>
                                          <p:spTgt spid="2560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wipe(left)">
                                      <p:cBhvr>
                                        <p:cTn id="5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6" grpId="0"/>
      <p:bldP spid="7" grpId="0"/>
      <p:bldP spid="10" grpId="0"/>
      <p:bldP spid="1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001000" cy="2308324"/>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11.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Н</a:t>
            </a:r>
            <a:r>
              <a:rPr lang="ru-RU" sz="2000" b="1" dirty="0" smtClean="0">
                <a:latin typeface="Times New Roman" pitchFamily="18" charset="0"/>
                <a:cs typeface="Times New Roman" pitchFamily="18" charset="0"/>
              </a:rPr>
              <a:t>а экзамене по геометрии школьнику достается один вопрос из списка экзаменационных вопросов. Вероятность того, что это вопрос на тему «Вписанная окружность», равна 0,2. Вероятность того, что это вопрос на тему «Параллелограмм», равна 0,15. Вопросов, которые одновременно относятся к этим двум темам, нет. Найдите вероятность того, что на экзамене школьнику достанется вопрос по одной из этих двух тем.</a:t>
            </a:r>
            <a:endParaRPr lang="ru-RU" sz="2400" dirty="0">
              <a:latin typeface="Times New Roman" pitchFamily="18" charset="0"/>
              <a:cs typeface="Times New Roman" pitchFamily="18" charset="0"/>
            </a:endParaRPr>
          </a:p>
        </p:txBody>
      </p:sp>
      <p:sp>
        <p:nvSpPr>
          <p:cNvPr id="6" name="TextBox 5"/>
          <p:cNvSpPr txBox="1"/>
          <p:nvPr/>
        </p:nvSpPr>
        <p:spPr>
          <a:xfrm>
            <a:off x="533400" y="27432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2057400" y="2743200"/>
            <a:ext cx="6301084" cy="830997"/>
          </a:xfrm>
          <a:prstGeom prst="rect">
            <a:avLst/>
          </a:prstGeom>
          <a:noFill/>
        </p:spPr>
        <p:txBody>
          <a:bodyPr wrap="none" rtlCol="0">
            <a:spAutoFit/>
          </a:bodyPr>
          <a:lstStyle/>
          <a:p>
            <a:r>
              <a:rPr lang="ru-RU" sz="2400" dirty="0" smtClean="0">
                <a:latin typeface="Times New Roman" pitchFamily="18" charset="0"/>
                <a:cs typeface="Times New Roman" pitchFamily="18" charset="0"/>
              </a:rPr>
              <a:t>А</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вопрос на тему «Вписанная окружность»</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B={</a:t>
            </a:r>
            <a:r>
              <a:rPr lang="ru-RU" sz="2400" dirty="0" smtClean="0">
                <a:latin typeface="Times New Roman" pitchFamily="18" charset="0"/>
                <a:cs typeface="Times New Roman" pitchFamily="18" charset="0"/>
              </a:rPr>
              <a:t>вопрос на тему «Параллелограмм»</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 name="TextBox 7"/>
          <p:cNvSpPr txBox="1"/>
          <p:nvPr/>
        </p:nvSpPr>
        <p:spPr>
          <a:xfrm>
            <a:off x="609600" y="3581400"/>
            <a:ext cx="7924800" cy="8309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0000"/>
            </a:solidFill>
          </a:ln>
        </p:spPr>
        <p:txBody>
          <a:bodyPr wrap="square" rtlCol="0">
            <a:spAutoFit/>
          </a:bodyPr>
          <a:lstStyle/>
          <a:p>
            <a:pPr algn="just"/>
            <a:r>
              <a:rPr lang="ru-RU" sz="2400" i="1" dirty="0" smtClean="0">
                <a:latin typeface="Times New Roman" pitchFamily="18" charset="0"/>
                <a:cs typeface="Times New Roman" pitchFamily="18" charset="0"/>
              </a:rPr>
              <a:t>События А и В несовместны, т.к. нет вопросов относящихся к двум темам одновременно </a:t>
            </a:r>
            <a:endParaRPr lang="ru-RU" sz="2400" i="1" dirty="0">
              <a:latin typeface="Times New Roman" pitchFamily="18" charset="0"/>
              <a:cs typeface="Times New Roman" pitchFamily="18" charset="0"/>
            </a:endParaRPr>
          </a:p>
        </p:txBody>
      </p:sp>
      <p:sp>
        <p:nvSpPr>
          <p:cNvPr id="9" name="TextBox 8"/>
          <p:cNvSpPr txBox="1"/>
          <p:nvPr/>
        </p:nvSpPr>
        <p:spPr>
          <a:xfrm>
            <a:off x="609600" y="4419600"/>
            <a:ext cx="4600875"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С</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вопрос по одной из этих тем</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graphicFrame>
        <p:nvGraphicFramePr>
          <p:cNvPr id="10" name="Объект 9"/>
          <p:cNvGraphicFramePr>
            <a:graphicFrameLocks noChangeAspect="1"/>
          </p:cNvGraphicFramePr>
          <p:nvPr/>
        </p:nvGraphicFramePr>
        <p:xfrm>
          <a:off x="838200" y="4876800"/>
          <a:ext cx="2209800" cy="583721"/>
        </p:xfrm>
        <a:graphic>
          <a:graphicData uri="http://schemas.openxmlformats.org/presentationml/2006/ole">
            <mc:AlternateContent xmlns:mc="http://schemas.openxmlformats.org/markup-compatibility/2006">
              <mc:Choice xmlns:v="urn:schemas-microsoft-com:vml" Requires="v">
                <p:oleObj spid="_x0000_s27662" name="Формула" r:id="rId3" imgW="672840" imgH="177480" progId="Equation.3">
                  <p:embed/>
                </p:oleObj>
              </mc:Choice>
              <mc:Fallback>
                <p:oleObj name="Формула" r:id="rId3" imgW="672840" imgH="177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876800"/>
                        <a:ext cx="2209800" cy="5837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3581400" y="4953000"/>
            <a:ext cx="2448106"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Р(С)=Р(А) + Р(В)</a:t>
            </a:r>
            <a:endParaRPr lang="ru-RU" sz="2400" dirty="0">
              <a:latin typeface="Times New Roman" pitchFamily="18" charset="0"/>
              <a:cs typeface="Times New Roman" pitchFamily="18" charset="0"/>
            </a:endParaRPr>
          </a:p>
        </p:txBody>
      </p:sp>
      <p:sp>
        <p:nvSpPr>
          <p:cNvPr id="13" name="TextBox 12"/>
          <p:cNvSpPr txBox="1"/>
          <p:nvPr/>
        </p:nvSpPr>
        <p:spPr>
          <a:xfrm>
            <a:off x="1676400" y="5715000"/>
            <a:ext cx="2901756"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Р(С)=0,2 + 0,15=0,35</a:t>
            </a:r>
            <a:endParaRPr lang="ru-RU" sz="2400" dirty="0">
              <a:latin typeface="Times New Roman" pitchFamily="18" charset="0"/>
              <a:cs typeface="Times New Roman" pitchFamily="18" charset="0"/>
            </a:endParaRPr>
          </a:p>
        </p:txBody>
      </p:sp>
      <p:sp>
        <p:nvSpPr>
          <p:cNvPr id="14" name="TextBox 13"/>
          <p:cNvSpPr txBox="1"/>
          <p:nvPr/>
        </p:nvSpPr>
        <p:spPr>
          <a:xfrm>
            <a:off x="5219700" y="5791200"/>
            <a:ext cx="3249924"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0,35</a:t>
            </a:r>
            <a:endParaRPr lang="ru-RU" sz="3600" b="1" dirty="0">
              <a:solidFill>
                <a:srgbClr val="FF0000"/>
              </a:solidFill>
              <a:latin typeface="Monotype Corsiva" pitchFamily="66" charset="0"/>
            </a:endParaRPr>
          </a:p>
        </p:txBody>
      </p:sp>
      <p:cxnSp>
        <p:nvCxnSpPr>
          <p:cNvPr id="16" name="Прямая соединительная линия 15"/>
          <p:cNvCxnSpPr/>
          <p:nvPr/>
        </p:nvCxnSpPr>
        <p:spPr>
          <a:xfrm>
            <a:off x="1752600" y="1371600"/>
            <a:ext cx="6553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953000" y="1676400"/>
            <a:ext cx="33528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533400" y="1981200"/>
            <a:ext cx="1371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2133600" y="1981200"/>
            <a:ext cx="6172200" cy="1588"/>
          </a:xfrm>
          <a:prstGeom prst="line">
            <a:avLst/>
          </a:prstGeom>
          <a:ln w="3810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609600" y="2286000"/>
            <a:ext cx="1981200" cy="1588"/>
          </a:xfrm>
          <a:prstGeom prst="line">
            <a:avLst/>
          </a:prstGeom>
          <a:ln w="38100">
            <a:solidFill>
              <a:srgbClr val="99009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500"/>
                                        <p:tgtEl>
                                          <p:spTgt spid="23"/>
                                        </p:tgtEl>
                                      </p:cBhvr>
                                    </p:animEffect>
                                  </p:childTnLst>
                                </p:cTn>
                              </p:par>
                              <p:par>
                                <p:cTn id="13" presetID="22" presetClass="entr" presetSubtype="8"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par>
                          <p:cTn id="16" fill="hold">
                            <p:stCondLst>
                              <p:cond delay="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left)">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left)">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left)">
                                      <p:cBhvr>
                                        <p:cTn id="39" dur="500"/>
                                        <p:tgtEl>
                                          <p:spTgt spid="16"/>
                                        </p:tgtEl>
                                      </p:cBhvr>
                                    </p:animEffect>
                                  </p:childTnLst>
                                </p:cTn>
                              </p:par>
                              <p:par>
                                <p:cTn id="40" presetID="22" presetClass="entr" presetSubtype="8"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par>
                                <p:cTn id="43" presetID="22" presetClass="entr" presetSubtype="8"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left)">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left)">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wipe(left)">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2" grpId="0"/>
      <p:bldP spid="13"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81200" y="2667000"/>
            <a:ext cx="4700454" cy="707886"/>
          </a:xfrm>
          <a:prstGeom prst="rect">
            <a:avLst/>
          </a:prstGeom>
          <a:noFill/>
        </p:spPr>
        <p:txBody>
          <a:bodyPr wrap="none" rtlCol="0">
            <a:spAutoFit/>
          </a:bodyPr>
          <a:lstStyle/>
          <a:p>
            <a:r>
              <a:rPr lang="ru-RU" sz="2000" dirty="0" smtClean="0">
                <a:latin typeface="Times New Roman" pitchFamily="18" charset="0"/>
                <a:cs typeface="Times New Roman" pitchFamily="18" charset="0"/>
              </a:rPr>
              <a:t>А=</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кофе закончится в первом автомате</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B={</a:t>
            </a:r>
            <a:r>
              <a:rPr lang="ru-RU" sz="2000" dirty="0" smtClean="0">
                <a:latin typeface="Times New Roman" pitchFamily="18" charset="0"/>
                <a:cs typeface="Times New Roman" pitchFamily="18" charset="0"/>
              </a:rPr>
              <a:t>кофе закончится во втором автомате</a:t>
            </a:r>
            <a:r>
              <a:rPr lang="en-US"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9" name="TextBox 8"/>
          <p:cNvSpPr txBox="1"/>
          <p:nvPr/>
        </p:nvSpPr>
        <p:spPr>
          <a:xfrm>
            <a:off x="6553200" y="2743200"/>
            <a:ext cx="2286000" cy="461665"/>
          </a:xfrm>
          <a:prstGeom prst="rect">
            <a:avLst/>
          </a:prstGeom>
          <a:noFill/>
        </p:spPr>
        <p:txBody>
          <a:bodyPr wrap="square" rtlCol="0">
            <a:spAutoFit/>
          </a:bodyPr>
          <a:lstStyle/>
          <a:p>
            <a:r>
              <a:rPr lang="ru-RU" sz="2400" dirty="0" smtClean="0">
                <a:latin typeface="Times New Roman" pitchFamily="18" charset="0"/>
                <a:cs typeface="Times New Roman" pitchFamily="18" charset="0"/>
              </a:rPr>
              <a:t>Р(А)=Р(В)=0,3</a:t>
            </a:r>
            <a:endParaRPr lang="ru-RU" sz="2400" dirty="0">
              <a:latin typeface="Times New Roman" pitchFamily="18" charset="0"/>
              <a:cs typeface="Times New Roman" pitchFamily="18" charset="0"/>
            </a:endParaRPr>
          </a:p>
        </p:txBody>
      </p:sp>
      <p:graphicFrame>
        <p:nvGraphicFramePr>
          <p:cNvPr id="10" name="Объект 9"/>
          <p:cNvGraphicFramePr>
            <a:graphicFrameLocks noChangeAspect="1"/>
          </p:cNvGraphicFramePr>
          <p:nvPr/>
        </p:nvGraphicFramePr>
        <p:xfrm>
          <a:off x="609600" y="3352800"/>
          <a:ext cx="2819400" cy="606706"/>
        </p:xfrm>
        <a:graphic>
          <a:graphicData uri="http://schemas.openxmlformats.org/presentationml/2006/ole">
            <mc:AlternateContent xmlns:mc="http://schemas.openxmlformats.org/markup-compatibility/2006">
              <mc:Choice xmlns:v="urn:schemas-microsoft-com:vml" Requires="v">
                <p:oleObj spid="_x0000_s28734" name="Формула" r:id="rId3" imgW="1002960" imgH="215640" progId="Equation.3">
                  <p:embed/>
                </p:oleObj>
              </mc:Choice>
              <mc:Fallback>
                <p:oleObj name="Формула" r:id="rId3" imgW="100296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3352800"/>
                        <a:ext cx="2819400" cy="6067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2057400" y="3886200"/>
            <a:ext cx="4215321" cy="400110"/>
          </a:xfrm>
          <a:prstGeom prst="rect">
            <a:avLst/>
          </a:prstGeom>
          <a:noFill/>
        </p:spPr>
        <p:txBody>
          <a:bodyPr wrap="none" rtlCol="0">
            <a:spAutoFit/>
          </a:bodyPr>
          <a:lstStyle/>
          <a:p>
            <a:r>
              <a:rPr lang="ru-RU" sz="2000" dirty="0" smtClean="0">
                <a:latin typeface="Times New Roman" pitchFamily="18" charset="0"/>
                <a:cs typeface="Times New Roman" pitchFamily="18" charset="0"/>
              </a:rPr>
              <a:t>По формуле сложения вероятностей:</a:t>
            </a:r>
            <a:endParaRPr lang="ru-RU" sz="2000" dirty="0">
              <a:latin typeface="Times New Roman" pitchFamily="18" charset="0"/>
              <a:cs typeface="Times New Roman" pitchFamily="18" charset="0"/>
            </a:endParaRPr>
          </a:p>
        </p:txBody>
      </p:sp>
      <p:graphicFrame>
        <p:nvGraphicFramePr>
          <p:cNvPr id="12" name="Объект 11"/>
          <p:cNvGraphicFramePr>
            <a:graphicFrameLocks noChangeAspect="1"/>
          </p:cNvGraphicFramePr>
          <p:nvPr/>
        </p:nvGraphicFramePr>
        <p:xfrm>
          <a:off x="2074863" y="4267200"/>
          <a:ext cx="4252912" cy="482600"/>
        </p:xfrm>
        <a:graphic>
          <a:graphicData uri="http://schemas.openxmlformats.org/presentationml/2006/ole">
            <mc:AlternateContent xmlns:mc="http://schemas.openxmlformats.org/markup-compatibility/2006">
              <mc:Choice xmlns:v="urn:schemas-microsoft-com:vml" Requires="v">
                <p:oleObj spid="_x0000_s28735" name="Формула" r:id="rId5" imgW="1790640" imgH="203040" progId="Equation.3">
                  <p:embed/>
                </p:oleObj>
              </mc:Choice>
              <mc:Fallback>
                <p:oleObj name="Формула" r:id="rId5" imgW="1790640" imgH="203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74863" y="4267200"/>
                        <a:ext cx="4252912"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6" name="Object 4"/>
          <p:cNvGraphicFramePr>
            <a:graphicFrameLocks noChangeAspect="1"/>
          </p:cNvGraphicFramePr>
          <p:nvPr/>
        </p:nvGraphicFramePr>
        <p:xfrm>
          <a:off x="1371600" y="4800600"/>
          <a:ext cx="5197475" cy="501650"/>
        </p:xfrm>
        <a:graphic>
          <a:graphicData uri="http://schemas.openxmlformats.org/presentationml/2006/ole">
            <mc:AlternateContent xmlns:mc="http://schemas.openxmlformats.org/markup-compatibility/2006">
              <mc:Choice xmlns:v="urn:schemas-microsoft-com:vml" Requires="v">
                <p:oleObj spid="_x0000_s28736" name="Формула" r:id="rId7" imgW="2234880" imgH="215640" progId="Equation.3">
                  <p:embed/>
                </p:oleObj>
              </mc:Choice>
              <mc:Fallback>
                <p:oleObj name="Формула" r:id="rId7" imgW="223488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4800600"/>
                        <a:ext cx="5197475"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7" name="Object 5"/>
          <p:cNvGraphicFramePr>
            <a:graphicFrameLocks noChangeAspect="1"/>
          </p:cNvGraphicFramePr>
          <p:nvPr/>
        </p:nvGraphicFramePr>
        <p:xfrm>
          <a:off x="1676400" y="5334000"/>
          <a:ext cx="4754563" cy="501650"/>
        </p:xfrm>
        <a:graphic>
          <a:graphicData uri="http://schemas.openxmlformats.org/presentationml/2006/ole">
            <mc:AlternateContent xmlns:mc="http://schemas.openxmlformats.org/markup-compatibility/2006">
              <mc:Choice xmlns:v="urn:schemas-microsoft-com:vml" Requires="v">
                <p:oleObj spid="_x0000_s28737" name="Формула" r:id="rId9" imgW="2044440" imgH="215640" progId="Equation.3">
                  <p:embed/>
                </p:oleObj>
              </mc:Choice>
              <mc:Fallback>
                <p:oleObj name="Формула" r:id="rId9" imgW="204444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6400" y="5334000"/>
                        <a:ext cx="4754563"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4" name="Прямая соединительная линия 13"/>
          <p:cNvCxnSpPr/>
          <p:nvPr/>
        </p:nvCxnSpPr>
        <p:spPr>
          <a:xfrm flipV="1">
            <a:off x="533400" y="2590800"/>
            <a:ext cx="3962400" cy="11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Скругленный прямоугольник 14"/>
          <p:cNvSpPr/>
          <p:nvPr/>
        </p:nvSpPr>
        <p:spPr>
          <a:xfrm>
            <a:off x="457200" y="1219200"/>
            <a:ext cx="52578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кругленный прямоугольник 15"/>
          <p:cNvSpPr/>
          <p:nvPr/>
        </p:nvSpPr>
        <p:spPr>
          <a:xfrm>
            <a:off x="2057400" y="1600200"/>
            <a:ext cx="63246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8678" name="Object 6"/>
          <p:cNvGraphicFramePr>
            <a:graphicFrameLocks noChangeAspect="1"/>
          </p:cNvGraphicFramePr>
          <p:nvPr/>
        </p:nvGraphicFramePr>
        <p:xfrm>
          <a:off x="2344738" y="5838825"/>
          <a:ext cx="3721100" cy="560388"/>
        </p:xfrm>
        <a:graphic>
          <a:graphicData uri="http://schemas.openxmlformats.org/presentationml/2006/ole">
            <mc:AlternateContent xmlns:mc="http://schemas.openxmlformats.org/markup-compatibility/2006">
              <mc:Choice xmlns:v="urn:schemas-microsoft-com:vml" Requires="v">
                <p:oleObj spid="_x0000_s28738" name="Формула" r:id="rId11" imgW="1600200" imgH="241200" progId="Equation.3">
                  <p:embed/>
                </p:oleObj>
              </mc:Choice>
              <mc:Fallback>
                <p:oleObj name="Формула" r:id="rId11" imgW="160020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44738" y="5838825"/>
                        <a:ext cx="3721100" cy="560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TextBox 18"/>
          <p:cNvSpPr txBox="1"/>
          <p:nvPr/>
        </p:nvSpPr>
        <p:spPr>
          <a:xfrm>
            <a:off x="61722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0,52</a:t>
            </a:r>
            <a:endParaRPr lang="ru-RU" sz="3600" b="1" dirty="0">
              <a:solidFill>
                <a:srgbClr val="FF0000"/>
              </a:solidFill>
              <a:latin typeface="Monotype Corsiva" pitchFamily="66" charset="0"/>
            </a:endParaRPr>
          </a:p>
        </p:txBody>
      </p:sp>
      <p:sp>
        <p:nvSpPr>
          <p:cNvPr id="6" name="TextBox 5"/>
          <p:cNvSpPr txBox="1"/>
          <p:nvPr/>
        </p:nvSpPr>
        <p:spPr>
          <a:xfrm>
            <a:off x="533400" y="26670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TextBox 3"/>
          <p:cNvSpPr txBox="1"/>
          <p:nvPr/>
        </p:nvSpPr>
        <p:spPr>
          <a:xfrm>
            <a:off x="457200" y="381000"/>
            <a:ext cx="8001000" cy="2308324"/>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Задача</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12</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В торговом центре два одинаковых автомата продают кофе. Вероятность того, что  к концу дня в автомате закончится кофе, равна 0,3.  Вероятность того, что кофе закончится в обоих автоматах, равна 0,12. Найдите вероятность того, что к концу дня кофе останется в обоих автоматах.</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8676"/>
                                        </p:tgtEl>
                                        <p:attrNameLst>
                                          <p:attrName>style.visibility</p:attrName>
                                        </p:attrNameLst>
                                      </p:cBhvr>
                                      <p:to>
                                        <p:strVal val="visible"/>
                                      </p:to>
                                    </p:set>
                                    <p:animEffect transition="in" filter="wipe(left)">
                                      <p:cBhvr>
                                        <p:cTn id="42" dur="500"/>
                                        <p:tgtEl>
                                          <p:spTgt spid="2867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8677"/>
                                        </p:tgtEl>
                                        <p:attrNameLst>
                                          <p:attrName>style.visibility</p:attrName>
                                        </p:attrNameLst>
                                      </p:cBhvr>
                                      <p:to>
                                        <p:strVal val="visible"/>
                                      </p:to>
                                    </p:set>
                                    <p:animEffect transition="in" filter="wipe(left)">
                                      <p:cBhvr>
                                        <p:cTn id="47" dur="500"/>
                                        <p:tgtEl>
                                          <p:spTgt spid="2867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left)">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8678"/>
                                        </p:tgtEl>
                                        <p:attrNameLst>
                                          <p:attrName>style.visibility</p:attrName>
                                        </p:attrNameLst>
                                      </p:cBhvr>
                                      <p:to>
                                        <p:strVal val="visible"/>
                                      </p:to>
                                    </p:set>
                                    <p:animEffect transition="in" filter="wipe(left)">
                                      <p:cBhvr>
                                        <p:cTn id="57" dur="500"/>
                                        <p:tgtEl>
                                          <p:spTgt spid="2867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5" grpId="0" animBg="1"/>
      <p:bldP spid="16" grpId="0" animBg="1"/>
      <p:bldP spid="1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кругленный прямоугольник 11"/>
          <p:cNvSpPr/>
          <p:nvPr/>
        </p:nvSpPr>
        <p:spPr>
          <a:xfrm>
            <a:off x="6858000" y="457200"/>
            <a:ext cx="15240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кругленный прямоугольник 12"/>
          <p:cNvSpPr/>
          <p:nvPr/>
        </p:nvSpPr>
        <p:spPr>
          <a:xfrm>
            <a:off x="533400" y="762000"/>
            <a:ext cx="67056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631216"/>
          </a:xfrm>
          <a:prstGeom prst="rect">
            <a:avLst/>
          </a:prstGeom>
          <a:noFill/>
        </p:spPr>
        <p:txBody>
          <a:bodyPr wrap="square" rtlCol="0">
            <a:spAutoFit/>
          </a:bodyPr>
          <a:lstStyle/>
          <a:p>
            <a:pPr algn="just"/>
            <a:r>
              <a:rPr lang="ru-RU" sz="2000" b="1" dirty="0" smtClean="0">
                <a:latin typeface="Times New Roman" pitchFamily="18" charset="0"/>
                <a:cs typeface="Times New Roman" pitchFamily="18" charset="0"/>
              </a:rPr>
              <a:t>Задача</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13. </a:t>
            </a:r>
            <a:r>
              <a:rPr lang="ru-RU" sz="2000" b="1" dirty="0" smtClean="0">
                <a:latin typeface="Times New Roman" pitchFamily="18" charset="0"/>
                <a:cs typeface="Times New Roman" pitchFamily="18" charset="0"/>
              </a:rPr>
              <a:t>Биатлонист пять раз стреляет по мишеням. Вероятность попадания в мишень при одном выстреле равна 0,8. Найдите вероятность того, что биатлонист первые три раза попал в мишени, а последние два раза промахнулся. Результат округлите до сотых.</a:t>
            </a:r>
            <a:endParaRPr lang="ru-RU" sz="2000" dirty="0">
              <a:latin typeface="Times New Roman" pitchFamily="18" charset="0"/>
              <a:cs typeface="Times New Roman" pitchFamily="18" charset="0"/>
            </a:endParaRPr>
          </a:p>
        </p:txBody>
      </p:sp>
      <p:sp>
        <p:nvSpPr>
          <p:cNvPr id="6" name="TextBox 5"/>
          <p:cNvSpPr txBox="1"/>
          <p:nvPr/>
        </p:nvSpPr>
        <p:spPr>
          <a:xfrm>
            <a:off x="685800" y="22098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2133600" y="2209800"/>
            <a:ext cx="4016099"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Вероятность попадания = 0,8</a:t>
            </a:r>
            <a:endParaRPr lang="ru-RU" sz="2400" dirty="0">
              <a:latin typeface="Times New Roman" pitchFamily="18" charset="0"/>
              <a:cs typeface="Times New Roman" pitchFamily="18" charset="0"/>
            </a:endParaRPr>
          </a:p>
        </p:txBody>
      </p:sp>
      <p:sp>
        <p:nvSpPr>
          <p:cNvPr id="8" name="TextBox 7"/>
          <p:cNvSpPr txBox="1"/>
          <p:nvPr/>
        </p:nvSpPr>
        <p:spPr>
          <a:xfrm>
            <a:off x="1676400" y="2667000"/>
            <a:ext cx="4913012"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Вероятность промаха = 1 - 0,8 = 0,2 </a:t>
            </a:r>
            <a:endParaRPr lang="ru-RU" sz="2400" dirty="0">
              <a:latin typeface="Times New Roman" pitchFamily="18" charset="0"/>
              <a:cs typeface="Times New Roman" pitchFamily="18" charset="0"/>
            </a:endParaRPr>
          </a:p>
        </p:txBody>
      </p:sp>
      <p:sp>
        <p:nvSpPr>
          <p:cNvPr id="9" name="TextBox 8"/>
          <p:cNvSpPr txBox="1"/>
          <p:nvPr/>
        </p:nvSpPr>
        <p:spPr>
          <a:xfrm>
            <a:off x="1066800" y="3200400"/>
            <a:ext cx="7636258"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А=</a:t>
            </a:r>
            <a:r>
              <a:rPr lang="en-US" sz="2400" dirty="0" smtClean="0">
                <a:latin typeface="Times New Roman" pitchFamily="18" charset="0"/>
                <a:cs typeface="Times New Roman" pitchFamily="18" charset="0"/>
              </a:rPr>
              <a:t>{</a:t>
            </a:r>
            <a:r>
              <a:rPr lang="ru-RU" sz="2400" b="1" dirty="0" smtClean="0">
                <a:solidFill>
                  <a:srgbClr val="0000FF"/>
                </a:solidFill>
                <a:latin typeface="Times New Roman" pitchFamily="18" charset="0"/>
                <a:cs typeface="Times New Roman" pitchFamily="18" charset="0"/>
              </a:rPr>
              <a:t>попал, попал, попал</a:t>
            </a:r>
            <a:r>
              <a:rPr lang="ru-RU" sz="2400" dirty="0" smtClean="0">
                <a:latin typeface="Times New Roman" pitchFamily="18" charset="0"/>
                <a:cs typeface="Times New Roman" pitchFamily="18" charset="0"/>
              </a:rPr>
              <a:t>, </a:t>
            </a:r>
            <a:r>
              <a:rPr lang="ru-RU" sz="2400" b="1" dirty="0" smtClean="0">
                <a:solidFill>
                  <a:srgbClr val="990099"/>
                </a:solidFill>
                <a:latin typeface="Times New Roman" pitchFamily="18" charset="0"/>
                <a:cs typeface="Times New Roman" pitchFamily="18" charset="0"/>
              </a:rPr>
              <a:t>промахнулся, промахнулся</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 name="TextBox 9"/>
          <p:cNvSpPr txBox="1"/>
          <p:nvPr/>
        </p:nvSpPr>
        <p:spPr>
          <a:xfrm>
            <a:off x="1143000" y="3733800"/>
            <a:ext cx="5288499" cy="461665"/>
          </a:xfrm>
          <a:prstGeom prst="rect">
            <a:avLst/>
          </a:prstGeom>
          <a:noFill/>
        </p:spPr>
        <p:txBody>
          <a:bodyPr wrap="none" rtlCol="0">
            <a:spAutoFit/>
          </a:bodyPr>
          <a:lstStyle/>
          <a:p>
            <a:r>
              <a:rPr lang="ru-RU" sz="2400" i="1" dirty="0" smtClean="0">
                <a:latin typeface="Times New Roman" pitchFamily="18" charset="0"/>
                <a:cs typeface="Times New Roman" pitchFamily="18" charset="0"/>
              </a:rPr>
              <a:t>По формуле умножения вероятностей</a:t>
            </a:r>
            <a:endParaRPr lang="ru-RU" sz="2400" i="1" dirty="0">
              <a:latin typeface="Times New Roman" pitchFamily="18" charset="0"/>
              <a:cs typeface="Times New Roman" pitchFamily="18" charset="0"/>
            </a:endParaRPr>
          </a:p>
        </p:txBody>
      </p:sp>
      <p:sp>
        <p:nvSpPr>
          <p:cNvPr id="11" name="TextBox 10"/>
          <p:cNvSpPr txBox="1"/>
          <p:nvPr/>
        </p:nvSpPr>
        <p:spPr>
          <a:xfrm>
            <a:off x="1828800" y="4191000"/>
            <a:ext cx="3881191"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Р(А)= 0,8 ∙ 0,8 ∙ 0,8 ∙ 0,2 ∙ 0,2</a:t>
            </a:r>
            <a:endParaRPr lang="ru-RU" sz="2400" baseline="30000" dirty="0">
              <a:latin typeface="Times New Roman" pitchFamily="18" charset="0"/>
              <a:cs typeface="Times New Roman" pitchFamily="18" charset="0"/>
            </a:endParaRPr>
          </a:p>
        </p:txBody>
      </p:sp>
      <p:sp>
        <p:nvSpPr>
          <p:cNvPr id="14" name="Скругленный прямоугольник 13"/>
          <p:cNvSpPr/>
          <p:nvPr/>
        </p:nvSpPr>
        <p:spPr>
          <a:xfrm>
            <a:off x="4953000" y="1143000"/>
            <a:ext cx="3200400" cy="228600"/>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кругленный прямоугольник 14"/>
          <p:cNvSpPr/>
          <p:nvPr/>
        </p:nvSpPr>
        <p:spPr>
          <a:xfrm>
            <a:off x="1752600" y="1371600"/>
            <a:ext cx="3810000" cy="304800"/>
          </a:xfrm>
          <a:prstGeom prst="roundRect">
            <a:avLst/>
          </a:prstGeom>
          <a:no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1524000" y="4724400"/>
            <a:ext cx="4684296"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Р(А)= 0,512 ∙ 0,04 = 0,02048 ≈ 0,02</a:t>
            </a:r>
            <a:endParaRPr lang="ru-RU" sz="2400" baseline="30000" dirty="0">
              <a:latin typeface="Times New Roman" pitchFamily="18" charset="0"/>
              <a:cs typeface="Times New Roman" pitchFamily="18" charset="0"/>
            </a:endParaRPr>
          </a:p>
        </p:txBody>
      </p:sp>
      <p:sp>
        <p:nvSpPr>
          <p:cNvPr id="17" name="TextBox 16"/>
          <p:cNvSpPr txBox="1"/>
          <p:nvPr/>
        </p:nvSpPr>
        <p:spPr>
          <a:xfrm>
            <a:off x="4953000" y="5791200"/>
            <a:ext cx="3516624"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0,02</a:t>
            </a:r>
            <a:endParaRPr lang="ru-RU" sz="3600" b="1" dirty="0">
              <a:solidFill>
                <a:srgbClr val="FF0000"/>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left)">
                                      <p:cBhvr>
                                        <p:cTn id="5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7" grpId="0"/>
      <p:bldP spid="8" grpId="0"/>
      <p:bldP spid="9" grpId="0"/>
      <p:bldP spid="10" grpId="0"/>
      <p:bldP spid="11" grpId="0"/>
      <p:bldP spid="14" grpId="0" animBg="1"/>
      <p:bldP spid="15" grpId="0" animBg="1"/>
      <p:bldP spid="16" grpId="0"/>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Скругленный прямоугольник 12"/>
          <p:cNvSpPr/>
          <p:nvPr/>
        </p:nvSpPr>
        <p:spPr>
          <a:xfrm>
            <a:off x="304800" y="1143000"/>
            <a:ext cx="8382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11"/>
          <p:cNvSpPr/>
          <p:nvPr/>
        </p:nvSpPr>
        <p:spPr>
          <a:xfrm>
            <a:off x="4495800" y="838200"/>
            <a:ext cx="40386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569660"/>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14</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В магазине стоят два платежных автомата. Каждый из них может быть неисправен с вероятностью 0,05 независимо от другого автомата. Найдите вероятность того, что хотя бы один автомат исправен.</a:t>
            </a:r>
            <a:endParaRPr lang="ru-RU" sz="2000" dirty="0">
              <a:latin typeface="Times New Roman" pitchFamily="18" charset="0"/>
              <a:cs typeface="Times New Roman" pitchFamily="18" charset="0"/>
            </a:endParaRPr>
          </a:p>
        </p:txBody>
      </p:sp>
      <p:sp>
        <p:nvSpPr>
          <p:cNvPr id="6" name="TextBox 5"/>
          <p:cNvSpPr txBox="1"/>
          <p:nvPr/>
        </p:nvSpPr>
        <p:spPr>
          <a:xfrm>
            <a:off x="533400" y="21336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7" name="Объект 6"/>
          <p:cNvGraphicFramePr>
            <a:graphicFrameLocks noChangeAspect="1"/>
          </p:cNvGraphicFramePr>
          <p:nvPr/>
        </p:nvGraphicFramePr>
        <p:xfrm>
          <a:off x="1905000" y="2590800"/>
          <a:ext cx="5029200" cy="565413"/>
        </p:xfrm>
        <a:graphic>
          <a:graphicData uri="http://schemas.openxmlformats.org/presentationml/2006/ole">
            <mc:AlternateContent xmlns:mc="http://schemas.openxmlformats.org/markup-compatibility/2006">
              <mc:Choice xmlns:v="urn:schemas-microsoft-com:vml" Requires="v">
                <p:oleObj spid="_x0000_s29734" name="Формула" r:id="rId3" imgW="2145960" imgH="241200" progId="Equation.3">
                  <p:embed/>
                </p:oleObj>
              </mc:Choice>
              <mc:Fallback>
                <p:oleObj name="Формула" r:id="rId3" imgW="214596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590800"/>
                        <a:ext cx="5029200" cy="565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1752600" y="3200400"/>
            <a:ext cx="5235472"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По формуле умножения вероятностей:</a:t>
            </a:r>
            <a:endParaRPr lang="ru-RU" sz="2400" dirty="0">
              <a:latin typeface="Times New Roman" pitchFamily="18" charset="0"/>
              <a:cs typeface="Times New Roman" pitchFamily="18" charset="0"/>
            </a:endParaRPr>
          </a:p>
        </p:txBody>
      </p:sp>
      <p:graphicFrame>
        <p:nvGraphicFramePr>
          <p:cNvPr id="29699" name="Object 3"/>
          <p:cNvGraphicFramePr>
            <a:graphicFrameLocks noChangeAspect="1"/>
          </p:cNvGraphicFramePr>
          <p:nvPr/>
        </p:nvGraphicFramePr>
        <p:xfrm>
          <a:off x="2057400" y="3810000"/>
          <a:ext cx="3924300" cy="577850"/>
        </p:xfrm>
        <a:graphic>
          <a:graphicData uri="http://schemas.openxmlformats.org/presentationml/2006/ole">
            <mc:AlternateContent xmlns:mc="http://schemas.openxmlformats.org/markup-compatibility/2006">
              <mc:Choice xmlns:v="urn:schemas-microsoft-com:vml" Requires="v">
                <p:oleObj spid="_x0000_s29735" name="Формула" r:id="rId5" imgW="1638000" imgH="241200" progId="Equation.3">
                  <p:embed/>
                </p:oleObj>
              </mc:Choice>
              <mc:Fallback>
                <p:oleObj name="Формула" r:id="rId5" imgW="163800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3810000"/>
                        <a:ext cx="3924300"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2057400" y="2133600"/>
            <a:ext cx="5398978" cy="461665"/>
          </a:xfrm>
          <a:prstGeom prst="rect">
            <a:avLst/>
          </a:prstGeom>
          <a:noFill/>
        </p:spPr>
        <p:txBody>
          <a:bodyPr wrap="none" rtlCol="0">
            <a:spAutoFit/>
          </a:bodyPr>
          <a:lstStyle/>
          <a:p>
            <a:r>
              <a:rPr lang="ru-RU" sz="2400" b="1" dirty="0" smtClean="0">
                <a:solidFill>
                  <a:srgbClr val="0000FF"/>
                </a:solidFill>
                <a:latin typeface="Times New Roman" pitchFamily="18" charset="0"/>
                <a:cs typeface="Times New Roman" pitchFamily="18" charset="0"/>
              </a:rPr>
              <a:t>А=</a:t>
            </a:r>
            <a:r>
              <a:rPr lang="en-US" sz="2400" b="1" dirty="0" smtClean="0">
                <a:solidFill>
                  <a:srgbClr val="0000FF"/>
                </a:solidFill>
                <a:latin typeface="Times New Roman" pitchFamily="18" charset="0"/>
                <a:cs typeface="Times New Roman" pitchFamily="18" charset="0"/>
              </a:rPr>
              <a:t>{</a:t>
            </a:r>
            <a:r>
              <a:rPr lang="ru-RU" sz="2400" b="1" i="1" dirty="0" smtClean="0">
                <a:solidFill>
                  <a:srgbClr val="0000FF"/>
                </a:solidFill>
                <a:latin typeface="Times New Roman" pitchFamily="18" charset="0"/>
                <a:cs typeface="Times New Roman" pitchFamily="18" charset="0"/>
              </a:rPr>
              <a:t>хотя бы один автомат исправен</a:t>
            </a:r>
            <a:r>
              <a:rPr lang="en-US" sz="2400" b="1" dirty="0" smtClean="0">
                <a:solidFill>
                  <a:srgbClr val="0000FF"/>
                </a:solidFill>
                <a:latin typeface="Times New Roman" pitchFamily="18" charset="0"/>
                <a:cs typeface="Times New Roman" pitchFamily="18" charset="0"/>
              </a:rPr>
              <a:t>}</a:t>
            </a:r>
            <a:endParaRPr lang="ru-RU" sz="2400" b="1" dirty="0">
              <a:solidFill>
                <a:srgbClr val="0000FF"/>
              </a:solidFill>
              <a:latin typeface="Times New Roman" pitchFamily="18" charset="0"/>
              <a:cs typeface="Times New Roman" pitchFamily="18" charset="0"/>
            </a:endParaRPr>
          </a:p>
        </p:txBody>
      </p:sp>
      <p:graphicFrame>
        <p:nvGraphicFramePr>
          <p:cNvPr id="29700" name="Object 4"/>
          <p:cNvGraphicFramePr>
            <a:graphicFrameLocks noChangeAspect="1"/>
          </p:cNvGraphicFramePr>
          <p:nvPr/>
        </p:nvGraphicFramePr>
        <p:xfrm>
          <a:off x="1676400" y="4495800"/>
          <a:ext cx="5414962" cy="577850"/>
        </p:xfrm>
        <a:graphic>
          <a:graphicData uri="http://schemas.openxmlformats.org/presentationml/2006/ole">
            <mc:AlternateContent xmlns:mc="http://schemas.openxmlformats.org/markup-compatibility/2006">
              <mc:Choice xmlns:v="urn:schemas-microsoft-com:vml" Requires="v">
                <p:oleObj spid="_x0000_s29736" name="Формула" r:id="rId7" imgW="2260440" imgH="241200" progId="Equation.3">
                  <p:embed/>
                </p:oleObj>
              </mc:Choice>
              <mc:Fallback>
                <p:oleObj name="Формула" r:id="rId7" imgW="2260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76400" y="4495800"/>
                        <a:ext cx="5414962"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3962401" y="5791200"/>
            <a:ext cx="3810000"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0,9975</a:t>
            </a:r>
            <a:endParaRPr lang="ru-RU" sz="3600" b="1" dirty="0">
              <a:solidFill>
                <a:srgbClr val="FF0000"/>
              </a:solidFill>
              <a:latin typeface="Monotype Corsiva" pitchFamily="66" charset="0"/>
            </a:endParaRPr>
          </a:p>
        </p:txBody>
      </p:sp>
      <p:sp>
        <p:nvSpPr>
          <p:cNvPr id="14" name="Скругленный прямоугольник 13"/>
          <p:cNvSpPr/>
          <p:nvPr/>
        </p:nvSpPr>
        <p:spPr>
          <a:xfrm>
            <a:off x="3581400" y="1524000"/>
            <a:ext cx="4495800" cy="381000"/>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left)">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500"/>
                                        <p:tgtEl>
                                          <p:spTgt spid="8"/>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29699"/>
                                        </p:tgtEl>
                                        <p:attrNameLst>
                                          <p:attrName>style.visibility</p:attrName>
                                        </p:attrNameLst>
                                      </p:cBhvr>
                                      <p:to>
                                        <p:strVal val="visible"/>
                                      </p:to>
                                    </p:set>
                                    <p:animEffect transition="in" filter="wipe(left)">
                                      <p:cBhvr>
                                        <p:cTn id="35" dur="500"/>
                                        <p:tgtEl>
                                          <p:spTgt spid="2969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9700"/>
                                        </p:tgtEl>
                                        <p:attrNameLst>
                                          <p:attrName>style.visibility</p:attrName>
                                        </p:attrNameLst>
                                      </p:cBhvr>
                                      <p:to>
                                        <p:strVal val="visible"/>
                                      </p:to>
                                    </p:set>
                                    <p:animEffect transition="in" filter="wipe(left)">
                                      <p:cBhvr>
                                        <p:cTn id="40" dur="500"/>
                                        <p:tgtEl>
                                          <p:spTgt spid="2970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8" grpId="0"/>
      <p:bldP spid="9" grpId="0"/>
      <p:bldP spid="11" grpId="0"/>
      <p:bldP spid="1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1" y="2438400"/>
            <a:ext cx="7543800" cy="2677656"/>
          </a:xfrm>
          <a:prstGeom prst="rect">
            <a:avLst/>
          </a:prstGeom>
          <a:noFill/>
        </p:spPr>
        <p:txBody>
          <a:bodyPr wrap="square" rtlCol="0">
            <a:spAutoFit/>
          </a:bodyPr>
          <a:lstStyle/>
          <a:p>
            <a:r>
              <a:rPr lang="ru-RU" sz="2800" b="1" i="1" dirty="0" smtClean="0">
                <a:solidFill>
                  <a:srgbClr val="FF0000"/>
                </a:solidFill>
                <a:latin typeface="Times New Roman" pitchFamily="18" charset="0"/>
                <a:cs typeface="Times New Roman" pitchFamily="18" charset="0"/>
              </a:rPr>
              <a:t>Литература:</a:t>
            </a:r>
          </a:p>
          <a:p>
            <a:endParaRPr lang="ru-RU" sz="2800" b="1" i="1" dirty="0">
              <a:solidFill>
                <a:srgbClr val="FF0000"/>
              </a:solidFill>
              <a:latin typeface="Times New Roman" pitchFamily="18" charset="0"/>
              <a:cs typeface="Times New Roman" pitchFamily="18" charset="0"/>
            </a:endParaRPr>
          </a:p>
          <a:p>
            <a:r>
              <a:rPr lang="ru-RU" sz="2800" b="1" i="1" dirty="0" smtClean="0">
                <a:solidFill>
                  <a:srgbClr val="FF0000"/>
                </a:solidFill>
                <a:latin typeface="Times New Roman" pitchFamily="18" charset="0"/>
                <a:cs typeface="Times New Roman" pitchFamily="18" charset="0"/>
              </a:rPr>
              <a:t>ЕГЭ 2014. Математика. Теория вероятностей. Задача </a:t>
            </a:r>
            <a:r>
              <a:rPr lang="ru-RU" sz="2800" b="1" i="1" dirty="0" smtClean="0">
                <a:solidFill>
                  <a:srgbClr val="FF0000"/>
                </a:solidFill>
                <a:latin typeface="Times New Roman" pitchFamily="18" charset="0"/>
                <a:cs typeface="Times New Roman" pitchFamily="18" charset="0"/>
              </a:rPr>
              <a:t>В6. </a:t>
            </a:r>
            <a:r>
              <a:rPr lang="ru-RU" sz="2800" b="1" i="1" dirty="0" smtClean="0">
                <a:solidFill>
                  <a:srgbClr val="FF0000"/>
                </a:solidFill>
                <a:latin typeface="Times New Roman" pitchFamily="18" charset="0"/>
                <a:cs typeface="Times New Roman" pitchFamily="18" charset="0"/>
              </a:rPr>
              <a:t>Рабочая тетрадь</a:t>
            </a:r>
          </a:p>
          <a:p>
            <a:r>
              <a:rPr lang="ru-RU" sz="2800" b="1" i="1" dirty="0" smtClean="0">
                <a:solidFill>
                  <a:srgbClr val="FF0000"/>
                </a:solidFill>
                <a:latin typeface="Times New Roman" pitchFamily="18" charset="0"/>
                <a:cs typeface="Times New Roman" pitchFamily="18" charset="0"/>
              </a:rPr>
              <a:t>Автор: И.Р. Высоцкий,  И. В. Ященко</a:t>
            </a:r>
          </a:p>
          <a:p>
            <a:r>
              <a:rPr lang="ru-RU" sz="2800" b="1" i="1" dirty="0" smtClean="0">
                <a:solidFill>
                  <a:srgbClr val="FF0000"/>
                </a:solidFill>
                <a:latin typeface="Times New Roman" pitchFamily="18" charset="0"/>
                <a:cs typeface="Times New Roman" pitchFamily="18" charset="0"/>
              </a:rPr>
              <a:t>Издательство: МЦНМО</a:t>
            </a:r>
            <a:endParaRPr lang="ru-RU" sz="2800" b="1" i="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914400"/>
            <a:ext cx="7924800" cy="1600200"/>
          </a:xfrm>
          <a:prstGeom prst="wedgeRoundRectCallout">
            <a:avLst>
              <a:gd name="adj1" fmla="val -32552"/>
              <a:gd name="adj2" fmla="val 50425"/>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800" dirty="0" smtClean="0">
                <a:solidFill>
                  <a:schemeClr val="tx1"/>
                </a:solidFill>
                <a:latin typeface="Times New Roman" pitchFamily="18" charset="0"/>
                <a:cs typeface="Times New Roman" pitchFamily="18" charset="0"/>
              </a:rPr>
              <a:t>Какова вероятность того, что случайно выбранное натуральное число от 10 до 19 делится на три?</a:t>
            </a:r>
            <a:endParaRPr lang="ru-RU" sz="28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429000" y="2743200"/>
            <a:ext cx="4953000" cy="2590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8" name="TextBox 7"/>
          <p:cNvSpPr txBox="1"/>
          <p:nvPr/>
        </p:nvSpPr>
        <p:spPr>
          <a:xfrm>
            <a:off x="3657600" y="2971800"/>
            <a:ext cx="4630435"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10, 11, 12, 13, 14, 15, 16, 17, 18, 19</a:t>
            </a:r>
            <a:endParaRPr lang="ru-RU" sz="2400" b="1" dirty="0">
              <a:latin typeface="Times New Roman" pitchFamily="18" charset="0"/>
              <a:cs typeface="Times New Roman" pitchFamily="18" charset="0"/>
            </a:endParaRPr>
          </a:p>
        </p:txBody>
      </p:sp>
      <p:graphicFrame>
        <p:nvGraphicFramePr>
          <p:cNvPr id="32771" name="Object 3"/>
          <p:cNvGraphicFramePr>
            <a:graphicFrameLocks noChangeAspect="1"/>
          </p:cNvGraphicFramePr>
          <p:nvPr/>
        </p:nvGraphicFramePr>
        <p:xfrm>
          <a:off x="4897438" y="3886200"/>
          <a:ext cx="2181225" cy="855663"/>
        </p:xfrm>
        <a:graphic>
          <a:graphicData uri="http://schemas.openxmlformats.org/presentationml/2006/ole">
            <mc:AlternateContent xmlns:mc="http://schemas.openxmlformats.org/markup-compatibility/2006">
              <mc:Choice xmlns:v="urn:schemas-microsoft-com:vml" Requires="v">
                <p:oleObj spid="_x0000_s39951" name="Формула" r:id="rId3" imgW="1002960" imgH="393480" progId="Equation.3">
                  <p:embed/>
                </p:oleObj>
              </mc:Choice>
              <mc:Fallback>
                <p:oleObj name="Формула" r:id="rId3" imgW="100296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7438" y="3886200"/>
                        <a:ext cx="2181225"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Box 13"/>
          <p:cNvSpPr txBox="1"/>
          <p:nvPr/>
        </p:nvSpPr>
        <p:spPr>
          <a:xfrm>
            <a:off x="63246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0,3</a:t>
            </a:r>
            <a:endParaRPr lang="ru-RU" sz="3600" b="1" dirty="0">
              <a:solidFill>
                <a:srgbClr val="FF0000"/>
              </a:solidFill>
              <a:latin typeface="Monotype Corsiva" pitchFamily="66" charset="0"/>
            </a:endParaRPr>
          </a:p>
        </p:txBody>
      </p:sp>
      <p:sp>
        <p:nvSpPr>
          <p:cNvPr id="12" name="Скругленный прямоугольник 11"/>
          <p:cNvSpPr/>
          <p:nvPr/>
        </p:nvSpPr>
        <p:spPr>
          <a:xfrm>
            <a:off x="4572000" y="2971800"/>
            <a:ext cx="381000" cy="4572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кругленный прямоугольник 15"/>
          <p:cNvSpPr/>
          <p:nvPr/>
        </p:nvSpPr>
        <p:spPr>
          <a:xfrm>
            <a:off x="6019800" y="2971800"/>
            <a:ext cx="381000" cy="4572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кругленный прямоугольник 16"/>
          <p:cNvSpPr/>
          <p:nvPr/>
        </p:nvSpPr>
        <p:spPr>
          <a:xfrm>
            <a:off x="7315200" y="2971800"/>
            <a:ext cx="381000" cy="4572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500"/>
                                        <p:tgtEl>
                                          <p:spTgt spid="16"/>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2771"/>
                                        </p:tgtEl>
                                        <p:attrNameLst>
                                          <p:attrName>style.visibility</p:attrName>
                                        </p:attrNameLst>
                                      </p:cBhvr>
                                      <p:to>
                                        <p:strVal val="visible"/>
                                      </p:to>
                                    </p:set>
                                    <p:animEffect transition="in" filter="wipe(left)">
                                      <p:cBhvr>
                                        <p:cTn id="33"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4" grpId="0"/>
      <p:bldP spid="12"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2209800"/>
          </a:xfrm>
          <a:prstGeom prst="wedgeRoundRectCallout">
            <a:avLst>
              <a:gd name="adj1" fmla="val -31029"/>
              <a:gd name="adj2" fmla="val 50081"/>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dirty="0" smtClean="0">
                <a:solidFill>
                  <a:srgbClr val="7030A0"/>
                </a:solidFill>
                <a:latin typeface="Times New Roman" pitchFamily="18" charset="0"/>
                <a:cs typeface="Times New Roman" pitchFamily="18" charset="0"/>
              </a:rPr>
              <a:t>Перед началом футбольного матча судья бросает монету, чтобы определить, какая из команд начнет игру с мячом. Команда «Физик» играет три матча с разными командами. Найдите вероятность того, что в этих играх  «Физик» выиграет жребий ровно два раза.</a:t>
            </a:r>
            <a:endParaRPr lang="ru-RU" sz="2400" b="1" dirty="0">
              <a:solidFill>
                <a:srgbClr val="7030A0"/>
              </a:solidFill>
              <a:latin typeface="Times New Roman" pitchFamily="18" charset="0"/>
              <a:cs typeface="Times New Roman" pitchFamily="18" charset="0"/>
            </a:endParaRPr>
          </a:p>
        </p:txBody>
      </p:sp>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501006"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0,375</a:t>
            </a:r>
            <a:endParaRPr lang="ru-RU" sz="3600" b="1" dirty="0">
              <a:solidFill>
                <a:srgbClr val="FF0000"/>
              </a:solidFill>
              <a:latin typeface="Monotype Corsiva" pitchFamily="66" charset="0"/>
            </a:endParaRPr>
          </a:p>
        </p:txBody>
      </p:sp>
      <p:graphicFrame>
        <p:nvGraphicFramePr>
          <p:cNvPr id="21" name="Таблица 20"/>
          <p:cNvGraphicFramePr>
            <a:graphicFrameLocks noGrp="1"/>
          </p:cNvGraphicFramePr>
          <p:nvPr/>
        </p:nvGraphicFramePr>
        <p:xfrm>
          <a:off x="2895600" y="3276600"/>
          <a:ext cx="5562603" cy="1524000"/>
        </p:xfrm>
        <a:graphic>
          <a:graphicData uri="http://schemas.openxmlformats.org/drawingml/2006/table">
            <a:tbl>
              <a:tblPr firstRow="1" bandRow="1">
                <a:tableStyleId>{5C22544A-7EE6-4342-B048-85BDC9FD1C3A}</a:tableStyleId>
              </a:tblPr>
              <a:tblGrid>
                <a:gridCol w="618067"/>
                <a:gridCol w="618067"/>
                <a:gridCol w="618067"/>
                <a:gridCol w="618067"/>
                <a:gridCol w="618067"/>
                <a:gridCol w="618067"/>
                <a:gridCol w="618067"/>
                <a:gridCol w="618067"/>
                <a:gridCol w="618067"/>
              </a:tblGrid>
              <a:tr h="508000">
                <a:tc>
                  <a:txBody>
                    <a:bodyPr/>
                    <a:lstStyle/>
                    <a:p>
                      <a:r>
                        <a:rPr lang="ru-RU" sz="2000" b="1" dirty="0" smtClean="0">
                          <a:solidFill>
                            <a:schemeClr val="tx1"/>
                          </a:solidFill>
                          <a:latin typeface="Times New Roman" pitchFamily="18" charset="0"/>
                          <a:cs typeface="Times New Roman" pitchFamily="18" charset="0"/>
                        </a:rPr>
                        <a:t>Ф/1</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8000">
                <a:tc>
                  <a:txBody>
                    <a:bodyPr/>
                    <a:lstStyle/>
                    <a:p>
                      <a:r>
                        <a:rPr lang="ru-RU" sz="2000" b="1" dirty="0" smtClean="0">
                          <a:solidFill>
                            <a:schemeClr val="tx1"/>
                          </a:solidFill>
                          <a:latin typeface="Times New Roman" pitchFamily="18" charset="0"/>
                          <a:cs typeface="Times New Roman" pitchFamily="18" charset="0"/>
                        </a:rPr>
                        <a:t>Ф/2</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8000">
                <a:tc>
                  <a:txBody>
                    <a:bodyPr/>
                    <a:lstStyle/>
                    <a:p>
                      <a:r>
                        <a:rPr lang="ru-RU" sz="2000" b="1" dirty="0" smtClean="0">
                          <a:solidFill>
                            <a:schemeClr val="tx1"/>
                          </a:solidFill>
                          <a:latin typeface="Times New Roman" pitchFamily="18" charset="0"/>
                          <a:cs typeface="Times New Roman" pitchFamily="18" charset="0"/>
                        </a:rPr>
                        <a:t>Ф/3</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2" name="Скругленный прямоугольник 21"/>
          <p:cNvSpPr/>
          <p:nvPr/>
        </p:nvSpPr>
        <p:spPr>
          <a:xfrm>
            <a:off x="4191000" y="3352800"/>
            <a:ext cx="457200" cy="1447800"/>
          </a:xfrm>
          <a:prstGeom prst="round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кругленный прямоугольник 22"/>
          <p:cNvSpPr/>
          <p:nvPr/>
        </p:nvSpPr>
        <p:spPr>
          <a:xfrm>
            <a:off x="6019800" y="3352800"/>
            <a:ext cx="457200" cy="1447800"/>
          </a:xfrm>
          <a:prstGeom prst="round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кругленный прямоугольник 23"/>
          <p:cNvSpPr/>
          <p:nvPr/>
        </p:nvSpPr>
        <p:spPr>
          <a:xfrm>
            <a:off x="4800600" y="3352800"/>
            <a:ext cx="457200" cy="1447800"/>
          </a:xfrm>
          <a:prstGeom prst="round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5843" name="Object 3"/>
          <p:cNvGraphicFramePr>
            <a:graphicFrameLocks noChangeAspect="1"/>
          </p:cNvGraphicFramePr>
          <p:nvPr/>
        </p:nvGraphicFramePr>
        <p:xfrm>
          <a:off x="6019800" y="4953000"/>
          <a:ext cx="2374900" cy="855663"/>
        </p:xfrm>
        <a:graphic>
          <a:graphicData uri="http://schemas.openxmlformats.org/presentationml/2006/ole">
            <mc:AlternateContent xmlns:mc="http://schemas.openxmlformats.org/markup-compatibility/2006">
              <mc:Choice xmlns:v="urn:schemas-microsoft-com:vml" Requires="v">
                <p:oleObj spid="_x0000_s40975" name="Формула" r:id="rId3" imgW="1091880" imgH="393480" progId="Equation.3">
                  <p:embed/>
                </p:oleObj>
              </mc:Choice>
              <mc:Fallback>
                <p:oleObj name="Формула" r:id="rId3" imgW="10918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4953000"/>
                        <a:ext cx="23749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3048000" y="5257800"/>
            <a:ext cx="2375779" cy="707886"/>
          </a:xfrm>
          <a:prstGeom prst="rect">
            <a:avLst/>
          </a:prstGeom>
          <a:noFill/>
        </p:spPr>
        <p:txBody>
          <a:bodyPr wrap="none" rtlCol="0">
            <a:spAutoFit/>
          </a:bodyPr>
          <a:lstStyle/>
          <a:p>
            <a:r>
              <a:rPr lang="ru-RU" sz="2000" b="1" i="1" dirty="0" smtClean="0">
                <a:latin typeface="Times New Roman" pitchFamily="18" charset="0"/>
                <a:cs typeface="Times New Roman" pitchFamily="18" charset="0"/>
              </a:rPr>
              <a:t>О – орел (первый)</a:t>
            </a:r>
          </a:p>
          <a:p>
            <a:r>
              <a:rPr lang="ru-RU" sz="2000" b="1" i="1" dirty="0" smtClean="0">
                <a:latin typeface="Times New Roman" pitchFamily="18" charset="0"/>
                <a:cs typeface="Times New Roman" pitchFamily="18" charset="0"/>
              </a:rPr>
              <a:t>Р – решка (второй)</a:t>
            </a:r>
            <a:endParaRPr lang="ru-RU" sz="2000" b="1"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left)">
                                      <p:cBhvr>
                                        <p:cTn id="27" dur="500"/>
                                        <p:tgtEl>
                                          <p:spTgt spid="22"/>
                                        </p:tgtEl>
                                      </p:cBhvr>
                                    </p:animEffect>
                                  </p:childTnLst>
                                </p:cTn>
                              </p:par>
                            </p:childTnLst>
                          </p:cTn>
                        </p:par>
                        <p:par>
                          <p:cTn id="28" fill="hold">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left)">
                                      <p:cBhvr>
                                        <p:cTn id="35" dur="500"/>
                                        <p:tgtEl>
                                          <p:spTgt spid="2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5843"/>
                                        </p:tgtEl>
                                        <p:attrNameLst>
                                          <p:attrName>style.visibility</p:attrName>
                                        </p:attrNameLst>
                                      </p:cBhvr>
                                      <p:to>
                                        <p:strVal val="visible"/>
                                      </p:to>
                                    </p:set>
                                    <p:animEffect transition="in" filter="wipe(left)">
                                      <p:cBhvr>
                                        <p:cTn id="40"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22" grpId="0" animBg="1"/>
      <p:bldP spid="23" grpId="0" animBg="1"/>
      <p:bldP spid="24"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p:cNvSpPr/>
          <p:nvPr/>
        </p:nvSpPr>
        <p:spPr>
          <a:xfrm>
            <a:off x="4648200" y="914400"/>
            <a:ext cx="3962400" cy="381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381000" y="457200"/>
            <a:ext cx="8534400" cy="830997"/>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Задача 2</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solidFill>
                  <a:srgbClr val="7030A0"/>
                </a:solidFill>
                <a:latin typeface="Times New Roman" pitchFamily="18" charset="0"/>
                <a:cs typeface="Times New Roman" pitchFamily="18" charset="0"/>
              </a:rPr>
              <a:t>Игральный кубик бросили один раз. Какова вероятность того, что выпало число очков, большее чем 4</a:t>
            </a:r>
            <a:r>
              <a:rPr lang="ru-RU" sz="2400" dirty="0" smtClean="0">
                <a:solidFill>
                  <a:srgbClr val="7030A0"/>
                </a:solidFill>
                <a:latin typeface="Times New Roman" pitchFamily="18" charset="0"/>
                <a:cs typeface="Times New Roman" pitchFamily="18" charset="0"/>
              </a:rPr>
              <a:t>.</a:t>
            </a:r>
            <a:endParaRPr lang="ru-RU" sz="2400" dirty="0">
              <a:solidFill>
                <a:srgbClr val="7030A0"/>
              </a:solidFill>
              <a:latin typeface="Times New Roman" pitchFamily="18" charset="0"/>
              <a:cs typeface="Times New Roman" pitchFamily="18" charset="0"/>
            </a:endParaRPr>
          </a:p>
        </p:txBody>
      </p:sp>
      <p:sp>
        <p:nvSpPr>
          <p:cNvPr id="7" name="TextBox 6"/>
          <p:cNvSpPr txBox="1"/>
          <p:nvPr/>
        </p:nvSpPr>
        <p:spPr>
          <a:xfrm>
            <a:off x="838200" y="14478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TextBox 7"/>
          <p:cNvSpPr txBox="1"/>
          <p:nvPr/>
        </p:nvSpPr>
        <p:spPr>
          <a:xfrm>
            <a:off x="838200" y="1905000"/>
            <a:ext cx="7337393" cy="830997"/>
          </a:xfrm>
          <a:prstGeom prst="rect">
            <a:avLst/>
          </a:prstGeom>
          <a:noFill/>
        </p:spPr>
        <p:txBody>
          <a:bodyPr wrap="none" rtlCol="0">
            <a:spAutoFit/>
          </a:bodyPr>
          <a:lstStyle/>
          <a:p>
            <a:r>
              <a:rPr lang="ru-RU" sz="2400" b="1" i="1" dirty="0" smtClean="0">
                <a:solidFill>
                  <a:srgbClr val="0000FF"/>
                </a:solidFill>
                <a:latin typeface="Times New Roman" pitchFamily="18" charset="0"/>
                <a:cs typeface="Times New Roman" pitchFamily="18" charset="0"/>
              </a:rPr>
              <a:t>Случайный эксперимент </a:t>
            </a:r>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бросание кубика</a:t>
            </a:r>
            <a:r>
              <a:rPr lang="ru-RU" sz="2400" i="1" dirty="0" smtClean="0">
                <a:latin typeface="Times New Roman" pitchFamily="18" charset="0"/>
                <a:cs typeface="Times New Roman" pitchFamily="18" charset="0"/>
              </a:rPr>
              <a:t>.</a:t>
            </a:r>
          </a:p>
          <a:p>
            <a:r>
              <a:rPr lang="ru-RU" sz="2400" b="1" i="1" dirty="0" smtClean="0">
                <a:solidFill>
                  <a:srgbClr val="990099"/>
                </a:solidFill>
                <a:latin typeface="Times New Roman" pitchFamily="18" charset="0"/>
                <a:cs typeface="Times New Roman" pitchFamily="18" charset="0"/>
              </a:rPr>
              <a:t>Элементарное событие </a:t>
            </a:r>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число на выпавшей грани</a:t>
            </a:r>
            <a:r>
              <a:rPr lang="ru-RU" sz="2400" i="1" dirty="0" smtClean="0">
                <a:latin typeface="Times New Roman" pitchFamily="18" charset="0"/>
                <a:cs typeface="Times New Roman" pitchFamily="18" charset="0"/>
              </a:rPr>
              <a:t>.</a:t>
            </a:r>
            <a:endParaRPr lang="ru-RU" sz="2400" i="1" dirty="0">
              <a:latin typeface="Times New Roman" pitchFamily="18" charset="0"/>
              <a:cs typeface="Times New Roman" pitchFamily="18" charset="0"/>
            </a:endParaRPr>
          </a:p>
        </p:txBody>
      </p:sp>
      <p:graphicFrame>
        <p:nvGraphicFramePr>
          <p:cNvPr id="2050" name="Object 2"/>
          <p:cNvGraphicFramePr>
            <a:graphicFrameLocks noChangeAspect="1"/>
          </p:cNvGraphicFramePr>
          <p:nvPr/>
        </p:nvGraphicFramePr>
        <p:xfrm>
          <a:off x="2679700" y="4724400"/>
          <a:ext cx="4025900" cy="1155700"/>
        </p:xfrm>
        <a:graphic>
          <a:graphicData uri="http://schemas.openxmlformats.org/presentationml/2006/ole">
            <mc:AlternateContent xmlns:mc="http://schemas.openxmlformats.org/markup-compatibility/2006">
              <mc:Choice xmlns:v="urn:schemas-microsoft-com:vml" Requires="v">
                <p:oleObj spid="_x0000_s3086" name="Формула" r:id="rId3" imgW="1371600" imgH="393480" progId="Equation.3">
                  <p:embed/>
                </p:oleObj>
              </mc:Choice>
              <mc:Fallback>
                <p:oleObj name="Формула" r:id="rId3" imgW="13716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9700" y="4724400"/>
                        <a:ext cx="4025900" cy="1155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6324600" y="5791200"/>
            <a:ext cx="2047355"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a:t>
            </a:r>
            <a:r>
              <a:rPr lang="en-US" sz="3600" b="1" dirty="0" smtClean="0">
                <a:solidFill>
                  <a:srgbClr val="FF0000"/>
                </a:solidFill>
                <a:latin typeface="Monotype Corsiva" pitchFamily="66" charset="0"/>
              </a:rPr>
              <a:t>1</a:t>
            </a:r>
            <a:r>
              <a:rPr lang="ru-RU" sz="3600" b="1" dirty="0" smtClean="0">
                <a:solidFill>
                  <a:srgbClr val="FF0000"/>
                </a:solidFill>
                <a:latin typeface="Monotype Corsiva" pitchFamily="66" charset="0"/>
              </a:rPr>
              <a:t>/3</a:t>
            </a:r>
            <a:endParaRPr lang="ru-RU" sz="3600" b="1" dirty="0">
              <a:solidFill>
                <a:srgbClr val="FF0000"/>
              </a:solidFill>
              <a:latin typeface="Monotype Corsiva" pitchFamily="66" charset="0"/>
            </a:endParaRPr>
          </a:p>
        </p:txBody>
      </p:sp>
      <p:sp>
        <p:nvSpPr>
          <p:cNvPr id="14" name="TextBox 13"/>
          <p:cNvSpPr txBox="1"/>
          <p:nvPr/>
        </p:nvSpPr>
        <p:spPr>
          <a:xfrm>
            <a:off x="1066800" y="2971800"/>
            <a:ext cx="198413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Всего граней:</a:t>
            </a:r>
            <a:endParaRPr lang="ru-RU" sz="2400" dirty="0">
              <a:latin typeface="Times New Roman" pitchFamily="18" charset="0"/>
              <a:cs typeface="Times New Roman" pitchFamily="18" charset="0"/>
            </a:endParaRPr>
          </a:p>
        </p:txBody>
      </p:sp>
      <p:sp>
        <p:nvSpPr>
          <p:cNvPr id="16" name="TextBox 15"/>
          <p:cNvSpPr txBox="1"/>
          <p:nvPr/>
        </p:nvSpPr>
        <p:spPr>
          <a:xfrm>
            <a:off x="4267200" y="3657600"/>
            <a:ext cx="2723823" cy="646331"/>
          </a:xfrm>
          <a:prstGeom prst="rect">
            <a:avLst/>
          </a:prstGeom>
          <a:noFill/>
        </p:spPr>
        <p:txBody>
          <a:bodyPr wrap="none" rtlCol="0">
            <a:spAutoFit/>
          </a:bodyPr>
          <a:lstStyle/>
          <a:p>
            <a:r>
              <a:rPr lang="ru-RU" sz="3600" b="1" dirty="0" smtClean="0">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1, 2, 3, 4, 5, 6</a:t>
            </a:r>
          </a:p>
        </p:txBody>
      </p:sp>
      <p:sp>
        <p:nvSpPr>
          <p:cNvPr id="18" name="TextBox 17"/>
          <p:cNvSpPr txBox="1"/>
          <p:nvPr/>
        </p:nvSpPr>
        <p:spPr>
          <a:xfrm>
            <a:off x="4114800" y="2971800"/>
            <a:ext cx="3449727"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Элементарные события:</a:t>
            </a:r>
            <a:endParaRPr lang="ru-RU" sz="2400" dirty="0">
              <a:latin typeface="Times New Roman" pitchFamily="18" charset="0"/>
              <a:cs typeface="Times New Roman" pitchFamily="18" charset="0"/>
            </a:endParaRPr>
          </a:p>
        </p:txBody>
      </p:sp>
      <p:sp>
        <p:nvSpPr>
          <p:cNvPr id="20" name="TextBox 19"/>
          <p:cNvSpPr txBox="1"/>
          <p:nvPr/>
        </p:nvSpPr>
        <p:spPr>
          <a:xfrm>
            <a:off x="2057400" y="3810000"/>
            <a:ext cx="829073" cy="523220"/>
          </a:xfrm>
          <a:prstGeom prst="rect">
            <a:avLst/>
          </a:prstGeom>
          <a:noFill/>
          <a:ln w="38100">
            <a:solidFill>
              <a:srgbClr val="0000FF"/>
            </a:solidFill>
          </a:ln>
        </p:spPr>
        <p:txBody>
          <a:bodyPr wrap="none" rtlCol="0">
            <a:spAutoFit/>
          </a:bodyPr>
          <a:lstStyle/>
          <a:p>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N=6</a:t>
            </a:r>
            <a:endParaRPr lang="ru-RU"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cxnSp>
        <p:nvCxnSpPr>
          <p:cNvPr id="21" name="Прямая соединительная линия 20"/>
          <p:cNvCxnSpPr/>
          <p:nvPr/>
        </p:nvCxnSpPr>
        <p:spPr>
          <a:xfrm>
            <a:off x="6172200" y="4267200"/>
            <a:ext cx="762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15200" y="3810000"/>
            <a:ext cx="1329210" cy="523220"/>
          </a:xfrm>
          <a:prstGeom prst="rect">
            <a:avLst/>
          </a:prstGeom>
          <a:noFill/>
          <a:ln w="38100">
            <a:solidFill>
              <a:srgbClr val="0000FF"/>
            </a:solidFill>
          </a:ln>
        </p:spPr>
        <p:txBody>
          <a:bodyPr wrap="none" rtlCol="0">
            <a:spAutoFit/>
          </a:bodyPr>
          <a:lstStyle/>
          <a:p>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N(A)=2</a:t>
            </a:r>
            <a:endParaRPr lang="ru-RU"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050"/>
                                        </p:tgtEl>
                                        <p:attrNameLst>
                                          <p:attrName>style.visibility</p:attrName>
                                        </p:attrNameLst>
                                      </p:cBhvr>
                                      <p:to>
                                        <p:strVal val="visible"/>
                                      </p:to>
                                    </p:set>
                                    <p:animEffect transition="in" filter="wipe(left)">
                                      <p:cBhvr>
                                        <p:cTn id="52" dur="500"/>
                                        <p:tgtEl>
                                          <p:spTgt spid="205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left)">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p:bldP spid="8" grpId="0"/>
      <p:bldP spid="13" grpId="0"/>
      <p:bldP spid="14" grpId="0"/>
      <p:bldP spid="16" grpId="0"/>
      <p:bldP spid="18" grpId="0"/>
      <p:bldP spid="20"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29287"/>
              <a:gd name="adj2" fmla="val 48655"/>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случайном эксперименте игральный кубик бросают один раз. Найдите вероятность того, что выпадет число, меньшее чем 4.</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127500" y="4267200"/>
          <a:ext cx="2043113" cy="855663"/>
        </p:xfrm>
        <a:graphic>
          <a:graphicData uri="http://schemas.openxmlformats.org/presentationml/2006/ole">
            <mc:AlternateContent xmlns:mc="http://schemas.openxmlformats.org/markup-compatibility/2006">
              <mc:Choice xmlns:v="urn:schemas-microsoft-com:vml" Requires="v">
                <p:oleObj spid="_x0000_s43023" name="Формула" r:id="rId3" imgW="939600" imgH="393480" progId="Equation.3">
                  <p:embed/>
                </p:oleObj>
              </mc:Choice>
              <mc:Fallback>
                <p:oleObj name="Формула" r:id="rId3" imgW="9396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500" y="4267200"/>
                        <a:ext cx="204311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3886200" y="3200400"/>
            <a:ext cx="2723823"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1, 2, 3, 4, 5, 6</a:t>
            </a:r>
            <a:endParaRPr lang="ru-RU" sz="3600" b="1" dirty="0">
              <a:latin typeface="Times New Roman" pitchFamily="18" charset="0"/>
              <a:cs typeface="Times New Roman" pitchFamily="18" charset="0"/>
            </a:endParaRPr>
          </a:p>
        </p:txBody>
      </p:sp>
      <p:sp>
        <p:nvSpPr>
          <p:cNvPr id="19" name="Прямоугольник 18"/>
          <p:cNvSpPr/>
          <p:nvPr/>
        </p:nvSpPr>
        <p:spPr>
          <a:xfrm>
            <a:off x="3886200" y="3276600"/>
            <a:ext cx="12954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843"/>
                                        </p:tgtEl>
                                        <p:attrNameLst>
                                          <p:attrName>style.visibility</p:attrName>
                                        </p:attrNameLst>
                                      </p:cBhvr>
                                      <p:to>
                                        <p:strVal val="visible"/>
                                      </p:to>
                                    </p:set>
                                    <p:animEffect transition="in" filter="wipe(left)">
                                      <p:cBhvr>
                                        <p:cTn id="2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3" grpId="0"/>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29287"/>
              <a:gd name="adj2" fmla="val 48655"/>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случайном эксперименте игральный кубик бросают один раз. Найдите вероятность того, что выпадет четное число.</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914400" y="2895600"/>
            <a:ext cx="7620000" cy="3048000"/>
          </a:xfrm>
          <a:prstGeom prst="roundRect">
            <a:avLst>
              <a:gd name="adj" fmla="val 18365"/>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127500" y="4267200"/>
          <a:ext cx="2043113" cy="855663"/>
        </p:xfrm>
        <a:graphic>
          <a:graphicData uri="http://schemas.openxmlformats.org/presentationml/2006/ole">
            <mc:AlternateContent xmlns:mc="http://schemas.openxmlformats.org/markup-compatibility/2006">
              <mc:Choice xmlns:v="urn:schemas-microsoft-com:vml" Requires="v">
                <p:oleObj spid="_x0000_s45071" name="Формула" r:id="rId3" imgW="939600" imgH="393480" progId="Equation.3">
                  <p:embed/>
                </p:oleObj>
              </mc:Choice>
              <mc:Fallback>
                <p:oleObj name="Формула" r:id="rId3" imgW="9396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500" y="4267200"/>
                        <a:ext cx="204311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3886200" y="3200400"/>
            <a:ext cx="2723823"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1, 2, 3, 4, 5, 6</a:t>
            </a:r>
            <a:endParaRPr lang="ru-RU" sz="3600" b="1" dirty="0">
              <a:latin typeface="Times New Roman" pitchFamily="18" charset="0"/>
              <a:cs typeface="Times New Roman" pitchFamily="18" charset="0"/>
            </a:endParaRPr>
          </a:p>
        </p:txBody>
      </p:sp>
      <p:sp>
        <p:nvSpPr>
          <p:cNvPr id="19" name="Прямоугольник 18"/>
          <p:cNvSpPr/>
          <p:nvPr/>
        </p:nvSpPr>
        <p:spPr>
          <a:xfrm>
            <a:off x="43434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52578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61722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5843"/>
                                        </p:tgtEl>
                                        <p:attrNameLst>
                                          <p:attrName>style.visibility</p:attrName>
                                        </p:attrNameLst>
                                      </p:cBhvr>
                                      <p:to>
                                        <p:strVal val="visible"/>
                                      </p:to>
                                    </p:set>
                                    <p:animEffect transition="in" filter="wipe(left)">
                                      <p:cBhvr>
                                        <p:cTn id="35"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3" grpId="0"/>
      <p:bldP spid="19"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30158"/>
              <a:gd name="adj2" fmla="val 49640"/>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случайном эксперименте игральный кубик бросают один раз. Найдите вероятность того, что выпадет число, отличающееся от числа 3 на единицу.</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148345"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1/3</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210050" y="4267200"/>
          <a:ext cx="1878013" cy="855663"/>
        </p:xfrm>
        <a:graphic>
          <a:graphicData uri="http://schemas.openxmlformats.org/presentationml/2006/ole">
            <mc:AlternateContent xmlns:mc="http://schemas.openxmlformats.org/markup-compatibility/2006">
              <mc:Choice xmlns:v="urn:schemas-microsoft-com:vml" Requires="v">
                <p:oleObj spid="_x0000_s46095" name="Формула" r:id="rId3" imgW="863280" imgH="393480" progId="Equation.3">
                  <p:embed/>
                </p:oleObj>
              </mc:Choice>
              <mc:Fallback>
                <p:oleObj name="Формула" r:id="rId3" imgW="8632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0050" y="4267200"/>
                        <a:ext cx="187801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3886200" y="3200400"/>
            <a:ext cx="2723823"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1, 2, 3, 4, 5, 6</a:t>
            </a:r>
            <a:endParaRPr lang="ru-RU" sz="3600" b="1" dirty="0">
              <a:latin typeface="Times New Roman" pitchFamily="18" charset="0"/>
              <a:cs typeface="Times New Roman" pitchFamily="18" charset="0"/>
            </a:endParaRPr>
          </a:p>
        </p:txBody>
      </p:sp>
      <p:sp>
        <p:nvSpPr>
          <p:cNvPr id="19" name="Прямоугольник 18"/>
          <p:cNvSpPr/>
          <p:nvPr/>
        </p:nvSpPr>
        <p:spPr>
          <a:xfrm>
            <a:off x="43434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52578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5843"/>
                                        </p:tgtEl>
                                        <p:attrNameLst>
                                          <p:attrName>style.visibility</p:attrName>
                                        </p:attrNameLst>
                                      </p:cBhvr>
                                      <p:to>
                                        <p:strVal val="visible"/>
                                      </p:to>
                                    </p:set>
                                    <p:animEffect transition="in" filter="wipe(left)">
                                      <p:cBhvr>
                                        <p:cTn id="31"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3" grpId="0"/>
      <p:bldP spid="19"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594</TotalTime>
  <Words>2133</Words>
  <Application>Microsoft Office PowerPoint</Application>
  <PresentationFormat>Экран (4:3)</PresentationFormat>
  <Paragraphs>926</Paragraphs>
  <Slides>35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35</vt:i4>
      </vt:variant>
    </vt:vector>
  </HeadingPairs>
  <TitlesOfParts>
    <vt:vector size="37" baseType="lpstr">
      <vt:lpstr>Эркер</vt:lpstr>
      <vt:lpstr>Формула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Татьяна</dc:creator>
  <cp:lastModifiedBy>Admin</cp:lastModifiedBy>
  <cp:revision>66</cp:revision>
  <dcterms:created xsi:type="dcterms:W3CDTF">2012-01-26T15:30:49Z</dcterms:created>
  <dcterms:modified xsi:type="dcterms:W3CDTF">2014-11-15T06:21:49Z</dcterms:modified>
</cp:coreProperties>
</file>