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2"/>
  </p:notesMasterIdLst>
  <p:handoutMasterIdLst>
    <p:handoutMasterId r:id="rId33"/>
  </p:handoutMasterIdLst>
  <p:sldIdLst>
    <p:sldId id="323" r:id="rId2"/>
    <p:sldId id="321" r:id="rId3"/>
    <p:sldId id="257" r:id="rId4"/>
    <p:sldId id="324" r:id="rId5"/>
    <p:sldId id="261" r:id="rId6"/>
    <p:sldId id="262" r:id="rId7"/>
    <p:sldId id="263" r:id="rId8"/>
    <p:sldId id="264" r:id="rId9"/>
    <p:sldId id="265" r:id="rId10"/>
    <p:sldId id="266" r:id="rId11"/>
    <p:sldId id="293" r:id="rId12"/>
    <p:sldId id="294" r:id="rId13"/>
    <p:sldId id="296" r:id="rId14"/>
    <p:sldId id="297" r:id="rId15"/>
    <p:sldId id="289" r:id="rId16"/>
    <p:sldId id="301" r:id="rId17"/>
    <p:sldId id="303" r:id="rId18"/>
    <p:sldId id="302" r:id="rId19"/>
    <p:sldId id="304" r:id="rId20"/>
    <p:sldId id="270" r:id="rId21"/>
    <p:sldId id="271" r:id="rId22"/>
    <p:sldId id="306" r:id="rId23"/>
    <p:sldId id="273" r:id="rId24"/>
    <p:sldId id="276" r:id="rId25"/>
    <p:sldId id="309" r:id="rId26"/>
    <p:sldId id="310" r:id="rId27"/>
    <p:sldId id="316" r:id="rId28"/>
    <p:sldId id="317" r:id="rId29"/>
    <p:sldId id="318" r:id="rId30"/>
    <p:sldId id="325" r:id="rId31"/>
  </p:sldIdLst>
  <p:sldSz cx="9906000" cy="6858000" type="A4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FF"/>
    <a:srgbClr val="FF9900"/>
    <a:srgbClr val="33CC33"/>
    <a:srgbClr val="FF0066"/>
    <a:srgbClr val="FF3300"/>
    <a:srgbClr val="00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3" autoAdjust="0"/>
    <p:restoredTop sz="94715" autoAdjust="0"/>
  </p:normalViewPr>
  <p:slideViewPr>
    <p:cSldViewPr>
      <p:cViewPr varScale="1">
        <p:scale>
          <a:sx n="72" d="100"/>
          <a:sy n="72" d="100"/>
        </p:scale>
        <p:origin x="-1314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2D6FA44-1F95-4C08-9E46-7FEF7D6D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D503B14-BA54-4A2A-A661-D0F43A61701A}" type="datetimeFigureOut">
              <a:rPr lang="ru-RU"/>
              <a:pPr>
                <a:defRPr/>
              </a:pPr>
              <a:t>08.11.2013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E0E0520-F0C4-4DD9-B708-93A554344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D20902-A2BE-4D19-A988-FFC3E9EC7899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861031" y="3810001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861051" y="3897010"/>
            <a:ext cx="404495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861051" y="4115167"/>
            <a:ext cx="404495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861050" y="4164403"/>
            <a:ext cx="212979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861050" y="4199572"/>
            <a:ext cx="212979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861050" y="3962400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991216" y="406098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906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9906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948555" y="3643090"/>
            <a:ext cx="2957446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906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95300" y="2401888"/>
            <a:ext cx="916305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95300" y="3899938"/>
            <a:ext cx="536575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264400" y="4206240"/>
            <a:ext cx="104013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861050" y="4205288"/>
            <a:ext cx="140335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013429" y="1136"/>
            <a:ext cx="810021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E843CC-EACA-447C-BAEE-21316DC15A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ABBE7-BD30-4EB1-AFFB-F602DF1544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46950" y="1143000"/>
            <a:ext cx="206375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143000"/>
            <a:ext cx="67691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001FA-0E7D-4E6D-B076-6BCED17D73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0B40-2BFD-4728-8108-388737864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2987D-24B0-49EB-AA8F-7230C25C9B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1981201"/>
            <a:ext cx="84201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3367088"/>
            <a:ext cx="84201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2B893-0A66-46FB-B353-14286143E0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2249425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2249425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011B0-9F11-4D9A-B21A-A78D0FBAC0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1143000"/>
            <a:ext cx="90805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0" y="2244970"/>
            <a:ext cx="437845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14661" y="2244970"/>
            <a:ext cx="4378590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12750" y="2708519"/>
            <a:ext cx="437845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1496" y="2708519"/>
            <a:ext cx="4378590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75B19C02-65FA-4447-8BA3-7BE176AF45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132320" y="612648"/>
            <a:ext cx="1037036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95950" y="612648"/>
            <a:ext cx="143637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55964" y="2272"/>
            <a:ext cx="825500" cy="365760"/>
          </a:xfrm>
        </p:spPr>
        <p:txBody>
          <a:bodyPr/>
          <a:lstStyle/>
          <a:p>
            <a:pPr>
              <a:defRPr/>
            </a:pPr>
            <a:fld id="{FAEF98CC-6329-4A42-824E-14B11BAD6F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BDFEF-4D0B-4696-B327-B75E2373B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9621" y="1101970"/>
            <a:ext cx="366522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99621" y="2010727"/>
            <a:ext cx="366522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5100" y="776287"/>
            <a:ext cx="5527548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11225-744D-498B-AF60-0476ED4D9D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3804" y="1109161"/>
            <a:ext cx="6357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37310" y="1143000"/>
            <a:ext cx="4953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95813" y="3274309"/>
            <a:ext cx="28067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F90E3-B30D-4FFB-B2A3-D02CC0CBB5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9906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906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9906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861031" y="360247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861051" y="440113"/>
            <a:ext cx="404495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857951" y="497504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988117" y="58894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842047" y="-2001"/>
            <a:ext cx="624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798188" y="-2001"/>
            <a:ext cx="2971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777547" y="-2001"/>
            <a:ext cx="9906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9723375" y="-2001"/>
            <a:ext cx="2971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9658650" y="380"/>
            <a:ext cx="59436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9612931" y="380"/>
            <a:ext cx="9906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2249424"/>
            <a:ext cx="89154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135414" y="612648"/>
            <a:ext cx="1037036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855964" y="2272"/>
            <a:ext cx="8255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69971F-A970-484E-B0BF-3573BE01C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E63AE6"/>
                </a:solidFill>
              </a:rPr>
              <a:t>Тема: «Индивидуальное развитие  </a:t>
            </a:r>
            <a:br>
              <a:rPr lang="ru-RU" sz="3600" dirty="0" smtClean="0">
                <a:solidFill>
                  <a:srgbClr val="E63AE6"/>
                </a:solidFill>
              </a:rPr>
            </a:br>
            <a:r>
              <a:rPr lang="ru-RU" sz="3600" dirty="0" smtClean="0">
                <a:solidFill>
                  <a:srgbClr val="E63AE6"/>
                </a:solidFill>
              </a:rPr>
              <a:t> организмов – онтогенез».</a:t>
            </a:r>
            <a:endParaRPr lang="ru-RU" sz="3600" dirty="0" smtClean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Ефимова Наталия Валерьевна</a:t>
            </a:r>
            <a:r>
              <a:rPr lang="ru-RU" sz="2000" smtClean="0"/>
              <a:t>, </a:t>
            </a:r>
            <a:endParaRPr lang="ru-RU" sz="2000" dirty="0" smtClean="0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1281113" y="908050"/>
            <a:ext cx="7434262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4000" dirty="0">
              <a:solidFill>
                <a:srgbClr val="E63AE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4000" dirty="0">
              <a:solidFill>
                <a:srgbClr val="E63AE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5888"/>
            <a:ext cx="8915400" cy="504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smtClean="0"/>
              <a:t>3 - </a:t>
            </a:r>
            <a:r>
              <a:rPr lang="ru-RU" sz="2800" smtClean="0">
                <a:solidFill>
                  <a:srgbClr val="FF9900"/>
                </a:solidFill>
              </a:rPr>
              <a:t>Онтогенез одноклеточных организмов</a:t>
            </a:r>
            <a:r>
              <a:rPr lang="ru-RU" sz="4000" smtClean="0"/>
              <a:t>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09588" y="765175"/>
            <a:ext cx="8821737" cy="1655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</a:t>
            </a:r>
            <a:r>
              <a:rPr lang="ru-RU" sz="2400" smtClean="0"/>
              <a:t>У простейших организмов тело которых состоит из одной клетки онтогенез совпадает с клеточным циклом т.е. с момента появления, путем деления материнской  клетки до следующего деления или смерти. </a:t>
            </a:r>
          </a:p>
        </p:txBody>
      </p:sp>
      <p:pic>
        <p:nvPicPr>
          <p:cNvPr id="12292" name="Picture 10" descr="нфузория"/>
          <p:cNvPicPr>
            <a:picLocks noChangeAspect="1" noChangeArrowheads="1"/>
          </p:cNvPicPr>
          <p:nvPr/>
        </p:nvPicPr>
        <p:blipFill>
          <a:blip r:embed="rId2" cstate="print"/>
          <a:srcRect l="7867" r="4895"/>
          <a:stretch>
            <a:fillRect/>
          </a:stretch>
        </p:blipFill>
        <p:spPr bwMode="auto">
          <a:xfrm>
            <a:off x="1497013" y="4292600"/>
            <a:ext cx="7921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img474"/>
          <p:cNvPicPr>
            <a:picLocks noChangeAspect="1" noChangeArrowheads="1"/>
          </p:cNvPicPr>
          <p:nvPr/>
        </p:nvPicPr>
        <p:blipFill>
          <a:blip r:embed="rId3" cstate="print"/>
          <a:srcRect l="1471" t="9984" r="13991"/>
          <a:stretch>
            <a:fillRect/>
          </a:stretch>
        </p:blipFill>
        <p:spPr bwMode="auto">
          <a:xfrm>
            <a:off x="3297238" y="3357563"/>
            <a:ext cx="25923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2" descr="2"/>
          <p:cNvPicPr>
            <a:picLocks noChangeAspect="1" noChangeArrowheads="1"/>
          </p:cNvPicPr>
          <p:nvPr/>
        </p:nvPicPr>
        <p:blipFill>
          <a:blip r:embed="rId4" cstate="print"/>
          <a:srcRect l="5313" r="8633" b="-3418"/>
          <a:stretch>
            <a:fillRect/>
          </a:stretch>
        </p:blipFill>
        <p:spPr bwMode="auto">
          <a:xfrm>
            <a:off x="7400925" y="4292600"/>
            <a:ext cx="1368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Line 16"/>
          <p:cNvSpPr>
            <a:spLocks noChangeShapeType="1"/>
          </p:cNvSpPr>
          <p:nvPr/>
        </p:nvSpPr>
        <p:spPr bwMode="auto">
          <a:xfrm>
            <a:off x="2289175" y="48688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17"/>
          <p:cNvSpPr>
            <a:spLocks noChangeShapeType="1"/>
          </p:cNvSpPr>
          <p:nvPr/>
        </p:nvSpPr>
        <p:spPr bwMode="auto">
          <a:xfrm>
            <a:off x="5889625" y="479742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601663" y="0"/>
            <a:ext cx="8601075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4 – </a:t>
            </a:r>
            <a:r>
              <a:rPr lang="ru-RU" sz="2800" smtClean="0">
                <a:solidFill>
                  <a:srgbClr val="FF9900"/>
                </a:solidFill>
              </a:rPr>
              <a:t>онтогенез многоклеточных организмов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idx="1"/>
          </p:nvPr>
        </p:nvSpPr>
        <p:spPr>
          <a:xfrm>
            <a:off x="495300" y="692150"/>
            <a:ext cx="8915400" cy="5434013"/>
          </a:xfrm>
        </p:spPr>
        <p:txBody>
          <a:bodyPr/>
          <a:lstStyle/>
          <a:p>
            <a:pPr marL="0" indent="176213" eaLnBrk="1" hangingPunct="1">
              <a:buFont typeface="Wingdings" pitchFamily="2" charset="2"/>
              <a:buNone/>
              <a:defRPr/>
            </a:pPr>
            <a:r>
              <a:rPr lang="ru-RU" sz="2000" smtClean="0"/>
              <a:t>Намного сложнее протекает онтогенез у многоклеточных организмов.</a:t>
            </a:r>
          </a:p>
          <a:p>
            <a:pPr marL="0" indent="176213" eaLnBrk="1" hangingPunct="1">
              <a:buFont typeface="Wingdings" pitchFamily="2" charset="2"/>
              <a:buNone/>
              <a:defRPr/>
            </a:pPr>
            <a:r>
              <a:rPr lang="ru-RU" sz="2000" smtClean="0"/>
              <a:t>Н–р у различных отделов царства растений онтогенез представлен сложными циклами развития со сменой полового и бесполого поколений.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60388" y="2133600"/>
            <a:ext cx="8915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Цикл развития мха</a:t>
            </a:r>
            <a:r>
              <a:rPr lang="ru-RU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3317" name="Picture 7" descr="img460"/>
          <p:cNvPicPr>
            <a:picLocks noChangeAspect="1" noChangeArrowheads="1"/>
          </p:cNvPicPr>
          <p:nvPr/>
        </p:nvPicPr>
        <p:blipFill>
          <a:blip r:embed="rId2" cstate="print"/>
          <a:srcRect r="2940" b="4268"/>
          <a:stretch>
            <a:fillRect/>
          </a:stretch>
        </p:blipFill>
        <p:spPr bwMode="auto">
          <a:xfrm>
            <a:off x="1065213" y="2636838"/>
            <a:ext cx="71278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052513"/>
            <a:ext cx="4032250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smtClean="0"/>
              <a:t>Цикл развития папоротника</a:t>
            </a:r>
            <a:r>
              <a:rPr lang="ru-RU" sz="4000" smtClean="0"/>
              <a:t> </a:t>
            </a:r>
          </a:p>
        </p:txBody>
      </p:sp>
      <p:pic>
        <p:nvPicPr>
          <p:cNvPr id="14339" name="Picture 5" descr="img4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1989138"/>
            <a:ext cx="43084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5514975" y="1196975"/>
            <a:ext cx="4391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Цикл развития голосеменного растения</a:t>
            </a:r>
          </a:p>
        </p:txBody>
      </p:sp>
      <p:pic>
        <p:nvPicPr>
          <p:cNvPr id="14341" name="Picture 7" descr="img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100" y="1989138"/>
            <a:ext cx="504031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2000250" y="476250"/>
            <a:ext cx="5545138" cy="576263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smtClean="0"/>
              <a:t>Цикл развития покрытосеменного растения</a:t>
            </a:r>
          </a:p>
        </p:txBody>
      </p:sp>
      <p:pic>
        <p:nvPicPr>
          <p:cNvPr id="15363" name="Picture 5" descr="img461"/>
          <p:cNvPicPr>
            <a:picLocks noChangeAspect="1" noChangeArrowheads="1"/>
          </p:cNvPicPr>
          <p:nvPr/>
        </p:nvPicPr>
        <p:blipFill>
          <a:blip r:embed="rId2" cstate="print"/>
          <a:srcRect l="4089" t="2487" r="853" b="4137"/>
          <a:stretch>
            <a:fillRect/>
          </a:stretch>
        </p:blipFill>
        <p:spPr bwMode="auto">
          <a:xfrm>
            <a:off x="2216150" y="1844675"/>
            <a:ext cx="54737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200025" y="115888"/>
            <a:ext cx="9705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У многоклеточных животных онтогенез тоже очень сложный процесс и гораздо интересней, чем у растений</a:t>
            </a:r>
          </a:p>
        </p:txBody>
      </p:sp>
      <p:pic>
        <p:nvPicPr>
          <p:cNvPr id="16387" name="Picture 6" descr="img478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 t="3131" r="740" b="2158"/>
          <a:stretch>
            <a:fillRect/>
          </a:stretch>
        </p:blipFill>
        <p:spPr bwMode="auto">
          <a:xfrm>
            <a:off x="560388" y="4508500"/>
            <a:ext cx="41767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img477"/>
          <p:cNvPicPr>
            <a:picLocks noChangeAspect="1" noChangeArrowheads="1"/>
          </p:cNvPicPr>
          <p:nvPr/>
        </p:nvPicPr>
        <p:blipFill>
          <a:blip r:embed="rId3" cstate="print">
            <a:lum bright="18000" contrast="30000"/>
          </a:blip>
          <a:srcRect l="925" t="3809" r="1202"/>
          <a:stretch>
            <a:fillRect/>
          </a:stretch>
        </p:blipFill>
        <p:spPr bwMode="auto">
          <a:xfrm>
            <a:off x="560388" y="1844675"/>
            <a:ext cx="410527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img476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 l="7518" t="16180" r="2411" b="1459"/>
          <a:stretch>
            <a:fillRect/>
          </a:stretch>
        </p:blipFill>
        <p:spPr bwMode="auto">
          <a:xfrm>
            <a:off x="6608763" y="1844675"/>
            <a:ext cx="302418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1568450" y="1125538"/>
            <a:ext cx="59769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Циклы развития кишечнополостных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img479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2936875" y="1628775"/>
            <a:ext cx="35290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Rectangle 6"/>
          <p:cNvSpPr>
            <a:spLocks noGrp="1" noChangeArrowheads="1"/>
          </p:cNvSpPr>
          <p:nvPr>
            <p:ph type="title"/>
          </p:nvPr>
        </p:nvSpPr>
        <p:spPr>
          <a:xfrm>
            <a:off x="495300" y="277813"/>
            <a:ext cx="8202613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Развитие червей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4232275" y="3213100"/>
            <a:ext cx="5473700" cy="2873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400" smtClean="0"/>
              <a:t>РАЗВИТИЕ ЗЕМНОВОДНОГО</a:t>
            </a:r>
          </a:p>
        </p:txBody>
      </p:sp>
      <p:pic>
        <p:nvPicPr>
          <p:cNvPr id="18435" name="Picture 5" descr="img485"/>
          <p:cNvPicPr>
            <a:picLocks noChangeAspect="1" noChangeArrowheads="1"/>
          </p:cNvPicPr>
          <p:nvPr/>
        </p:nvPicPr>
        <p:blipFill>
          <a:blip r:embed="rId2" cstate="print"/>
          <a:srcRect l="1913" b="4836"/>
          <a:stretch>
            <a:fillRect/>
          </a:stretch>
        </p:blipFill>
        <p:spPr bwMode="auto">
          <a:xfrm>
            <a:off x="5313363" y="3681413"/>
            <a:ext cx="3743325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img487"/>
          <p:cNvPicPr>
            <a:picLocks noChangeAspect="1" noChangeArrowheads="1"/>
          </p:cNvPicPr>
          <p:nvPr/>
        </p:nvPicPr>
        <p:blipFill>
          <a:blip r:embed="rId3" cstate="print"/>
          <a:srcRect l="5415" t="9555" r="1500" b="10980"/>
          <a:stretch>
            <a:fillRect/>
          </a:stretch>
        </p:blipFill>
        <p:spPr bwMode="auto">
          <a:xfrm>
            <a:off x="273050" y="3716338"/>
            <a:ext cx="33845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img480"/>
          <p:cNvPicPr>
            <a:picLocks noChangeAspect="1" noChangeArrowheads="1"/>
          </p:cNvPicPr>
          <p:nvPr/>
        </p:nvPicPr>
        <p:blipFill>
          <a:blip r:embed="rId4" cstate="print"/>
          <a:srcRect l="1942" t="12894" r="1875" b="2982"/>
          <a:stretch>
            <a:fillRect/>
          </a:stretch>
        </p:blipFill>
        <p:spPr bwMode="auto">
          <a:xfrm>
            <a:off x="1568450" y="765175"/>
            <a:ext cx="67691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992188" y="3284538"/>
            <a:ext cx="2592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РАЗВИТИЕ РЫБЫ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3440113" y="333375"/>
            <a:ext cx="4465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РАЗВИТИЕ БАБОЧКИ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8915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Развитие пресмыкающегося</a:t>
            </a:r>
          </a:p>
        </p:txBody>
      </p:sp>
      <p:pic>
        <p:nvPicPr>
          <p:cNvPr id="19459" name="Picture 5" descr="пп"/>
          <p:cNvPicPr>
            <a:picLocks noChangeAspect="1" noChangeArrowheads="1"/>
          </p:cNvPicPr>
          <p:nvPr/>
        </p:nvPicPr>
        <p:blipFill>
          <a:blip r:embed="rId2" cstate="print"/>
          <a:srcRect l="10437" r="5986" b="8356"/>
          <a:stretch>
            <a:fillRect/>
          </a:stretch>
        </p:blipFill>
        <p:spPr bwMode="auto">
          <a:xfrm>
            <a:off x="4232275" y="4868863"/>
            <a:ext cx="17287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а"/>
          <p:cNvPicPr>
            <a:picLocks noChangeAspect="1" noChangeArrowheads="1"/>
          </p:cNvPicPr>
          <p:nvPr/>
        </p:nvPicPr>
        <p:blipFill>
          <a:blip r:embed="rId3" cstate="print"/>
          <a:srcRect l="7126" r="11198"/>
          <a:stretch>
            <a:fillRect/>
          </a:stretch>
        </p:blipFill>
        <p:spPr bwMode="auto">
          <a:xfrm>
            <a:off x="1281113" y="1268413"/>
            <a:ext cx="16557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5"/>
          <p:cNvPicPr>
            <a:picLocks noChangeAspect="1" noChangeArrowheads="1"/>
          </p:cNvPicPr>
          <p:nvPr/>
        </p:nvPicPr>
        <p:blipFill>
          <a:blip r:embed="rId4" cstate="print"/>
          <a:srcRect t="4385" r="11086" b="4861"/>
          <a:stretch>
            <a:fillRect/>
          </a:stretch>
        </p:blipFill>
        <p:spPr bwMode="auto">
          <a:xfrm>
            <a:off x="4232275" y="1773238"/>
            <a:ext cx="18716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д"/>
          <p:cNvPicPr>
            <a:picLocks noChangeAspect="1" noChangeArrowheads="1"/>
          </p:cNvPicPr>
          <p:nvPr/>
        </p:nvPicPr>
        <p:blipFill>
          <a:blip r:embed="rId5" cstate="print"/>
          <a:srcRect t="4407" r="6053" b="8716"/>
          <a:stretch>
            <a:fillRect/>
          </a:stretch>
        </p:blipFill>
        <p:spPr bwMode="auto">
          <a:xfrm>
            <a:off x="7258050" y="2349500"/>
            <a:ext cx="17986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о"/>
          <p:cNvPicPr>
            <a:picLocks noChangeAspect="1" noChangeArrowheads="1"/>
          </p:cNvPicPr>
          <p:nvPr/>
        </p:nvPicPr>
        <p:blipFill>
          <a:blip r:embed="rId6" cstate="print"/>
          <a:srcRect l="6761" t="4381" r="11420" b="4953"/>
          <a:stretch>
            <a:fillRect/>
          </a:stretch>
        </p:blipFill>
        <p:spPr bwMode="auto">
          <a:xfrm>
            <a:off x="7400925" y="4941888"/>
            <a:ext cx="17287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 descr="img496"/>
          <p:cNvPicPr>
            <a:picLocks noChangeAspect="1" noChangeArrowheads="1"/>
          </p:cNvPicPr>
          <p:nvPr/>
        </p:nvPicPr>
        <p:blipFill>
          <a:blip r:embed="rId7" cstate="print"/>
          <a:srcRect t="1584" r="28650" b="32947"/>
          <a:stretch>
            <a:fillRect/>
          </a:stretch>
        </p:blipFill>
        <p:spPr bwMode="auto">
          <a:xfrm>
            <a:off x="704850" y="3644900"/>
            <a:ext cx="2451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Line 19"/>
          <p:cNvSpPr>
            <a:spLocks noChangeShapeType="1"/>
          </p:cNvSpPr>
          <p:nvPr/>
        </p:nvSpPr>
        <p:spPr bwMode="auto">
          <a:xfrm>
            <a:off x="3224213" y="2133600"/>
            <a:ext cx="86518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Line 20"/>
          <p:cNvSpPr>
            <a:spLocks noChangeShapeType="1"/>
          </p:cNvSpPr>
          <p:nvPr/>
        </p:nvSpPr>
        <p:spPr bwMode="auto">
          <a:xfrm>
            <a:off x="6248400" y="2276475"/>
            <a:ext cx="9366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Line 22"/>
          <p:cNvSpPr>
            <a:spLocks noChangeShapeType="1"/>
          </p:cNvSpPr>
          <p:nvPr/>
        </p:nvSpPr>
        <p:spPr bwMode="auto">
          <a:xfrm>
            <a:off x="8193088" y="4005263"/>
            <a:ext cx="730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23"/>
          <p:cNvSpPr>
            <a:spLocks noChangeShapeType="1"/>
          </p:cNvSpPr>
          <p:nvPr/>
        </p:nvSpPr>
        <p:spPr bwMode="auto">
          <a:xfrm flipH="1">
            <a:off x="6105525" y="580548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24"/>
          <p:cNvSpPr>
            <a:spLocks noChangeShapeType="1"/>
          </p:cNvSpPr>
          <p:nvPr/>
        </p:nvSpPr>
        <p:spPr bwMode="auto">
          <a:xfrm flipH="1">
            <a:off x="3368675" y="573405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" y="404813"/>
            <a:ext cx="89154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Развитие птицы</a:t>
            </a:r>
          </a:p>
        </p:txBody>
      </p:sp>
      <p:pic>
        <p:nvPicPr>
          <p:cNvPr id="20483" name="Picture 6" descr="img500"/>
          <p:cNvPicPr>
            <a:picLocks noChangeAspect="1" noChangeArrowheads="1"/>
          </p:cNvPicPr>
          <p:nvPr/>
        </p:nvPicPr>
        <p:blipFill>
          <a:blip r:embed="rId2" cstate="print"/>
          <a:srcRect l="4236" r="4132" b="18246"/>
          <a:stretch>
            <a:fillRect/>
          </a:stretch>
        </p:blipFill>
        <p:spPr bwMode="auto">
          <a:xfrm>
            <a:off x="3224213" y="5300663"/>
            <a:ext cx="15843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img497"/>
          <p:cNvPicPr>
            <a:picLocks noChangeAspect="1" noChangeArrowheads="1"/>
          </p:cNvPicPr>
          <p:nvPr/>
        </p:nvPicPr>
        <p:blipFill>
          <a:blip r:embed="rId3" cstate="print"/>
          <a:srcRect l="6992" t="5597" b="15422"/>
          <a:stretch>
            <a:fillRect/>
          </a:stretch>
        </p:blipFill>
        <p:spPr bwMode="auto">
          <a:xfrm>
            <a:off x="704850" y="1412875"/>
            <a:ext cx="16049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img498"/>
          <p:cNvPicPr>
            <a:picLocks noChangeAspect="1" noChangeArrowheads="1"/>
          </p:cNvPicPr>
          <p:nvPr/>
        </p:nvPicPr>
        <p:blipFill>
          <a:blip r:embed="rId4" cstate="print"/>
          <a:srcRect l="3772" t="11319" b="9702"/>
          <a:stretch>
            <a:fillRect/>
          </a:stretch>
        </p:blipFill>
        <p:spPr bwMode="auto">
          <a:xfrm>
            <a:off x="3224213" y="2852738"/>
            <a:ext cx="1660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img499"/>
          <p:cNvPicPr>
            <a:picLocks noChangeAspect="1" noChangeArrowheads="1"/>
          </p:cNvPicPr>
          <p:nvPr/>
        </p:nvPicPr>
        <p:blipFill>
          <a:blip r:embed="rId5" cstate="print"/>
          <a:srcRect l="6273" t="5722" b="9702"/>
          <a:stretch>
            <a:fillRect/>
          </a:stretch>
        </p:blipFill>
        <p:spPr bwMode="auto">
          <a:xfrm>
            <a:off x="849313" y="4149725"/>
            <a:ext cx="16129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Орлан"/>
          <p:cNvPicPr>
            <a:picLocks noChangeAspect="1" noChangeArrowheads="1"/>
          </p:cNvPicPr>
          <p:nvPr/>
        </p:nvPicPr>
        <p:blipFill>
          <a:blip r:embed="rId6" cstate="print"/>
          <a:srcRect l="13901" t="5144" r="13901" b="23064"/>
          <a:stretch>
            <a:fillRect/>
          </a:stretch>
        </p:blipFill>
        <p:spPr bwMode="auto">
          <a:xfrm>
            <a:off x="6681788" y="3573463"/>
            <a:ext cx="18716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Line 13"/>
          <p:cNvSpPr>
            <a:spLocks noChangeShapeType="1"/>
          </p:cNvSpPr>
          <p:nvPr/>
        </p:nvSpPr>
        <p:spPr bwMode="auto">
          <a:xfrm>
            <a:off x="2457450" y="2276475"/>
            <a:ext cx="6223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Line 14"/>
          <p:cNvSpPr>
            <a:spLocks noChangeShapeType="1"/>
          </p:cNvSpPr>
          <p:nvPr/>
        </p:nvSpPr>
        <p:spPr bwMode="auto">
          <a:xfrm flipH="1">
            <a:off x="2536825" y="4076700"/>
            <a:ext cx="109061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Line 15"/>
          <p:cNvSpPr>
            <a:spLocks noChangeShapeType="1"/>
          </p:cNvSpPr>
          <p:nvPr/>
        </p:nvSpPr>
        <p:spPr bwMode="auto">
          <a:xfrm>
            <a:off x="1443038" y="5516563"/>
            <a:ext cx="1246187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491" name="Line 16"/>
          <p:cNvSpPr>
            <a:spLocks noChangeShapeType="1"/>
          </p:cNvSpPr>
          <p:nvPr/>
        </p:nvSpPr>
        <p:spPr bwMode="auto">
          <a:xfrm flipV="1">
            <a:off x="4719638" y="5157788"/>
            <a:ext cx="1246187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2144713" y="549275"/>
            <a:ext cx="4824412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Развитие млекопитающего</a:t>
            </a:r>
          </a:p>
        </p:txBody>
      </p:sp>
      <p:pic>
        <p:nvPicPr>
          <p:cNvPr id="21507" name="Picture 5" descr="img488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2432050" y="1484313"/>
            <a:ext cx="424815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476250"/>
            <a:ext cx="7559675" cy="8524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План урока: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00200"/>
            <a:ext cx="8982075" cy="48529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33CC33"/>
                </a:solidFill>
              </a:rPr>
              <a:t>1. эмбриональный период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rgbClr val="33CC33"/>
                </a:solidFill>
              </a:rPr>
              <a:t>2. постэмбриональный период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rgbClr val="33CC33"/>
                </a:solidFill>
              </a:rPr>
              <a:t>3. воздействие факторов окружающей среды на развивающийся зародыш</a:t>
            </a:r>
          </a:p>
          <a:p>
            <a:pPr eaLnBrk="1" hangingPunct="1">
              <a:defRPr/>
            </a:pPr>
            <a:endParaRPr lang="ru-RU" sz="2000" dirty="0" smtClean="0">
              <a:solidFill>
                <a:srgbClr val="33CC33"/>
              </a:solidFill>
            </a:endParaRPr>
          </a:p>
          <a:p>
            <a:pPr eaLnBrk="1" hangingPunct="1">
              <a:defRPr/>
            </a:pPr>
            <a:endParaRPr lang="ru-RU" sz="2000" dirty="0" smtClean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Rectangle 9"/>
          <p:cNvSpPr>
            <a:spLocks noGrp="1" noChangeArrowheads="1"/>
          </p:cNvSpPr>
          <p:nvPr>
            <p:ph type="title"/>
          </p:nvPr>
        </p:nvSpPr>
        <p:spPr>
          <a:xfrm>
            <a:off x="1568450" y="188913"/>
            <a:ext cx="6121400" cy="5762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5 – </a:t>
            </a:r>
            <a:r>
              <a:rPr lang="ru-RU" sz="2800" smtClean="0">
                <a:solidFill>
                  <a:srgbClr val="FF9900"/>
                </a:solidFill>
              </a:rPr>
              <a:t>эмбриональный период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8659813" cy="3671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smtClean="0"/>
              <a:t>Эмбриональный или зародышевый период индивидуального развития многоклеточного организма охватывает процессы происходящие в зиготе с момента первого деления до выхода из яйца или рождения.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smtClean="0"/>
              <a:t>Наука, изучающая законы индивидуального развития организмов на стадии зародыша называется эмбриологией (от греч. эмбрион – зародыш).</a:t>
            </a:r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3081338" y="2924175"/>
            <a:ext cx="2633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u="sng"/>
              <a:t>Эмбриональное развитие</a:t>
            </a:r>
          </a:p>
        </p:txBody>
      </p:sp>
      <p:sp>
        <p:nvSpPr>
          <p:cNvPr id="22533" name="Text Box 13"/>
          <p:cNvSpPr txBox="1">
            <a:spLocks noChangeArrowheads="1"/>
          </p:cNvSpPr>
          <p:nvPr/>
        </p:nvSpPr>
        <p:spPr bwMode="auto">
          <a:xfrm>
            <a:off x="488950" y="3357563"/>
            <a:ext cx="35099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Внутриутробное – оканчивается </a:t>
            </a:r>
          </a:p>
          <a:p>
            <a:r>
              <a:rPr lang="ru-RU" sz="1600"/>
              <a:t>рождением (большинство млекопитающих, в том числе человек)</a:t>
            </a:r>
          </a:p>
        </p:txBody>
      </p:sp>
      <p:sp>
        <p:nvSpPr>
          <p:cNvPr id="22534" name="Text Box 14"/>
          <p:cNvSpPr txBox="1">
            <a:spLocks noChangeArrowheads="1"/>
          </p:cNvSpPr>
          <p:nvPr/>
        </p:nvSpPr>
        <p:spPr bwMode="auto">
          <a:xfrm>
            <a:off x="5024438" y="3357563"/>
            <a:ext cx="390048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Вне тела матери – оканчивается выходом из яйцевых оболочек ( яйцекладущие и выметывающие икру животные, рыбы земноводные, иглокожие, моллюски, птицы, пресмыкающиеся и т.д. )</a:t>
            </a:r>
          </a:p>
        </p:txBody>
      </p:sp>
      <p:sp>
        <p:nvSpPr>
          <p:cNvPr id="22535" name="Text Box 15"/>
          <p:cNvSpPr txBox="1">
            <a:spLocks noChangeArrowheads="1"/>
          </p:cNvSpPr>
          <p:nvPr/>
        </p:nvSpPr>
        <p:spPr bwMode="auto">
          <a:xfrm>
            <a:off x="415925" y="5445125"/>
            <a:ext cx="90741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Многоклеточные животные имеют разный уровень сложности организации; могут развиваться в утробе и вне тела матери , но у преобладающего большинства эмбриональный период протекает сходным образом и состоит из трех периодов : дробления, гаструляции и органогенеза.</a:t>
            </a:r>
          </a:p>
        </p:txBody>
      </p:sp>
      <p:sp>
        <p:nvSpPr>
          <p:cNvPr id="22536" name="Line 16"/>
          <p:cNvSpPr>
            <a:spLocks noChangeShapeType="1"/>
          </p:cNvSpPr>
          <p:nvPr/>
        </p:nvSpPr>
        <p:spPr bwMode="auto">
          <a:xfrm flipH="1">
            <a:off x="2000250" y="3141663"/>
            <a:ext cx="9366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Line 17"/>
          <p:cNvSpPr>
            <a:spLocks noChangeShapeType="1"/>
          </p:cNvSpPr>
          <p:nvPr/>
        </p:nvSpPr>
        <p:spPr bwMode="auto">
          <a:xfrm>
            <a:off x="5673725" y="3213100"/>
            <a:ext cx="10080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img309"/>
          <p:cNvPicPr>
            <a:picLocks noChangeAspect="1" noChangeArrowheads="1"/>
          </p:cNvPicPr>
          <p:nvPr/>
        </p:nvPicPr>
        <p:blipFill>
          <a:blip r:embed="rId2" cstate="print"/>
          <a:srcRect t="2203" b="2156"/>
          <a:stretch>
            <a:fillRect/>
          </a:stretch>
        </p:blipFill>
        <p:spPr bwMode="auto">
          <a:xfrm>
            <a:off x="2360613" y="188913"/>
            <a:ext cx="21605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img310"/>
          <p:cNvPicPr>
            <a:picLocks noChangeAspect="1" noChangeArrowheads="1"/>
          </p:cNvPicPr>
          <p:nvPr/>
        </p:nvPicPr>
        <p:blipFill>
          <a:blip r:embed="rId3" cstate="print">
            <a:lum bright="-18000" contrast="24000"/>
          </a:blip>
          <a:srcRect l="2808" t="3236" r="2179" b="9673"/>
          <a:stretch>
            <a:fillRect/>
          </a:stretch>
        </p:blipFill>
        <p:spPr bwMode="auto">
          <a:xfrm>
            <a:off x="6105525" y="2349500"/>
            <a:ext cx="36004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img311"/>
          <p:cNvPicPr>
            <a:picLocks noChangeAspect="1" noChangeArrowheads="1"/>
          </p:cNvPicPr>
          <p:nvPr/>
        </p:nvPicPr>
        <p:blipFill>
          <a:blip r:embed="rId4" cstate="print"/>
          <a:srcRect t="2205" b="2110"/>
          <a:stretch>
            <a:fillRect/>
          </a:stretch>
        </p:blipFill>
        <p:spPr bwMode="auto">
          <a:xfrm>
            <a:off x="273050" y="188913"/>
            <a:ext cx="20907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5945188" y="398463"/>
            <a:ext cx="28829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Стадии эмбриогенеза</a:t>
            </a:r>
            <a:r>
              <a:rPr lang="ru-RU"/>
              <a:t>:</a:t>
            </a:r>
          </a:p>
          <a:p>
            <a:endParaRPr lang="ru-RU"/>
          </a:p>
          <a:p>
            <a:pPr>
              <a:buFontTx/>
              <a:buChar char="-"/>
            </a:pPr>
            <a:r>
              <a:rPr lang="ru-RU"/>
              <a:t> Дробление</a:t>
            </a:r>
          </a:p>
          <a:p>
            <a:r>
              <a:rPr lang="ru-RU"/>
              <a:t>- Гаструляция  </a:t>
            </a:r>
          </a:p>
          <a:p>
            <a:r>
              <a:rPr lang="ru-RU"/>
              <a:t>- Первичный органогенез</a:t>
            </a: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350838" y="3933825"/>
            <a:ext cx="51498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эмбриональном периоде .у большинства многоклеточных организмов независимо от сложности их организации зародыши проходят три одинаковые стадии , что говорит об общности происхождения.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6 – </a:t>
            </a:r>
            <a:r>
              <a:rPr lang="ru-RU" sz="4000" smtClean="0">
                <a:solidFill>
                  <a:srgbClr val="FF9900"/>
                </a:solidFill>
              </a:rPr>
              <a:t>влияние факторов среды на зародыш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159125" y="2827338"/>
            <a:ext cx="3195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u="sng"/>
              <a:t>Факторы среды обитания</a:t>
            </a:r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 flipH="1">
            <a:off x="2614613" y="3141663"/>
            <a:ext cx="6238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6202363" y="3141663"/>
            <a:ext cx="3873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950913" y="3567113"/>
            <a:ext cx="175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Биотические 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6413500" y="3567113"/>
            <a:ext cx="197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Абиотические  </a:t>
            </a: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H="1">
            <a:off x="1676400" y="39338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1052513" y="4149725"/>
            <a:ext cx="16573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Вирусы, бактерии, грибы, животные, растения</a:t>
            </a:r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 flipH="1">
            <a:off x="7291388" y="39338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6254750" y="4097338"/>
            <a:ext cx="24399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Влажность, температура, давление, радиация, химические в-ва.</a:t>
            </a: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661988" y="1773238"/>
            <a:ext cx="8602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 первых часов своего развития каждый эмбрион крайне чувствителен к неблагоприятному воздействию факторов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img3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3500438"/>
            <a:ext cx="43973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img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2725" y="620713"/>
            <a:ext cx="18002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img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488" y="620713"/>
            <a:ext cx="25050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>
          <a:xfrm>
            <a:off x="3368675" y="981075"/>
            <a:ext cx="3384550" cy="850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smtClean="0"/>
              <a:t>Воздействие радиации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188913"/>
            <a:ext cx="9288462" cy="936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smtClean="0"/>
              <a:t>Изменение наследственного аппарата под воздействием различных мутагенов</a:t>
            </a:r>
          </a:p>
        </p:txBody>
      </p:sp>
      <p:pic>
        <p:nvPicPr>
          <p:cNvPr id="26627" name="Picture 7" descr="img3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88" y="1773238"/>
            <a:ext cx="482441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9" descr="img330"/>
          <p:cNvPicPr>
            <a:picLocks noChangeAspect="1" noChangeArrowheads="1"/>
          </p:cNvPicPr>
          <p:nvPr/>
        </p:nvPicPr>
        <p:blipFill>
          <a:blip r:embed="rId3" cstate="print"/>
          <a:srcRect l="1947" t="2786" r="1926"/>
          <a:stretch>
            <a:fillRect/>
          </a:stretch>
        </p:blipFill>
        <p:spPr bwMode="auto">
          <a:xfrm>
            <a:off x="6105525" y="1773238"/>
            <a:ext cx="36718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E63AE6"/>
                </a:solidFill>
              </a:rPr>
              <a:t>Рекомендации учащимся по предотвращению аномалий в развитии будущего потомства</a:t>
            </a:r>
            <a:r>
              <a:rPr lang="ru-RU" sz="3200" smtClean="0"/>
              <a:t>: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idx="1"/>
          </p:nvPr>
        </p:nvSpPr>
        <p:spPr>
          <a:xfrm>
            <a:off x="350838" y="2205038"/>
            <a:ext cx="8915400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Содействовать сохранению нормальной экологической обстановки ;</a:t>
            </a:r>
          </a:p>
          <a:p>
            <a:pPr eaLnBrk="1" hangingPunct="1">
              <a:defRPr/>
            </a:pPr>
            <a:r>
              <a:rPr lang="ru-RU" sz="2800" smtClean="0"/>
              <a:t>Не ухудшать не сейчас ни в будущем экологию родного края;</a:t>
            </a:r>
          </a:p>
          <a:p>
            <a:pPr eaLnBrk="1" hangingPunct="1">
              <a:defRPr/>
            </a:pPr>
            <a:r>
              <a:rPr lang="ru-RU" sz="2800" smtClean="0"/>
              <a:t>Не употреблять алкогольные напитки;</a:t>
            </a:r>
          </a:p>
          <a:p>
            <a:pPr eaLnBrk="1" hangingPunct="1">
              <a:defRPr/>
            </a:pPr>
            <a:r>
              <a:rPr lang="ru-RU" sz="2800" smtClean="0"/>
              <a:t>Не курить;</a:t>
            </a:r>
          </a:p>
          <a:p>
            <a:pPr eaLnBrk="1" hangingPunct="1">
              <a:defRPr/>
            </a:pPr>
            <a:r>
              <a:rPr lang="ru-RU" sz="2800" smtClean="0"/>
              <a:t>Не принимать наркотические средства;</a:t>
            </a:r>
          </a:p>
          <a:p>
            <a:pPr eaLnBrk="1" hangingPunct="1">
              <a:defRPr/>
            </a:pPr>
            <a:r>
              <a:rPr lang="ru-RU" sz="2800" smtClean="0"/>
              <a:t>Полноценно питаться; </a:t>
            </a:r>
          </a:p>
          <a:p>
            <a:pPr eaLnBrk="1" hangingPunct="1">
              <a:defRPr/>
            </a:pPr>
            <a:r>
              <a:rPr lang="ru-RU" sz="2800" smtClean="0"/>
              <a:t>Заниматься спортом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5888"/>
            <a:ext cx="8915400" cy="433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smtClean="0"/>
              <a:t>7 – </a:t>
            </a:r>
            <a:r>
              <a:rPr lang="ru-RU" sz="3200" smtClean="0">
                <a:solidFill>
                  <a:srgbClr val="FF9900"/>
                </a:solidFill>
              </a:rPr>
              <a:t>постэмбриональный период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200025" y="620713"/>
            <a:ext cx="9131300" cy="5976937"/>
          </a:xfrm>
        </p:spPr>
        <p:txBody>
          <a:bodyPr/>
          <a:lstStyle/>
          <a:p>
            <a:pPr marL="0" indent="176213" eaLnBrk="1" hangingPunct="1">
              <a:buFont typeface="Wingdings" pitchFamily="2" charset="2"/>
              <a:buNone/>
              <a:defRPr/>
            </a:pPr>
            <a:r>
              <a:rPr lang="ru-RU" sz="2000" smtClean="0"/>
              <a:t>Развитие организма с момента его рождения или выхода из яйцевых оболочек до смерти называют постэмбриональным периодом.</a:t>
            </a:r>
          </a:p>
          <a:p>
            <a:pPr marL="0" indent="176213" eaLnBrk="1" hangingPunct="1">
              <a:buFont typeface="Wingdings" pitchFamily="2" charset="2"/>
              <a:buNone/>
              <a:defRPr/>
            </a:pPr>
            <a:r>
              <a:rPr lang="ru-RU" sz="2000" smtClean="0"/>
              <a:t>У разных организмов он имеет различную продолжительность: от нескольких часов (у бактерий) до 5000 лет (у секвойи ).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273050" y="2133600"/>
            <a:ext cx="93599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                         </a:t>
            </a:r>
            <a:r>
              <a:rPr lang="ru-RU">
                <a:solidFill>
                  <a:srgbClr val="009900"/>
                </a:solidFill>
              </a:rPr>
              <a:t>ПОСТЭМБРИОНАЛЬНЫЙ ПЕРИОД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</a:rPr>
              <a:t>  НЕПРЯМОЕ</a:t>
            </a:r>
            <a:r>
              <a:rPr lang="ru-RU"/>
              <a:t> (</a:t>
            </a:r>
            <a:r>
              <a:rPr lang="ru-RU" sz="1200"/>
              <a:t>С ПРЕВРАЩЕНИЕМ</a:t>
            </a:r>
            <a:r>
              <a:rPr lang="ru-RU"/>
              <a:t>)                                   </a:t>
            </a:r>
            <a:r>
              <a:rPr lang="ru-RU">
                <a:solidFill>
                  <a:srgbClr val="009900"/>
                </a:solidFill>
              </a:rPr>
              <a:t>ПРЯМОЕ</a:t>
            </a:r>
            <a:r>
              <a:rPr lang="ru-RU"/>
              <a:t> (</a:t>
            </a:r>
            <a:r>
              <a:rPr lang="ru-RU" sz="1200"/>
              <a:t>БЕЗ ПРЕВРАЩЕНИЯ</a:t>
            </a:r>
            <a:r>
              <a:rPr lang="ru-RU"/>
              <a:t>)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7" name="Line 7"/>
          <p:cNvSpPr>
            <a:spLocks noChangeShapeType="1"/>
          </p:cNvSpPr>
          <p:nvPr/>
        </p:nvSpPr>
        <p:spPr bwMode="auto">
          <a:xfrm flipH="1">
            <a:off x="1423988" y="2349500"/>
            <a:ext cx="1152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78" name="Line 8"/>
          <p:cNvSpPr>
            <a:spLocks noChangeShapeType="1"/>
          </p:cNvSpPr>
          <p:nvPr/>
        </p:nvSpPr>
        <p:spPr bwMode="auto">
          <a:xfrm>
            <a:off x="6537325" y="2349500"/>
            <a:ext cx="13668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8679" name="Picture 9" descr="ыа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3141663"/>
            <a:ext cx="38338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0" descr="img481"/>
          <p:cNvPicPr>
            <a:picLocks noChangeAspect="1" noChangeArrowheads="1"/>
          </p:cNvPicPr>
          <p:nvPr/>
        </p:nvPicPr>
        <p:blipFill>
          <a:blip r:embed="rId3" cstate="print"/>
          <a:srcRect l="3545" t="21692" r="3123" b="1837"/>
          <a:stretch>
            <a:fillRect/>
          </a:stretch>
        </p:blipFill>
        <p:spPr bwMode="auto">
          <a:xfrm>
            <a:off x="5024438" y="3141663"/>
            <a:ext cx="38893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E63AE6"/>
                </a:solidFill>
              </a:rPr>
              <a:t>Закрепление</a:t>
            </a:r>
            <a:r>
              <a:rPr lang="ru-RU" sz="3600" smtClean="0"/>
              <a:t> </a:t>
            </a:r>
            <a:r>
              <a:rPr lang="ru-RU" sz="3600" smtClean="0">
                <a:solidFill>
                  <a:srgbClr val="E63AE6"/>
                </a:solidFill>
              </a:rPr>
              <a:t>пройденного материала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3429000"/>
            <a:ext cx="8902700" cy="2663825"/>
          </a:xfrm>
        </p:spPr>
        <p:txBody>
          <a:bodyPr/>
          <a:lstStyle/>
          <a:p>
            <a:pPr marL="88900" indent="363538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dirty="0" smtClean="0"/>
              <a:t>Что такое онтогенез?</a:t>
            </a:r>
          </a:p>
          <a:p>
            <a:pPr marL="88900" indent="363538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Какие этапы выделяют в онтогенезе всех организмов?</a:t>
            </a:r>
          </a:p>
          <a:p>
            <a:pPr marL="88900" indent="363538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Какой период онтогенеза называют эмбриональным?</a:t>
            </a:r>
          </a:p>
          <a:p>
            <a:pPr marL="88900" indent="363538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dirty="0" smtClean="0"/>
              <a:t>Чем характеризуется постэмбриональный период онтогенеза?</a:t>
            </a:r>
          </a:p>
          <a:p>
            <a:pPr marL="88900" indent="363538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В чем преимущество непрямого развития?</a:t>
            </a:r>
          </a:p>
          <a:p>
            <a:pPr marL="88900" indent="363538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Какие факторы оказывают влияние на онтогенез?</a:t>
            </a:r>
          </a:p>
          <a:p>
            <a:pPr marL="88900" indent="363538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350838" y="404813"/>
            <a:ext cx="9126537" cy="64531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7. </a:t>
            </a:r>
            <a:r>
              <a:rPr lang="ru-RU" sz="2400" smtClean="0"/>
              <a:t>Покажите на рисунке и назовите периоды онтогенеза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30723" name="Picture 4" descr="img489"/>
          <p:cNvPicPr>
            <a:picLocks noChangeAspect="1" noChangeArrowheads="1"/>
          </p:cNvPicPr>
          <p:nvPr/>
        </p:nvPicPr>
        <p:blipFill>
          <a:blip r:embed="rId2" cstate="print">
            <a:lum bright="-18000" contrast="66000"/>
          </a:blip>
          <a:srcRect l="681" t="1711" r="4529"/>
          <a:stretch>
            <a:fillRect/>
          </a:stretch>
        </p:blipFill>
        <p:spPr bwMode="auto">
          <a:xfrm>
            <a:off x="1281113" y="1268413"/>
            <a:ext cx="60483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1208088" y="5708650"/>
            <a:ext cx="690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К какому типу развития относится этот жизненный цикл?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1263" y="549275"/>
            <a:ext cx="7642225" cy="9445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E63AE6"/>
                </a:solidFill>
              </a:rPr>
              <a:t>Задание на дом</a:t>
            </a:r>
            <a:r>
              <a:rPr lang="ru-RU" sz="3600" smtClean="0"/>
              <a:t> :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1773238"/>
            <a:ext cx="7208838" cy="3865562"/>
          </a:xfrm>
        </p:spPr>
        <p:txBody>
          <a:bodyPr/>
          <a:lstStyle/>
          <a:p>
            <a:pPr marL="533400" indent="-533400" algn="l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>
                <a:solidFill>
                  <a:srgbClr val="00B0F0"/>
                </a:solidFill>
              </a:rPr>
              <a:t>Изучить </a:t>
            </a:r>
            <a:r>
              <a:rPr lang="en-US" sz="2400" dirty="0" smtClean="0">
                <a:solidFill>
                  <a:srgbClr val="00B0F0"/>
                </a:solidFill>
                <a:cs typeface="Arial" charset="0"/>
              </a:rPr>
              <a:t>§</a:t>
            </a:r>
            <a:r>
              <a:rPr lang="ru-RU" sz="2400" dirty="0" smtClean="0">
                <a:solidFill>
                  <a:srgbClr val="00B0F0"/>
                </a:solidFill>
                <a:cs typeface="Arial" charset="0"/>
              </a:rPr>
              <a:t> 3.4. учебника.</a:t>
            </a:r>
          </a:p>
          <a:p>
            <a:pPr marL="533400" indent="-533400" algn="l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>
                <a:solidFill>
                  <a:srgbClr val="00B0F0"/>
                </a:solidFill>
                <a:cs typeface="Arial" charset="0"/>
              </a:rPr>
              <a:t>Выполнить задания в конце параграфа.</a:t>
            </a:r>
          </a:p>
          <a:p>
            <a:pPr marL="533400" indent="-533400" algn="l" eaLnBrk="1" hangingPunct="1">
              <a:buFont typeface="Wingdings" pitchFamily="2" charset="2"/>
              <a:buAutoNum type="arabicPeriod"/>
              <a:defRPr/>
            </a:pPr>
            <a:r>
              <a:rPr lang="ru-RU" sz="2400" dirty="0" smtClean="0">
                <a:solidFill>
                  <a:srgbClr val="00B0F0"/>
                </a:solidFill>
                <a:cs typeface="Arial" charset="0"/>
              </a:rPr>
              <a:t>Записать продолжительность эмбрионального периода своих домашних животных .</a:t>
            </a:r>
            <a:endParaRPr lang="en-US" sz="2400" dirty="0" smtClean="0">
              <a:solidFill>
                <a:srgbClr val="00B0F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813"/>
            <a:ext cx="89154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E63AE6"/>
                </a:solidFill>
              </a:rPr>
              <a:t>ОПРОС</a:t>
            </a:r>
            <a:r>
              <a:rPr lang="ru-RU" sz="3600" smtClean="0"/>
              <a:t>:</a:t>
            </a:r>
            <a:r>
              <a:rPr lang="ru-RU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09588" y="1341438"/>
            <a:ext cx="8823325" cy="5257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400" dirty="0" smtClean="0"/>
              <a:t>Что такое размножение?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400" dirty="0" smtClean="0"/>
              <a:t>Какие виды размножений вы знаете?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400" dirty="0" smtClean="0"/>
              <a:t>С помощью какого процесса осуществляется размножение и развитие организмов?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400" dirty="0" smtClean="0"/>
              <a:t>Какими способами могут делиться клетки?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400" dirty="0" smtClean="0"/>
              <a:t>Какой  способ деления клетки лежит в основе образования половых клеток?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400" dirty="0" smtClean="0"/>
              <a:t>Как вы думаете, почему размножение получило большее распространение в природе в сравнении с бесполым размножением?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400" dirty="0" smtClean="0"/>
              <a:t>Почему потомство при половом размножении отличается большим разнообразием?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400" dirty="0" smtClean="0"/>
              <a:t>Что такое оплодотворение и каков его результат?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400" dirty="0" smtClean="0"/>
              <a:t>Какой набор хромосом имеет зигота?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84325" y="4271963"/>
            <a:ext cx="1841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cs typeface="Times New Roman" pitchFamily="18" charset="0"/>
              </a:rPr>
              <a:t/>
            </a:r>
            <a:br>
              <a:rPr lang="ru-RU" sz="1100">
                <a:cs typeface="Times New Roman" pitchFamily="18" charset="0"/>
              </a:rPr>
            </a:br>
            <a:endParaRPr lang="ru-RU" sz="900"/>
          </a:p>
          <a:p>
            <a:pPr eaLnBrk="0" hangingPunct="0"/>
            <a:endParaRPr lang="ru-RU"/>
          </a:p>
        </p:txBody>
      </p:sp>
      <p:pic>
        <p:nvPicPr>
          <p:cNvPr id="6147" name="Picture 3" descr="img467"/>
          <p:cNvPicPr>
            <a:picLocks noChangeAspect="1" noChangeArrowheads="1"/>
          </p:cNvPicPr>
          <p:nvPr/>
        </p:nvPicPr>
        <p:blipFill>
          <a:blip r:embed="rId2" cstate="print"/>
          <a:srcRect l="6270" r="6235"/>
          <a:stretch>
            <a:fillRect/>
          </a:stretch>
        </p:blipFill>
        <p:spPr bwMode="auto">
          <a:xfrm>
            <a:off x="5314950" y="4724400"/>
            <a:ext cx="40306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>
          <a:xfrm>
            <a:off x="273050" y="4797425"/>
            <a:ext cx="4392613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Что это за процесс ?</a:t>
            </a:r>
            <a:br>
              <a:rPr lang="ru-RU" sz="2400" smtClean="0"/>
            </a:br>
            <a:r>
              <a:rPr lang="ru-RU" sz="2400" smtClean="0"/>
              <a:t> Где и когда он протекает? </a:t>
            </a:r>
            <a:br>
              <a:rPr lang="ru-RU" sz="2400" smtClean="0"/>
            </a:br>
            <a:r>
              <a:rPr lang="ru-RU" sz="2400" smtClean="0"/>
              <a:t>Каково его значение?</a:t>
            </a:r>
            <a:r>
              <a:rPr lang="ru-RU" sz="2800" smtClean="0"/>
              <a:t>      </a:t>
            </a:r>
          </a:p>
        </p:txBody>
      </p:sp>
      <p:pic>
        <p:nvPicPr>
          <p:cNvPr id="6149" name="Picture 5" descr="img468"/>
          <p:cNvPicPr>
            <a:picLocks noChangeAspect="1" noChangeArrowheads="1"/>
          </p:cNvPicPr>
          <p:nvPr/>
        </p:nvPicPr>
        <p:blipFill>
          <a:blip r:embed="rId3" cstate="print"/>
          <a:srcRect l="3310" t="4018"/>
          <a:stretch>
            <a:fillRect/>
          </a:stretch>
        </p:blipFill>
        <p:spPr bwMode="auto">
          <a:xfrm>
            <a:off x="488950" y="1052513"/>
            <a:ext cx="633571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344488" y="403225"/>
            <a:ext cx="791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Коротко охарактеризуйте этот  способ деления клеток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448175" y="6021388"/>
            <a:ext cx="792163" cy="28733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пемадг"/>
          <p:cNvPicPr>
            <a:picLocks noChangeAspect="1" noChangeArrowheads="1"/>
          </p:cNvPicPr>
          <p:nvPr/>
        </p:nvPicPr>
        <p:blipFill>
          <a:blip r:embed="rId2" cstate="print">
            <a:lum bright="-30000" contrast="24000"/>
          </a:blip>
          <a:srcRect/>
          <a:stretch>
            <a:fillRect/>
          </a:stretch>
        </p:blipFill>
        <p:spPr bwMode="auto">
          <a:xfrm>
            <a:off x="273050" y="4187825"/>
            <a:ext cx="4535488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ан"/>
          <p:cNvPicPr>
            <a:picLocks noChangeAspect="1" noChangeArrowheads="1"/>
          </p:cNvPicPr>
          <p:nvPr/>
        </p:nvPicPr>
        <p:blipFill>
          <a:blip r:embed="rId3" cstate="print">
            <a:lum bright="-24000"/>
          </a:blip>
          <a:srcRect/>
          <a:stretch>
            <a:fillRect/>
          </a:stretch>
        </p:blipFill>
        <p:spPr bwMode="auto">
          <a:xfrm>
            <a:off x="5097463" y="4187825"/>
            <a:ext cx="460851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img4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50" y="260350"/>
            <a:ext cx="93599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333375"/>
            <a:ext cx="8686800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3200" smtClean="0">
                <a:solidFill>
                  <a:srgbClr val="E63AE6"/>
                </a:solidFill>
              </a:rPr>
              <a:t>Изучение нового материала</a:t>
            </a:r>
            <a:r>
              <a:rPr lang="ru-RU" sz="4000" smtClean="0"/>
              <a:t>.		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04850" y="2420938"/>
            <a:ext cx="8902700" cy="2592387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Понятие об онтогенезе.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Исторические сведения.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Индивидуальное развитие одноклеточных организмов.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Индивидуальное развитие многоклеточных организмов.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Эмбриональный период.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Воздействие факторов окружающей среды на развитие зародыша.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Постэмбриональный период.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509588" y="1484313"/>
            <a:ext cx="85312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Онтогенез – это длительный и сложный процесс формирования организмов с момента образования половых клеток и оплодотворения (при половом размножении) или  отдельных групп клеток (при бесполом) до завершения жизни.</a:t>
            </a:r>
          </a:p>
          <a:p>
            <a:r>
              <a:rPr lang="ru-RU"/>
              <a:t>От греческого </a:t>
            </a:r>
            <a:r>
              <a:rPr lang="en-US"/>
              <a:t>ontos-</a:t>
            </a:r>
            <a:r>
              <a:rPr lang="ru-RU"/>
              <a:t> сущее и </a:t>
            </a:r>
            <a:r>
              <a:rPr lang="en-US"/>
              <a:t>genesis – </a:t>
            </a:r>
            <a:r>
              <a:rPr lang="ru-RU"/>
              <a:t>возникновение.</a:t>
            </a:r>
          </a:p>
          <a:p>
            <a:endParaRPr lang="ru-RU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title"/>
          </p:nvPr>
        </p:nvSpPr>
        <p:spPr>
          <a:xfrm>
            <a:off x="992188" y="404813"/>
            <a:ext cx="7921625" cy="723900"/>
          </a:xfrm>
        </p:spPr>
        <p:txBody>
          <a:bodyPr/>
          <a:lstStyle/>
          <a:p>
            <a:pPr eaLnBrk="1" hangingPunct="1">
              <a:defRPr/>
            </a:pPr>
            <a:r>
              <a:rPr lang="ru-RU" sz="3100" smtClean="0"/>
              <a:t>1 - </a:t>
            </a:r>
            <a:r>
              <a:rPr lang="ru-RU" sz="3100" smtClean="0">
                <a:solidFill>
                  <a:srgbClr val="FF9900"/>
                </a:solidFill>
              </a:rPr>
              <a:t>понятие об онтогенезе</a:t>
            </a:r>
            <a:r>
              <a:rPr lang="ru-RU" sz="4000" smtClean="0"/>
              <a:t> </a:t>
            </a: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200025" y="3141663"/>
            <a:ext cx="2627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Способы размножения</a:t>
            </a:r>
          </a:p>
        </p:txBody>
      </p:sp>
      <p:sp>
        <p:nvSpPr>
          <p:cNvPr id="9221" name="Line 14"/>
          <p:cNvSpPr>
            <a:spLocks noChangeShapeType="1"/>
          </p:cNvSpPr>
          <p:nvPr/>
        </p:nvSpPr>
        <p:spPr bwMode="auto">
          <a:xfrm>
            <a:off x="350838" y="3500438"/>
            <a:ext cx="547687" cy="0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2" name="Line 15"/>
          <p:cNvSpPr>
            <a:spLocks noChangeShapeType="1"/>
          </p:cNvSpPr>
          <p:nvPr/>
        </p:nvSpPr>
        <p:spPr bwMode="auto">
          <a:xfrm>
            <a:off x="350838" y="3933825"/>
            <a:ext cx="542925" cy="0"/>
          </a:xfrm>
          <a:prstGeom prst="line">
            <a:avLst/>
          </a:prstGeom>
          <a:noFill/>
          <a:ln w="12700">
            <a:solidFill>
              <a:srgbClr val="99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3" name="Line 16"/>
          <p:cNvSpPr>
            <a:spLocks noChangeShapeType="1"/>
          </p:cNvSpPr>
          <p:nvPr/>
        </p:nvSpPr>
        <p:spPr bwMode="auto">
          <a:xfrm>
            <a:off x="344488" y="3500438"/>
            <a:ext cx="0" cy="433387"/>
          </a:xfrm>
          <a:prstGeom prst="line">
            <a:avLst/>
          </a:prstGeom>
          <a:noFill/>
          <a:ln w="19050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Text Box 17"/>
          <p:cNvSpPr txBox="1">
            <a:spLocks noChangeArrowheads="1"/>
          </p:cNvSpPr>
          <p:nvPr/>
        </p:nvSpPr>
        <p:spPr bwMode="auto">
          <a:xfrm>
            <a:off x="893763" y="3357563"/>
            <a:ext cx="3300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/>
              <a:t>Половое (участвуют 2 особи)</a:t>
            </a:r>
          </a:p>
        </p:txBody>
      </p:sp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974725" y="3789363"/>
            <a:ext cx="34782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/>
              <a:t>Бесполое (участвует 1 особь)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Фрагментация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Вегетативное размножение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Почкование 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Спорообразование 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Шизогония 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Полиэмбриония 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Клонирование </a:t>
            </a:r>
          </a:p>
        </p:txBody>
      </p:sp>
      <p:sp>
        <p:nvSpPr>
          <p:cNvPr id="9226" name="Text Box 20"/>
          <p:cNvSpPr txBox="1">
            <a:spLocks noChangeArrowheads="1"/>
          </p:cNvSpPr>
          <p:nvPr/>
        </p:nvSpPr>
        <p:spPr bwMode="auto">
          <a:xfrm>
            <a:off x="4875213" y="5373688"/>
            <a:ext cx="446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Из одной клетки (инициальной).</a:t>
            </a:r>
          </a:p>
        </p:txBody>
      </p:sp>
      <p:sp>
        <p:nvSpPr>
          <p:cNvPr id="9227" name="Line 25"/>
          <p:cNvSpPr>
            <a:spLocks noChangeShapeType="1"/>
          </p:cNvSpPr>
          <p:nvPr/>
        </p:nvSpPr>
        <p:spPr bwMode="auto">
          <a:xfrm flipH="1" flipV="1">
            <a:off x="3079750" y="4724400"/>
            <a:ext cx="1714500" cy="792163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8" name="Line 26"/>
          <p:cNvSpPr>
            <a:spLocks noChangeShapeType="1"/>
          </p:cNvSpPr>
          <p:nvPr/>
        </p:nvSpPr>
        <p:spPr bwMode="auto">
          <a:xfrm flipH="1" flipV="1">
            <a:off x="3549650" y="5373688"/>
            <a:ext cx="1325563" cy="142875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 flipH="1" flipV="1">
            <a:off x="3627438" y="5157788"/>
            <a:ext cx="1247775" cy="358775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28"/>
          <p:cNvSpPr>
            <a:spLocks noChangeShapeType="1"/>
          </p:cNvSpPr>
          <p:nvPr/>
        </p:nvSpPr>
        <p:spPr bwMode="auto">
          <a:xfrm flipH="1">
            <a:off x="3390900" y="5516563"/>
            <a:ext cx="1484313" cy="144462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1" name="Line 29"/>
          <p:cNvSpPr>
            <a:spLocks noChangeShapeType="1"/>
          </p:cNvSpPr>
          <p:nvPr/>
        </p:nvSpPr>
        <p:spPr bwMode="auto">
          <a:xfrm flipH="1">
            <a:off x="3159125" y="5516563"/>
            <a:ext cx="1716088" cy="361950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2" name="Text Box 31"/>
          <p:cNvSpPr txBox="1">
            <a:spLocks noChangeArrowheads="1"/>
          </p:cNvSpPr>
          <p:nvPr/>
        </p:nvSpPr>
        <p:spPr bwMode="auto">
          <a:xfrm>
            <a:off x="4794250" y="3716338"/>
            <a:ext cx="511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При бесполом размножении организм может развиться:</a:t>
            </a:r>
          </a:p>
        </p:txBody>
      </p:sp>
      <p:sp>
        <p:nvSpPr>
          <p:cNvPr id="9233" name="Text Box 32"/>
          <p:cNvSpPr txBox="1">
            <a:spLocks noChangeArrowheads="1"/>
          </p:cNvSpPr>
          <p:nvPr/>
        </p:nvSpPr>
        <p:spPr bwMode="auto">
          <a:xfrm>
            <a:off x="5343525" y="4365625"/>
            <a:ext cx="430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Из частей материнского организма</a:t>
            </a:r>
          </a:p>
        </p:txBody>
      </p:sp>
      <p:sp>
        <p:nvSpPr>
          <p:cNvPr id="9234" name="Line 33"/>
          <p:cNvSpPr>
            <a:spLocks noChangeShapeType="1"/>
          </p:cNvSpPr>
          <p:nvPr/>
        </p:nvSpPr>
        <p:spPr bwMode="auto">
          <a:xfrm flipH="1" flipV="1">
            <a:off x="3783013" y="4221163"/>
            <a:ext cx="1560512" cy="360362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5" name="Line 34"/>
          <p:cNvSpPr>
            <a:spLocks noChangeShapeType="1"/>
          </p:cNvSpPr>
          <p:nvPr/>
        </p:nvSpPr>
        <p:spPr bwMode="auto">
          <a:xfrm flipH="1">
            <a:off x="4719638" y="4581525"/>
            <a:ext cx="544512" cy="0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6" name="Text Box 35"/>
          <p:cNvSpPr txBox="1">
            <a:spLocks noChangeArrowheads="1"/>
          </p:cNvSpPr>
          <p:nvPr/>
        </p:nvSpPr>
        <p:spPr bwMode="auto">
          <a:xfrm>
            <a:off x="1285875" y="6237288"/>
            <a:ext cx="6550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Организм на ранних этапах развития называется зачатком.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5888"/>
            <a:ext cx="8750300" cy="5762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smtClean="0">
                <a:solidFill>
                  <a:srgbClr val="FF9900"/>
                </a:solidFill>
              </a:rPr>
              <a:t>2-Исторические сведения</a:t>
            </a:r>
            <a:r>
              <a:rPr lang="ru-RU" sz="4000" smtClean="0"/>
              <a:t> 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idx="1"/>
          </p:nvPr>
        </p:nvSpPr>
        <p:spPr>
          <a:xfrm>
            <a:off x="1928813" y="4437063"/>
            <a:ext cx="5329237" cy="1439862"/>
          </a:xfrm>
        </p:spPr>
        <p:txBody>
          <a:bodyPr/>
          <a:lstStyle/>
          <a:p>
            <a:pPr marL="0" indent="889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smtClean="0"/>
              <a:t>В 17-18 вв. среди натуралистов бытовали самые фантастические представления о развитии животных. Утверждали н - р, что в мужской половой клетке можно разглядеть детали строения будущего организма</a:t>
            </a:r>
          </a:p>
        </p:txBody>
      </p:sp>
      <p:pic>
        <p:nvPicPr>
          <p:cNvPr id="10244" name="Picture 6" descr="img493"/>
          <p:cNvPicPr>
            <a:picLocks noChangeAspect="1" noChangeArrowheads="1"/>
          </p:cNvPicPr>
          <p:nvPr/>
        </p:nvPicPr>
        <p:blipFill>
          <a:blip r:embed="rId2" cstate="print"/>
          <a:srcRect l="7430" b="50389"/>
          <a:stretch>
            <a:fillRect/>
          </a:stretch>
        </p:blipFill>
        <p:spPr bwMode="auto">
          <a:xfrm>
            <a:off x="7689850" y="3860800"/>
            <a:ext cx="19383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344488" y="908050"/>
            <a:ext cx="92884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1600" b="1" dirty="0"/>
              <a:t>Процесс появления и развития живых организмов интересовал людей с давних пор, но эмбриологические знания накапливались постепенно и медленно. Великий Аристотель, наблюдая за развитием цыпленка, предположил, что эмбрион образуется в результате смешения жидкостей, принадлежащих обоим родителям. Такое мнение продержалось в течение 200 лет. В </a:t>
            </a:r>
            <a:r>
              <a:rPr lang="en-US" sz="1600" b="1" dirty="0"/>
              <a:t>XVII </a:t>
            </a:r>
            <a:r>
              <a:rPr lang="ru-RU" sz="1600" b="1" dirty="0"/>
              <a:t>веке английский врач и биолог У. Гарвей проделал некоторые опыты для проверки теории Аристотеля. Будучи придворным врачом Карла </a:t>
            </a:r>
            <a:r>
              <a:rPr lang="en-US" sz="1600" b="1" dirty="0"/>
              <a:t>I</a:t>
            </a:r>
            <a:r>
              <a:rPr lang="ru-RU" sz="1600" b="1" dirty="0"/>
              <a:t>, Гарвей получил разрешение на использование для опытов оленей, обитающих в королевских угодьях. Гарвей исследовал 12 самок оленей, погибших в разные сроки после спаривания. Первый эмбрион, извлеченный из самки оленя через несколько недель после спаривания, был очень мал и совсем не похож на взрослое животное. У оленей, погибших в более поздние сроки, зародыши были крупнее, у них было большое сходство с маленькими, только что родившимися оленятами. Так накапливались знания по эмбриологии.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>
          <a:xfrm>
            <a:off x="495300" y="277813"/>
            <a:ext cx="4379913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Ученные - эмбриологи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 </a:t>
            </a:r>
            <a:r>
              <a:rPr lang="ru-RU" sz="3300" smtClean="0"/>
              <a:t>  </a:t>
            </a:r>
            <a:r>
              <a:rPr lang="ru-RU" sz="1600" smtClean="0"/>
              <a:t>Бэр – основатель эмбриологии в 1828 г. на основе фундаментальных наблюдений над развитием зародышей некоторых животных положил начало научной эмбриологии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А. О. Ковалевский и И.И. Мечников установили принцип развития животных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Ф. Мюллер и Э.  Геккель сформулировали биогенетический закон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А. Н. Северцов произвел дальнейшую разработку вопросов эволюционной эмбриологии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И.И. Шмальгаузен занимался вопросами сравнительной эмбриологии позвоночных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Ч. Дарвин  разработал эволюционную теорию, изучал наследственность и изменчивость организмов </a:t>
            </a:r>
          </a:p>
        </p:txBody>
      </p:sp>
      <p:pic>
        <p:nvPicPr>
          <p:cNvPr id="11268" name="Picture 10" descr="шмальгаузе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73725" y="692150"/>
            <a:ext cx="1304925" cy="1512888"/>
          </a:xfrm>
          <a:noFill/>
        </p:spPr>
      </p:pic>
      <p:pic>
        <p:nvPicPr>
          <p:cNvPr id="11269" name="Picture 11" descr="северц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075" y="2781300"/>
            <a:ext cx="11525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мюллер"/>
          <p:cNvPicPr>
            <a:picLocks noChangeAspect="1" noChangeArrowheads="1"/>
          </p:cNvPicPr>
          <p:nvPr/>
        </p:nvPicPr>
        <p:blipFill>
          <a:blip r:embed="rId4" cstate="print"/>
          <a:srcRect l="9967" r="10515" b="8629"/>
          <a:stretch>
            <a:fillRect/>
          </a:stretch>
        </p:blipFill>
        <p:spPr bwMode="auto">
          <a:xfrm>
            <a:off x="8121650" y="620713"/>
            <a:ext cx="1152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3" descr="дарвин"/>
          <p:cNvPicPr>
            <a:picLocks noChangeAspect="1" noChangeArrowheads="1"/>
          </p:cNvPicPr>
          <p:nvPr/>
        </p:nvPicPr>
        <p:blipFill>
          <a:blip r:embed="rId5" cstate="print"/>
          <a:srcRect l="18402" b="29776"/>
          <a:stretch>
            <a:fillRect/>
          </a:stretch>
        </p:blipFill>
        <p:spPr bwMode="auto">
          <a:xfrm>
            <a:off x="5673725" y="5229225"/>
            <a:ext cx="12811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4" descr="бэр"/>
          <p:cNvPicPr>
            <a:picLocks noChangeAspect="1" noChangeArrowheads="1"/>
          </p:cNvPicPr>
          <p:nvPr/>
        </p:nvPicPr>
        <p:blipFill>
          <a:blip r:embed="rId6" cstate="print"/>
          <a:srcRect r="14180" b="11993"/>
          <a:stretch>
            <a:fillRect/>
          </a:stretch>
        </p:blipFill>
        <p:spPr bwMode="auto">
          <a:xfrm>
            <a:off x="5673725" y="2636838"/>
            <a:ext cx="1296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6" descr="геккель"/>
          <p:cNvPicPr>
            <a:picLocks noChangeAspect="1" noChangeArrowheads="1"/>
          </p:cNvPicPr>
          <p:nvPr/>
        </p:nvPicPr>
        <p:blipFill>
          <a:blip r:embed="rId7" cstate="print"/>
          <a:srcRect l="8905" t="7831" r="11156" b="18073"/>
          <a:stretch>
            <a:fillRect/>
          </a:stretch>
        </p:blipFill>
        <p:spPr bwMode="auto">
          <a:xfrm>
            <a:off x="7977188" y="5157788"/>
            <a:ext cx="129698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7"/>
          <p:cNvSpPr txBox="1">
            <a:spLocks noChangeArrowheads="1"/>
          </p:cNvSpPr>
          <p:nvPr/>
        </p:nvSpPr>
        <p:spPr bwMode="auto">
          <a:xfrm>
            <a:off x="8121650" y="26035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Мюллер</a:t>
            </a:r>
          </a:p>
        </p:txBody>
      </p:sp>
      <p:sp>
        <p:nvSpPr>
          <p:cNvPr id="11275" name="Text Box 18"/>
          <p:cNvSpPr txBox="1">
            <a:spLocks noChangeArrowheads="1"/>
          </p:cNvSpPr>
          <p:nvPr/>
        </p:nvSpPr>
        <p:spPr bwMode="auto">
          <a:xfrm>
            <a:off x="8121650" y="2276475"/>
            <a:ext cx="123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Северцев</a:t>
            </a:r>
          </a:p>
        </p:txBody>
      </p:sp>
      <p:sp>
        <p:nvSpPr>
          <p:cNvPr id="11276" name="Text Box 19"/>
          <p:cNvSpPr txBox="1">
            <a:spLocks noChangeArrowheads="1"/>
          </p:cNvSpPr>
          <p:nvPr/>
        </p:nvSpPr>
        <p:spPr bwMode="auto">
          <a:xfrm>
            <a:off x="5600700" y="188913"/>
            <a:ext cx="1614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Шмальгаузен</a:t>
            </a:r>
          </a:p>
        </p:txBody>
      </p:sp>
      <p:sp>
        <p:nvSpPr>
          <p:cNvPr id="11277" name="Text Box 20"/>
          <p:cNvSpPr txBox="1">
            <a:spLocks noChangeArrowheads="1"/>
          </p:cNvSpPr>
          <p:nvPr/>
        </p:nvSpPr>
        <p:spPr bwMode="auto">
          <a:xfrm>
            <a:off x="5868988" y="22971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Бэр </a:t>
            </a:r>
          </a:p>
        </p:txBody>
      </p:sp>
      <p:sp>
        <p:nvSpPr>
          <p:cNvPr id="11278" name="Text Box 21"/>
          <p:cNvSpPr txBox="1">
            <a:spLocks noChangeArrowheads="1"/>
          </p:cNvSpPr>
          <p:nvPr/>
        </p:nvSpPr>
        <p:spPr bwMode="auto">
          <a:xfrm>
            <a:off x="5868988" y="4673600"/>
            <a:ext cx="103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Дарвин </a:t>
            </a:r>
          </a:p>
        </p:txBody>
      </p:sp>
      <p:sp>
        <p:nvSpPr>
          <p:cNvPr id="11279" name="Text Box 22"/>
          <p:cNvSpPr txBox="1">
            <a:spLocks noChangeArrowheads="1"/>
          </p:cNvSpPr>
          <p:nvPr/>
        </p:nvSpPr>
        <p:spPr bwMode="auto">
          <a:xfrm>
            <a:off x="7977188" y="4581525"/>
            <a:ext cx="1077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Геккель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1659</TotalTime>
  <Words>1041</Words>
  <Application>Microsoft Office PowerPoint</Application>
  <PresentationFormat>Лист A4 (210x297 мм)</PresentationFormat>
  <Paragraphs>137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Городская</vt:lpstr>
      <vt:lpstr>Тема: «Индивидуальное развитие    организмов – онтогенез».</vt:lpstr>
      <vt:lpstr>План урока:</vt:lpstr>
      <vt:lpstr>ОПРОС: </vt:lpstr>
      <vt:lpstr>Что это за процесс ?  Где и когда он протекает?  Каково его значение?      </vt:lpstr>
      <vt:lpstr>Слайд 5</vt:lpstr>
      <vt:lpstr> Изучение нового материала.  </vt:lpstr>
      <vt:lpstr>1 - понятие об онтогенезе </vt:lpstr>
      <vt:lpstr>2-Исторические сведения </vt:lpstr>
      <vt:lpstr>Ученные - эмбриологи</vt:lpstr>
      <vt:lpstr>3 - Онтогенез одноклеточных организмов.</vt:lpstr>
      <vt:lpstr>4 – онтогенез многоклеточных организмов</vt:lpstr>
      <vt:lpstr>Цикл развития папоротника </vt:lpstr>
      <vt:lpstr>Цикл развития покрытосеменного растения</vt:lpstr>
      <vt:lpstr>Слайд 14</vt:lpstr>
      <vt:lpstr>Развитие червей </vt:lpstr>
      <vt:lpstr>РАЗВИТИЕ ЗЕМНОВОДНОГО</vt:lpstr>
      <vt:lpstr>Развитие пресмыкающегося</vt:lpstr>
      <vt:lpstr>Развитие птицы</vt:lpstr>
      <vt:lpstr>Развитие млекопитающего</vt:lpstr>
      <vt:lpstr>5 – эмбриональный период</vt:lpstr>
      <vt:lpstr>Слайд 21</vt:lpstr>
      <vt:lpstr>6 – влияние факторов среды на зародыш</vt:lpstr>
      <vt:lpstr>Воздействие радиации </vt:lpstr>
      <vt:lpstr>Изменение наследственного аппарата под воздействием различных мутагенов</vt:lpstr>
      <vt:lpstr>Рекомендации учащимся по предотвращению аномалий в развитии будущего потомства:</vt:lpstr>
      <vt:lpstr>7 – постэмбриональный период</vt:lpstr>
      <vt:lpstr>Закрепление пройденного материала</vt:lpstr>
      <vt:lpstr>Слайд 28</vt:lpstr>
      <vt:lpstr>Задание на дом :</vt:lpstr>
      <vt:lpstr>Слайд 30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HOME</cp:lastModifiedBy>
  <cp:revision>62</cp:revision>
  <dcterms:created xsi:type="dcterms:W3CDTF">2005-10-17T11:45:13Z</dcterms:created>
  <dcterms:modified xsi:type="dcterms:W3CDTF">2013-11-08T16:42:40Z</dcterms:modified>
</cp:coreProperties>
</file>