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27.12.2012</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9B0651-EE4F-4900-A07F-96A6BFA9D0F0}"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27.12.2012</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27.12.2012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27.12.2012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27.12.2012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27.12.2012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27.12.2012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27.12.2012</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27.12.2012</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p:txBody>
          <a:bodyPr/>
          <a:lstStyle/>
          <a:p>
            <a:r>
              <a:rPr lang="ru-RU" i="1" dirty="0" smtClean="0"/>
              <a:t>Роль личности в истории</a:t>
            </a:r>
            <a:endParaRPr lang="ru-RU" i="1" dirty="0"/>
          </a:p>
        </p:txBody>
      </p:sp>
    </p:spTree>
    <p:extLst>
      <p:ext uri="{BB962C8B-B14F-4D97-AF65-F5344CB8AC3E}">
        <p14:creationId xmlns:p14="http://schemas.microsoft.com/office/powerpoint/2010/main" val="2639545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Александр </a:t>
            </a:r>
            <a:r>
              <a:rPr lang="en-US" dirty="0" smtClean="0"/>
              <a:t>I</a:t>
            </a:r>
            <a:r>
              <a:rPr lang="ru-RU" dirty="0" smtClean="0"/>
              <a:t> и Наполеон</a:t>
            </a:r>
            <a:endParaRPr lang="ru-RU" dirty="0"/>
          </a:p>
        </p:txBody>
      </p:sp>
      <p:sp>
        <p:nvSpPr>
          <p:cNvPr id="3" name="Объект 2"/>
          <p:cNvSpPr>
            <a:spLocks noGrp="1"/>
          </p:cNvSpPr>
          <p:nvPr>
            <p:ph idx="1"/>
          </p:nvPr>
        </p:nvSpPr>
        <p:spPr/>
        <p:txBody>
          <a:bodyPr/>
          <a:lstStyle/>
          <a:p>
            <a:r>
              <a:rPr lang="ru-RU" dirty="0"/>
              <a:t>Александр I и Наполеон – современники, с 1807 по 1811г. – союзники, едва не породнившиеся между собой, а до и после этого смертельные враги, захватнически побывавшие в столицах друг друга. Каждый из них ( сначала – Наполеон, затем Александр ), хотя и по-разному, сыграл роль Агамемнона Европы, “царя царей”. Поэтому их биографы и вообще исследователи их времени, естественно, так или иначе, сравнивают двух императоров.</a:t>
            </a:r>
          </a:p>
          <a:p>
            <a:endParaRPr lang="ru-RU" dirty="0"/>
          </a:p>
        </p:txBody>
      </p:sp>
    </p:spTree>
    <p:extLst>
      <p:ext uri="{BB962C8B-B14F-4D97-AF65-F5344CB8AC3E}">
        <p14:creationId xmlns:p14="http://schemas.microsoft.com/office/powerpoint/2010/main" val="868004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Современники и историки о личности Александра </a:t>
            </a:r>
            <a:r>
              <a:rPr lang="en-US" dirty="0" smtClean="0"/>
              <a:t>I</a:t>
            </a:r>
            <a:endParaRPr lang="ru-RU" dirty="0"/>
          </a:p>
        </p:txBody>
      </p:sp>
      <p:sp>
        <p:nvSpPr>
          <p:cNvPr id="4" name="Объект 3"/>
          <p:cNvSpPr>
            <a:spLocks noGrp="1"/>
          </p:cNvSpPr>
          <p:nvPr>
            <p:ph idx="1"/>
          </p:nvPr>
        </p:nvSpPr>
        <p:spPr/>
        <p:txBody>
          <a:bodyPr>
            <a:normAutofit fontScale="85000" lnSpcReduction="20000"/>
          </a:bodyPr>
          <a:lstStyle/>
          <a:p>
            <a:r>
              <a:rPr lang="ru-RU" dirty="0"/>
              <a:t>Масштаб личности Александра и отечественные, и зарубежные историки, за редким исключением ( А. И. Михайловский-Данилевский, С. М. Соловьёв, американские историки ), оценивают не высоко – в диапазоне от насмешливых пушкинских характеристик (“властитель слабый и </a:t>
            </a:r>
            <a:r>
              <a:rPr lang="ru-RU" dirty="0" err="1"/>
              <a:t>лукавый”,“в</a:t>
            </a:r>
            <a:r>
              <a:rPr lang="ru-RU" dirty="0"/>
              <a:t> нём много от прапорщика и немного от Петра Великого”) до более спокойных определений В. О. Ключевского(“человек средней величины, не выше и не ниже среднего уровня”) и А. К. </a:t>
            </a:r>
            <a:r>
              <a:rPr lang="ru-RU" dirty="0" err="1"/>
              <a:t>Дживелегова</a:t>
            </a:r>
            <a:r>
              <a:rPr lang="ru-RU" dirty="0"/>
              <a:t> (“человек, едва возвышающийся над средним уровнем”). Думается, весь этот ряд оценок занижен, и судить об Александре надо целой октавой выше, как это сделал А. З. Манфред в книге о Наполеоне: “Среди монархов династии Романовых, не считая стоявшего особняком Петра I, Александр I был, по-видимому, самым умным и умелым политиком”. </a:t>
            </a:r>
          </a:p>
        </p:txBody>
      </p:sp>
    </p:spTree>
    <p:extLst>
      <p:ext uri="{BB962C8B-B14F-4D97-AF65-F5344CB8AC3E}">
        <p14:creationId xmlns:p14="http://schemas.microsoft.com/office/powerpoint/2010/main" val="3271928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Наполеон об </a:t>
            </a:r>
            <a:r>
              <a:rPr lang="ru-RU" dirty="0" err="1" smtClean="0"/>
              <a:t>александре</a:t>
            </a:r>
            <a:r>
              <a:rPr lang="ru-RU" dirty="0" smtClean="0"/>
              <a:t> </a:t>
            </a:r>
            <a:r>
              <a:rPr lang="en-US" dirty="0" smtClean="0"/>
              <a:t>I</a:t>
            </a:r>
            <a:endParaRPr lang="ru-RU" dirty="0"/>
          </a:p>
        </p:txBody>
      </p:sp>
      <p:sp>
        <p:nvSpPr>
          <p:cNvPr id="3" name="Объект 2"/>
          <p:cNvSpPr>
            <a:spLocks noGrp="1"/>
          </p:cNvSpPr>
          <p:nvPr>
            <p:ph idx="1"/>
          </p:nvPr>
        </p:nvSpPr>
        <p:spPr/>
        <p:txBody>
          <a:bodyPr/>
          <a:lstStyle/>
          <a:p>
            <a:r>
              <a:rPr lang="ru-RU" dirty="0" smtClean="0"/>
              <a:t>” </a:t>
            </a:r>
            <a:r>
              <a:rPr lang="ru-RU" dirty="0"/>
              <a:t>К такому мнению склонялся сам </a:t>
            </a:r>
            <a:r>
              <a:rPr lang="ru-RU" u="sng" dirty="0"/>
              <a:t>Наполеон</a:t>
            </a:r>
            <a:r>
              <a:rPr lang="ru-RU" dirty="0"/>
              <a:t>, который, хотя и говорил об </a:t>
            </a:r>
            <a:r>
              <a:rPr lang="ru-RU" u="sng" dirty="0"/>
              <a:t>Александре</a:t>
            </a:r>
            <a:r>
              <a:rPr lang="ru-RU" dirty="0"/>
              <a:t>, что ”во всём и всегда ему чего-то не хватает” и “то, чего ему не хватает, меняется до бесконечности”, всё же заключал свои высказывания о нём на острове Святой Елены так: ”Это, несомненно, самый способный из всех царствующих монархов”. </a:t>
            </a:r>
          </a:p>
          <a:p>
            <a:endParaRPr lang="ru-RU" dirty="0"/>
          </a:p>
        </p:txBody>
      </p:sp>
    </p:spTree>
    <p:extLst>
      <p:ext uri="{BB962C8B-B14F-4D97-AF65-F5344CB8AC3E}">
        <p14:creationId xmlns:p14="http://schemas.microsoft.com/office/powerpoint/2010/main" val="55113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Современники и историки о личности наполеона</a:t>
            </a:r>
            <a:endParaRPr lang="ru-RU" dirty="0"/>
          </a:p>
        </p:txBody>
      </p:sp>
      <p:sp>
        <p:nvSpPr>
          <p:cNvPr id="3" name="Объект 2"/>
          <p:cNvSpPr>
            <a:spLocks noGrp="1"/>
          </p:cNvSpPr>
          <p:nvPr>
            <p:ph idx="1"/>
          </p:nvPr>
        </p:nvSpPr>
        <p:spPr/>
        <p:txBody>
          <a:bodyPr>
            <a:normAutofit/>
          </a:bodyPr>
          <a:lstStyle/>
          <a:p>
            <a:r>
              <a:rPr lang="ru-RU" dirty="0"/>
              <a:t>При всей популярности мнений современников и потомков об отдельных( в особенности, нравственных ) качествах Наполеона почти все они с редким единодушием признавали уникальный масштаб его личности как гения и колосса. Так оценивали его Г. Гегель и Д. Гарибальди, В. Гюго и О. Бальзак, И. Гёте и Д. Байрон, А. Мицкевич и Г. Гейне, Л. Бетховен и Н. Паганини, А. В. Суворов и Денис Давыдов, А.С. Пушкин и М. Ю. Лермонтов, В. Г. Белинский и Н. Г. Чернышевский, Марина Цветаева и Ф. Шаляпин. </a:t>
            </a:r>
          </a:p>
        </p:txBody>
      </p:sp>
    </p:spTree>
    <p:extLst>
      <p:ext uri="{BB962C8B-B14F-4D97-AF65-F5344CB8AC3E}">
        <p14:creationId xmlns:p14="http://schemas.microsoft.com/office/powerpoint/2010/main" val="2924315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Все они ставили Наполеона в первый ряд величайших полководцев мира (как правило на первое место) и вообще самых крупных фигур в истории человечества, усматривая в нём наиболее характерный пример “гениального человека”(Чернышевский) и даже увлекаясь им до таких преувеличений, как:” небывалый гений” (Гегель) , “лучший отпрыск Земли” (Байрон). “квинтэссенция человечества” (Гёте),”божество с головы до пят”(Гейне),”и т.д. Два историка из стран, бывших главными врагами Наполеона ,- англичанин А.П. </a:t>
            </a:r>
            <a:r>
              <a:rPr lang="ru-RU" dirty="0" err="1"/>
              <a:t>Розбери</a:t>
            </a:r>
            <a:r>
              <a:rPr lang="ru-RU" dirty="0"/>
              <a:t> и наш Е.В. Тарле - пришли к одинаковому заключению: ”Наполеон до бесконечности раздвинул то, что до него считалось крайними пределами человеческого ума и человеческой энергии”.</a:t>
            </a:r>
          </a:p>
          <a:p>
            <a:endParaRPr lang="ru-RU" dirty="0"/>
          </a:p>
        </p:txBody>
      </p:sp>
    </p:spTree>
    <p:extLst>
      <p:ext uri="{BB962C8B-B14F-4D97-AF65-F5344CB8AC3E}">
        <p14:creationId xmlns:p14="http://schemas.microsoft.com/office/powerpoint/2010/main" val="3263405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Историческое эссе. наполеон </a:t>
            </a:r>
            <a:endParaRPr lang="ru-RU" dirty="0"/>
          </a:p>
        </p:txBody>
      </p:sp>
      <p:sp>
        <p:nvSpPr>
          <p:cNvPr id="3" name="Объект 2"/>
          <p:cNvSpPr>
            <a:spLocks noGrp="1"/>
          </p:cNvSpPr>
          <p:nvPr>
            <p:ph idx="1"/>
          </p:nvPr>
        </p:nvSpPr>
        <p:spPr/>
        <p:txBody>
          <a:bodyPr>
            <a:normAutofit fontScale="85000" lnSpcReduction="10000"/>
          </a:bodyPr>
          <a:lstStyle/>
          <a:p>
            <a:r>
              <a:rPr lang="ru-RU" dirty="0" smtClean="0"/>
              <a:t>«Наполеон </a:t>
            </a:r>
            <a:r>
              <a:rPr lang="ru-RU" dirty="0"/>
              <a:t>был сыном мелкого дворянина с итальянского острова Корсика, только за три месяца до его рождения ставшего владением Франции . Отец поместил мальчика на казенную стипендию в одно из французских военных училищ, а в пятнадцать лет Наполеон поступил в парижскую военную школу, где подготавливались офицеры для армии. Наполеон рос угрюмым и замкнутым мальчиком, быстро и надолго раздражался, не искал сближения с кем-либо, смотрел на всех без почтения и сочувствия, был очень в себе уверен, несмотря на молодость и очень малый рост. Академию окончить он не успел. Умер отец, и семья осталась почти без средств к существованию. Наполеон поступил на службу в армию с чином младшего офицера. </a:t>
            </a:r>
          </a:p>
          <a:p>
            <a:r>
              <a:rPr lang="ru-RU" dirty="0"/>
              <a:t>  </a:t>
            </a:r>
          </a:p>
        </p:txBody>
      </p:sp>
    </p:spTree>
    <p:extLst>
      <p:ext uri="{BB962C8B-B14F-4D97-AF65-F5344CB8AC3E}">
        <p14:creationId xmlns:p14="http://schemas.microsoft.com/office/powerpoint/2010/main" val="2159492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lvl="0">
              <a:buClr>
                <a:srgbClr val="93A299"/>
              </a:buClr>
            </a:pPr>
            <a:r>
              <a:rPr lang="ru-RU" sz="1100" dirty="0">
                <a:solidFill>
                  <a:srgbClr val="564B3C"/>
                </a:solidFill>
              </a:rPr>
              <a:t> </a:t>
            </a:r>
            <a:r>
              <a:rPr lang="ru-RU" sz="1800" dirty="0">
                <a:solidFill>
                  <a:srgbClr val="564B3C"/>
                </a:solidFill>
              </a:rPr>
              <a:t>Тяжело жилось молодому офицеру. Большую часть без того небольшого жалования приходилось отсылать семье, оставляя себе лишь на скудное пропитание. Общества он избегал: одежда его была так невзрачна, что он не хотел и не мог вести светскую жизнь. Зато работал он без устали, проводя за книгами все свободное от службы время; читал запоем, с неслыханной жадностью, заполняя заметками и конспектами свои тетради. Больше всего его интересовали книги по военной истории, математике, географии, описания путешествий. Передовая молодежь того времени увлекалась сочинениями философов-просветителей. У Наполеона же рано проявилось отвращение к взглядам революционных писателей. </a:t>
            </a:r>
          </a:p>
          <a:p>
            <a:pPr lvl="0">
              <a:buClr>
                <a:srgbClr val="93A299"/>
              </a:buClr>
            </a:pPr>
            <a:r>
              <a:rPr lang="ru-RU" sz="1800" dirty="0">
                <a:solidFill>
                  <a:srgbClr val="564B3C"/>
                </a:solidFill>
              </a:rPr>
              <a:t>   На большую и быструю карьеру по военной службе мелкопоместный дворянин с далекого острова Корсика </a:t>
            </a:r>
            <a:r>
              <a:rPr lang="ru-RU" sz="1800" dirty="0" smtClean="0">
                <a:solidFill>
                  <a:srgbClr val="564B3C"/>
                </a:solidFill>
              </a:rPr>
              <a:t>рассчитывать </a:t>
            </a:r>
            <a:r>
              <a:rPr lang="ru-RU" sz="1800" dirty="0">
                <a:solidFill>
                  <a:srgbClr val="564B3C"/>
                </a:solidFill>
              </a:rPr>
              <a:t>не мог. Разразившаяся в 1789 году во Франции пленила Наполеона тем, что теперь его личные способности могли содействовать его возвышению. </a:t>
            </a:r>
          </a:p>
          <a:p>
            <a:endParaRPr lang="ru-RU" sz="1800" dirty="0"/>
          </a:p>
        </p:txBody>
      </p:sp>
    </p:spTree>
    <p:extLst>
      <p:ext uri="{BB962C8B-B14F-4D97-AF65-F5344CB8AC3E}">
        <p14:creationId xmlns:p14="http://schemas.microsoft.com/office/powerpoint/2010/main" val="4237793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 </a:t>
            </a:r>
            <a:r>
              <a:rPr lang="ru-RU" dirty="0" smtClean="0"/>
              <a:t>«В </a:t>
            </a:r>
            <a:r>
              <a:rPr lang="ru-RU" dirty="0"/>
              <a:t>Наполеоне не было жестокости как </a:t>
            </a:r>
            <a:r>
              <a:rPr lang="ru-RU" dirty="0" smtClean="0"/>
              <a:t>страсти</a:t>
            </a:r>
            <a:r>
              <a:rPr lang="ru-RU" dirty="0" smtClean="0"/>
              <a:t>»-, говорил </a:t>
            </a:r>
            <a:r>
              <a:rPr lang="ru-RU" dirty="0" smtClean="0"/>
              <a:t>один из его биографов, </a:t>
            </a:r>
            <a:r>
              <a:rPr lang="ru-RU" dirty="0"/>
              <a:t>но было полное равнодушие к людям, в которых он видел средства и орудия для достижения своих целей. Его холодный ум подсказывал ему, что всегда выгоднее достигать цели без жестокости, чем при ее помощи, но когда жестокость, коварство, обман представлялись ему необходимыми, он прибегал к ним без малейших колебаний. </a:t>
            </a:r>
          </a:p>
          <a:p>
            <a:r>
              <a:rPr lang="ru-RU" dirty="0"/>
              <a:t>   Власть и слава – вот основные страсти Наполеона, и притом власть больше чем слава. Он хотел всем руководить и всеми </a:t>
            </a:r>
            <a:r>
              <a:rPr lang="ru-RU" dirty="0" smtClean="0"/>
              <a:t>повелевать». </a:t>
            </a:r>
            <a:endParaRPr lang="ru-RU" dirty="0"/>
          </a:p>
          <a:p>
            <a:endParaRPr lang="ru-RU" dirty="0"/>
          </a:p>
          <a:p>
            <a:endParaRPr lang="ru-RU" dirty="0"/>
          </a:p>
        </p:txBody>
      </p:sp>
    </p:spTree>
    <p:extLst>
      <p:ext uri="{BB962C8B-B14F-4D97-AF65-F5344CB8AC3E}">
        <p14:creationId xmlns:p14="http://schemas.microsoft.com/office/powerpoint/2010/main" val="13686609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a:t>
            </a:r>
            <a:endParaRPr lang="ru-RU" dirty="0"/>
          </a:p>
        </p:txBody>
      </p:sp>
      <p:sp>
        <p:nvSpPr>
          <p:cNvPr id="3" name="Объект 2"/>
          <p:cNvSpPr>
            <a:spLocks noGrp="1"/>
          </p:cNvSpPr>
          <p:nvPr>
            <p:ph idx="1"/>
          </p:nvPr>
        </p:nvSpPr>
        <p:spPr/>
        <p:txBody>
          <a:bodyPr>
            <a:normAutofit fontScale="92500"/>
          </a:bodyPr>
          <a:lstStyle/>
          <a:p>
            <a:r>
              <a:rPr lang="ru-RU" dirty="0" smtClean="0"/>
              <a:t>С помощью данных занятий учащиеся глубже понимают причинно-следственные связи исторических событий, учатся находить факты.</a:t>
            </a:r>
          </a:p>
          <a:p>
            <a:r>
              <a:rPr lang="ru-RU" dirty="0" smtClean="0"/>
              <a:t>В учебниках не хватает биографического материала, чтобы показать характер исторического деятеля, причины поступков. При изучении биографий дети лучше усваивают </a:t>
            </a:r>
            <a:r>
              <a:rPr lang="ru-RU" dirty="0" err="1" smtClean="0"/>
              <a:t>фактологический</a:t>
            </a:r>
            <a:r>
              <a:rPr lang="ru-RU" dirty="0" smtClean="0"/>
              <a:t> материал. Данный материал незаменим при подготовке к олимпиадам, так как большинство заданий строится именно на этом. </a:t>
            </a:r>
          </a:p>
          <a:p>
            <a:r>
              <a:rPr lang="ru-RU" dirty="0" smtClean="0"/>
              <a:t>Происходит формирование знаний, умений, навыков. </a:t>
            </a:r>
            <a:endParaRPr lang="ru-RU" sz="2000" dirty="0"/>
          </a:p>
        </p:txBody>
      </p:sp>
    </p:spTree>
    <p:extLst>
      <p:ext uri="{BB962C8B-B14F-4D97-AF65-F5344CB8AC3E}">
        <p14:creationId xmlns:p14="http://schemas.microsoft.com/office/powerpoint/2010/main" val="2543281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Осваиваются новые формы работы</a:t>
            </a:r>
            <a:r>
              <a:rPr lang="ru-RU" dirty="0" smtClean="0"/>
              <a:t>:</a:t>
            </a:r>
          </a:p>
          <a:p>
            <a:r>
              <a:rPr lang="ru-RU" dirty="0" smtClean="0"/>
              <a:t>1. Поиск материала</a:t>
            </a:r>
          </a:p>
          <a:p>
            <a:r>
              <a:rPr lang="ru-RU" dirty="0" smtClean="0"/>
              <a:t>2. Анализ исторических источников</a:t>
            </a:r>
          </a:p>
          <a:p>
            <a:r>
              <a:rPr lang="ru-RU" dirty="0" smtClean="0"/>
              <a:t>3. Элементы исследовательской работы (сравнения, сопоставления и т.д.).</a:t>
            </a:r>
          </a:p>
          <a:p>
            <a:r>
              <a:rPr lang="ru-RU" dirty="0" smtClean="0"/>
              <a:t>Дети учатся выдвигать гипотезы, доказывать или опровергать их, высказывать свою точку зрения, делать выводы и обобщать материал.</a:t>
            </a:r>
          </a:p>
          <a:p>
            <a:endParaRPr lang="ru-RU" dirty="0"/>
          </a:p>
          <a:p>
            <a:endParaRPr lang="ru-RU" dirty="0"/>
          </a:p>
        </p:txBody>
      </p:sp>
    </p:spTree>
    <p:extLst>
      <p:ext uri="{BB962C8B-B14F-4D97-AF65-F5344CB8AC3E}">
        <p14:creationId xmlns:p14="http://schemas.microsoft.com/office/powerpoint/2010/main" val="231521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r">
              <a:spcAft>
                <a:spcPts val="0"/>
              </a:spcAft>
              <a:buNone/>
            </a:pPr>
            <a:r>
              <a:rPr lang="ru-RU" i="1" dirty="0">
                <a:latin typeface="Times New Roman"/>
                <a:ea typeface="Times New Roman"/>
              </a:rPr>
              <a:t>Лишь будучи активным участником событий,</a:t>
            </a:r>
            <a:r>
              <a:rPr lang="ru-RU" dirty="0">
                <a:latin typeface="Times New Roman"/>
                <a:ea typeface="Times New Roman"/>
              </a:rPr>
              <a:t/>
            </a:r>
            <a:br>
              <a:rPr lang="ru-RU" dirty="0">
                <a:latin typeface="Times New Roman"/>
                <a:ea typeface="Times New Roman"/>
              </a:rPr>
            </a:br>
            <a:r>
              <a:rPr lang="ru-RU" i="1" dirty="0">
                <a:latin typeface="Times New Roman"/>
                <a:ea typeface="Times New Roman"/>
              </a:rPr>
              <a:t>можно сыграть действенную роль.</a:t>
            </a:r>
            <a:r>
              <a:rPr lang="ru-RU" dirty="0">
                <a:latin typeface="Times New Roman"/>
                <a:ea typeface="Times New Roman"/>
              </a:rPr>
              <a:t/>
            </a:r>
            <a:br>
              <a:rPr lang="ru-RU" dirty="0">
                <a:latin typeface="Times New Roman"/>
                <a:ea typeface="Times New Roman"/>
              </a:rPr>
            </a:br>
            <a:endParaRPr lang="ru-RU" dirty="0" smtClean="0">
              <a:latin typeface="Times New Roman"/>
              <a:ea typeface="Times New Roman"/>
            </a:endParaRPr>
          </a:p>
          <a:p>
            <a:pPr marL="0" indent="0" algn="r">
              <a:spcAft>
                <a:spcPts val="0"/>
              </a:spcAft>
              <a:buNone/>
            </a:pPr>
            <a:r>
              <a:rPr lang="ru-RU" i="1" dirty="0" err="1" smtClean="0">
                <a:latin typeface="Times New Roman"/>
                <a:ea typeface="Times New Roman"/>
              </a:rPr>
              <a:t>Антуант</a:t>
            </a:r>
            <a:r>
              <a:rPr lang="ru-RU" i="1" dirty="0" smtClean="0">
                <a:latin typeface="Times New Roman"/>
                <a:ea typeface="Times New Roman"/>
              </a:rPr>
              <a:t> </a:t>
            </a:r>
            <a:r>
              <a:rPr lang="ru-RU" i="1" dirty="0">
                <a:latin typeface="Times New Roman"/>
                <a:ea typeface="Times New Roman"/>
              </a:rPr>
              <a:t>де Сент-Экзюпери</a:t>
            </a:r>
            <a:endParaRPr lang="ru-RU" dirty="0">
              <a:latin typeface="Times New Roman"/>
              <a:ea typeface="Calibri"/>
            </a:endParaRPr>
          </a:p>
          <a:p>
            <a:endParaRPr lang="ru-RU" dirty="0"/>
          </a:p>
        </p:txBody>
      </p:sp>
    </p:spTree>
    <p:extLst>
      <p:ext uri="{BB962C8B-B14F-4D97-AF65-F5344CB8AC3E}">
        <p14:creationId xmlns:p14="http://schemas.microsoft.com/office/powerpoint/2010/main" val="29568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endParaRPr lang="ru-RU" sz="4800" dirty="0" smtClean="0"/>
          </a:p>
          <a:p>
            <a:r>
              <a:rPr lang="ru-RU" sz="4400" dirty="0" smtClean="0"/>
              <a:t>СПАСИБО ЗА ВНИМАНИЕ!</a:t>
            </a:r>
            <a:endParaRPr lang="ru-RU" sz="4400" dirty="0"/>
          </a:p>
        </p:txBody>
      </p:sp>
    </p:spTree>
    <p:extLst>
      <p:ext uri="{BB962C8B-B14F-4D97-AF65-F5344CB8AC3E}">
        <p14:creationId xmlns:p14="http://schemas.microsoft.com/office/powerpoint/2010/main" val="2600389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b="1" dirty="0"/>
              <a:t>РОЛЬ ЛИЧНОСТИ В ИСТОРИИ </a:t>
            </a:r>
            <a:r>
              <a:rPr lang="ru-RU" dirty="0"/>
              <a:t>— роль, выполняемая в истории личностью, </a:t>
            </a:r>
            <a:r>
              <a:rPr lang="ru-RU" dirty="0" smtClean="0"/>
              <a:t>которая </a:t>
            </a:r>
            <a:r>
              <a:rPr lang="ru-RU" dirty="0"/>
              <a:t>раньше, лучше, глубже и полнее других осознаёт новые потребности развития общества, необходимость изменения существующих условий и решительнее других борется за это, умеет найти и указать силы, пути и средства для осуществления задач, стоящих перед обществом.</a:t>
            </a:r>
          </a:p>
          <a:p>
            <a:endParaRPr lang="ru-RU" dirty="0"/>
          </a:p>
        </p:txBody>
      </p:sp>
    </p:spTree>
    <p:extLst>
      <p:ext uri="{BB962C8B-B14F-4D97-AF65-F5344CB8AC3E}">
        <p14:creationId xmlns:p14="http://schemas.microsoft.com/office/powerpoint/2010/main" val="3596087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sz="2400" dirty="0">
                <a:latin typeface="Times New Roman"/>
                <a:ea typeface="Times New Roman"/>
              </a:rPr>
              <a:t>Какова же роль личности в исторической цепочке? Кем распределяется та или иная роль? Эти актуальные вопросы интересуют не только историков всего мира, но и людей, совершенно отдалённых от исторической науки. Известно то, что роли, как и в театре, могут быть со знаком «+» и со знаком « — ». Если нам рассматривать только положительные роли, то театральная постановка будет какой-то половинчатой, да и вовсе потеряет смысл. Кто же захочет ходить в такие театры? Действительно, никто…  Исходя из вышесказанного в историческом контексте нужны роли всякие, т.е. в этой борьбе рождается истина, которая оставляет свой отпечаток</a:t>
            </a:r>
            <a:endParaRPr lang="ru-RU" sz="2400" dirty="0"/>
          </a:p>
        </p:txBody>
      </p:sp>
    </p:spTree>
    <p:extLst>
      <p:ext uri="{BB962C8B-B14F-4D97-AF65-F5344CB8AC3E}">
        <p14:creationId xmlns:p14="http://schemas.microsoft.com/office/powerpoint/2010/main" val="1902081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latin typeface="Times New Roman" pitchFamily="18" charset="0"/>
                <a:cs typeface="Times New Roman" pitchFamily="18" charset="0"/>
              </a:rPr>
              <a:t>С помощью каких критериев можно оценить значимость, важность той или иной личности? Роль личности в истории складывается из дел, совершённых во время жизни. Каждое деяние, прежде всего, направлено на людей, на нас с Вами. Проходит определённый промежуток времени и становится виден результат. По этому самому конечному результату можно и судить о роли личности. Главное жюри – это, безусловно, люди, которые дают оценку. Каждый человек будет судить о проделанном по-разному. Ясно одно, что если человеку, его семье, близким и друзьям будет комфортно, то будет дана соответствующая оценка. Как же быть с распределением ролей? Однозначного ответа на поставленный вопрос дать мне не представляется возможным, зато хочется поделиться своими мыслями.</a:t>
            </a:r>
          </a:p>
          <a:p>
            <a:endParaRPr lang="ru-RU" dirty="0"/>
          </a:p>
        </p:txBody>
      </p:sp>
    </p:spTree>
    <p:extLst>
      <p:ext uri="{BB962C8B-B14F-4D97-AF65-F5344CB8AC3E}">
        <p14:creationId xmlns:p14="http://schemas.microsoft.com/office/powerpoint/2010/main" val="177042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Психологический фактор</a:t>
            </a:r>
            <a:endParaRPr lang="ru-RU" dirty="0"/>
          </a:p>
        </p:txBody>
      </p:sp>
      <p:sp>
        <p:nvSpPr>
          <p:cNvPr id="3" name="Объект 2"/>
          <p:cNvSpPr>
            <a:spLocks noGrp="1"/>
          </p:cNvSpPr>
          <p:nvPr>
            <p:ph idx="1"/>
          </p:nvPr>
        </p:nvSpPr>
        <p:spPr/>
        <p:txBody>
          <a:bodyPr>
            <a:normAutofit/>
          </a:bodyPr>
          <a:lstStyle/>
          <a:p>
            <a:r>
              <a:rPr lang="ru-RU" dirty="0" smtClean="0"/>
              <a:t>Психологический фактор в истории играет немаловажную роль. Во-первых, необходимо знать мотивацию того или иного поступка любого исторического деятеля, а это возможно сделать только благодаря изучению характера человека.</a:t>
            </a:r>
          </a:p>
          <a:p>
            <a:r>
              <a:rPr lang="ru-RU" dirty="0" smtClean="0"/>
              <a:t>Во- вторых, просто необходимо изучение обстоятельств рождения, воспитания, отношений в семье и образования исторических деятелей. Учеными-историками это делается для того, чтобы ответить на вопросы «Почему он так сделал</a:t>
            </a:r>
            <a:r>
              <a:rPr lang="en-US" dirty="0" smtClean="0"/>
              <a:t>?</a:t>
            </a:r>
            <a:r>
              <a:rPr lang="ru-RU" dirty="0" smtClean="0"/>
              <a:t>» и «Зачем</a:t>
            </a:r>
            <a:r>
              <a:rPr lang="en-US" dirty="0" smtClean="0"/>
              <a:t>?</a:t>
            </a:r>
            <a:r>
              <a:rPr lang="ru-RU" dirty="0" smtClean="0"/>
              <a:t>».</a:t>
            </a:r>
            <a:endParaRPr lang="ru-RU" dirty="0"/>
          </a:p>
        </p:txBody>
      </p:sp>
    </p:spTree>
    <p:extLst>
      <p:ext uri="{BB962C8B-B14F-4D97-AF65-F5344CB8AC3E}">
        <p14:creationId xmlns:p14="http://schemas.microsoft.com/office/powerpoint/2010/main" val="1638746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Актуальность проблемы</a:t>
            </a:r>
            <a:endParaRPr lang="ru-RU" dirty="0"/>
          </a:p>
        </p:txBody>
      </p:sp>
      <p:sp>
        <p:nvSpPr>
          <p:cNvPr id="3" name="Объект 2"/>
          <p:cNvSpPr>
            <a:spLocks noGrp="1"/>
          </p:cNvSpPr>
          <p:nvPr>
            <p:ph idx="1"/>
          </p:nvPr>
        </p:nvSpPr>
        <p:spPr/>
        <p:txBody>
          <a:bodyPr>
            <a:normAutofit fontScale="92500" lnSpcReduction="20000"/>
          </a:bodyPr>
          <a:lstStyle/>
          <a:p>
            <a:r>
              <a:rPr lang="ru-RU" dirty="0"/>
              <a:t>Актуальность темы </a:t>
            </a:r>
            <a:r>
              <a:rPr lang="ru-RU" dirty="0" smtClean="0"/>
              <a:t>данного исследования </a:t>
            </a:r>
            <a:r>
              <a:rPr lang="ru-RU" dirty="0"/>
              <a:t>определяется тем, что история именно в школьном возрасте лучше усваивается через «человеческую» ее сторону, через судьбы конкретных людей. Показ того, как жили отдельные личности, как влияли на ход событий всей истории, запоминается и усваивается учащимися с большим желанием, чем оперирование событиями, процессами вне воздействия на них ярких личностей. Многие учащиеся часто обретают кумиров без какого-либо учительского воздействия. В результате, многие из них готовы брать пример с </a:t>
            </a:r>
            <a:r>
              <a:rPr lang="ru-RU" dirty="0" smtClean="0"/>
              <a:t>Петра </a:t>
            </a:r>
            <a:r>
              <a:rPr lang="en-US" dirty="0" smtClean="0"/>
              <a:t>I</a:t>
            </a:r>
            <a:r>
              <a:rPr lang="ru-RU" dirty="0" smtClean="0"/>
              <a:t>, </a:t>
            </a:r>
            <a:r>
              <a:rPr lang="ru-RU" dirty="0"/>
              <a:t>Бисмарка. Нетрудно представить, </a:t>
            </a:r>
            <a:r>
              <a:rPr lang="ru-RU" dirty="0" smtClean="0"/>
              <a:t> что </a:t>
            </a:r>
            <a:r>
              <a:rPr lang="ru-RU" dirty="0"/>
              <a:t>учитель в </a:t>
            </a:r>
            <a:r>
              <a:rPr lang="ru-RU" dirty="0" smtClean="0"/>
              <a:t>процессе </a:t>
            </a:r>
            <a:r>
              <a:rPr lang="ru-RU" dirty="0"/>
              <a:t>формирования у учащихся отношения к этим и другим историческим </a:t>
            </a:r>
            <a:r>
              <a:rPr lang="ru-RU" dirty="0" smtClean="0"/>
              <a:t>личностям</a:t>
            </a:r>
            <a:r>
              <a:rPr lang="ru-RU" dirty="0"/>
              <a:t> </a:t>
            </a:r>
            <a:r>
              <a:rPr lang="ru-RU" dirty="0" smtClean="0"/>
              <a:t>играет не последнюю роль.</a:t>
            </a:r>
            <a:endParaRPr lang="ru-RU" dirty="0"/>
          </a:p>
        </p:txBody>
      </p:sp>
    </p:spTree>
    <p:extLst>
      <p:ext uri="{BB962C8B-B14F-4D97-AF65-F5344CB8AC3E}">
        <p14:creationId xmlns:p14="http://schemas.microsoft.com/office/powerpoint/2010/main" val="3373837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91264" cy="1368152"/>
          </a:xfrm>
        </p:spPr>
        <p:txBody>
          <a:bodyPr>
            <a:normAutofit fontScale="90000"/>
          </a:bodyPr>
          <a:lstStyle/>
          <a:p>
            <a:r>
              <a:rPr lang="ru-RU" dirty="0" smtClean="0"/>
              <a:t>Статистика опроса «КТО ВАШ ЛЮБИМЫЙ ИСТОРИЧЕСКИЙ ДЕЯТЕЛЬ </a:t>
            </a:r>
            <a:r>
              <a:rPr lang="en-US" dirty="0" smtClean="0"/>
              <a:t>xix </a:t>
            </a:r>
            <a:r>
              <a:rPr lang="ru-RU" dirty="0" smtClean="0"/>
              <a:t>ВЕКА»</a:t>
            </a:r>
            <a:endParaRPr lang="ru-RU" dirty="0"/>
          </a:p>
        </p:txBody>
      </p:sp>
      <p:sp>
        <p:nvSpPr>
          <p:cNvPr id="3" name="Объект 2"/>
          <p:cNvSpPr>
            <a:spLocks noGrp="1"/>
          </p:cNvSpPr>
          <p:nvPr>
            <p:ph idx="1"/>
          </p:nvPr>
        </p:nvSpPr>
        <p:spPr/>
        <p:txBody>
          <a:bodyPr/>
          <a:lstStyle/>
          <a:p>
            <a:r>
              <a:rPr lang="ru-RU" dirty="0" smtClean="0"/>
              <a:t>1. Наполеон Бонапарт – 8 учащихся</a:t>
            </a:r>
          </a:p>
          <a:p>
            <a:endParaRPr lang="ru-RU" dirty="0" smtClean="0"/>
          </a:p>
          <a:p>
            <a:r>
              <a:rPr lang="ru-RU" dirty="0" smtClean="0"/>
              <a:t>2. Александр </a:t>
            </a:r>
            <a:r>
              <a:rPr lang="en-US" dirty="0" smtClean="0"/>
              <a:t>I</a:t>
            </a:r>
            <a:r>
              <a:rPr lang="ru-RU" dirty="0" smtClean="0"/>
              <a:t> – 5 учащихся</a:t>
            </a:r>
          </a:p>
          <a:p>
            <a:endParaRPr lang="ru-RU" dirty="0" smtClean="0"/>
          </a:p>
          <a:p>
            <a:r>
              <a:rPr lang="ru-RU" dirty="0" smtClean="0"/>
              <a:t>3. Александр </a:t>
            </a:r>
            <a:r>
              <a:rPr lang="en-US" dirty="0" smtClean="0"/>
              <a:t>II</a:t>
            </a:r>
            <a:r>
              <a:rPr lang="ru-RU" dirty="0" smtClean="0"/>
              <a:t> – 3 учащихся</a:t>
            </a:r>
          </a:p>
          <a:p>
            <a:endParaRPr lang="ru-RU" dirty="0" smtClean="0"/>
          </a:p>
          <a:p>
            <a:r>
              <a:rPr lang="ru-RU" dirty="0" smtClean="0"/>
              <a:t>4. Отто фон Бисмарк – 1 учащийся</a:t>
            </a:r>
          </a:p>
          <a:p>
            <a:endParaRPr lang="ru-RU" dirty="0" smtClean="0"/>
          </a:p>
          <a:p>
            <a:r>
              <a:rPr lang="ru-RU" dirty="0" smtClean="0"/>
              <a:t>5. Николай </a:t>
            </a:r>
            <a:r>
              <a:rPr lang="en-US" dirty="0" smtClean="0"/>
              <a:t>II</a:t>
            </a:r>
            <a:r>
              <a:rPr lang="ru-RU" dirty="0" smtClean="0"/>
              <a:t> – 1 учащийся</a:t>
            </a:r>
          </a:p>
          <a:p>
            <a:endParaRPr lang="ru-RU" dirty="0"/>
          </a:p>
        </p:txBody>
      </p:sp>
    </p:spTree>
    <p:extLst>
      <p:ext uri="{BB962C8B-B14F-4D97-AF65-F5344CB8AC3E}">
        <p14:creationId xmlns:p14="http://schemas.microsoft.com/office/powerpoint/2010/main" val="2359429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lvl="0">
              <a:buClr>
                <a:srgbClr val="93A299"/>
              </a:buClr>
            </a:pPr>
            <a:r>
              <a:rPr lang="ru-RU" sz="2000" dirty="0">
                <a:solidFill>
                  <a:srgbClr val="564B3C"/>
                </a:solidFill>
              </a:rPr>
              <a:t>Большинство личностей выражали интересы определенных групп людей, сословий, классов, партий. Чьи интересы, почему именно этих групп людей, в чем это проявлялось - вот что не всегда попадает в поле внимания учащихся. А без этого и история неполноценна и личности входят в нее будто только из-за имени, а не деятельности. При изучении личности, главное всесторонняя оценка ее деятельности, роли персоны в истории. </a:t>
            </a:r>
          </a:p>
          <a:p>
            <a:pPr lvl="0">
              <a:buClr>
                <a:srgbClr val="93A299"/>
              </a:buClr>
            </a:pPr>
            <a:r>
              <a:rPr lang="ru-RU" sz="2000" dirty="0">
                <a:solidFill>
                  <a:srgbClr val="564B3C"/>
                </a:solidFill>
              </a:rPr>
              <a:t>Исходя из вышесказанного, в качестве изучения персоналий были взяты личности Александра 1, Наполеона Бонапарта  сыгравшие значительную роль в истории России.</a:t>
            </a:r>
          </a:p>
          <a:p>
            <a:endParaRPr lang="ru-RU" dirty="0"/>
          </a:p>
        </p:txBody>
      </p:sp>
    </p:spTree>
    <p:extLst>
      <p:ext uri="{BB962C8B-B14F-4D97-AF65-F5344CB8AC3E}">
        <p14:creationId xmlns:p14="http://schemas.microsoft.com/office/powerpoint/2010/main" val="371365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113</TotalTime>
  <Words>1589</Words>
  <Application>Microsoft Office PowerPoint</Application>
  <PresentationFormat>Экран (4:3)</PresentationFormat>
  <Paragraphs>50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Аптека</vt:lpstr>
      <vt:lpstr>Роль личности в истории</vt:lpstr>
      <vt:lpstr>Презентация PowerPoint</vt:lpstr>
      <vt:lpstr>Презентация PowerPoint</vt:lpstr>
      <vt:lpstr>Презентация PowerPoint</vt:lpstr>
      <vt:lpstr>Презентация PowerPoint</vt:lpstr>
      <vt:lpstr>Психологический фактор</vt:lpstr>
      <vt:lpstr>Актуальность проблемы</vt:lpstr>
      <vt:lpstr>Статистика опроса «КТО ВАШ ЛЮБИМЫЙ ИСТОРИЧЕСКИЙ ДЕЯТЕЛЬ xix ВЕКА»</vt:lpstr>
      <vt:lpstr>Презентация PowerPoint</vt:lpstr>
      <vt:lpstr>Александр I и Наполеон</vt:lpstr>
      <vt:lpstr>Современники и историки о личности Александра I</vt:lpstr>
      <vt:lpstr>Наполеон об александре I</vt:lpstr>
      <vt:lpstr>Современники и историки о личности наполеона</vt:lpstr>
      <vt:lpstr>Презентация PowerPoint</vt:lpstr>
      <vt:lpstr>Историческое эссе. наполеон </vt:lpstr>
      <vt:lpstr>Презентация PowerPoint</vt:lpstr>
      <vt:lpstr>Презентация PowerPoint</vt:lpstr>
      <vt:lpstr>вывод</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личности в истории</dc:title>
  <dc:creator>user</dc:creator>
  <cp:lastModifiedBy>user</cp:lastModifiedBy>
  <cp:revision>12</cp:revision>
  <dcterms:created xsi:type="dcterms:W3CDTF">2012-12-24T05:23:27Z</dcterms:created>
  <dcterms:modified xsi:type="dcterms:W3CDTF">2012-12-27T10:17:16Z</dcterms:modified>
</cp:coreProperties>
</file>