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78" r:id="rId3"/>
    <p:sldId id="260" r:id="rId4"/>
    <p:sldId id="272" r:id="rId5"/>
    <p:sldId id="262" r:id="rId6"/>
    <p:sldId id="264" r:id="rId7"/>
    <p:sldId id="265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420" autoAdjust="0"/>
  </p:normalViewPr>
  <p:slideViewPr>
    <p:cSldViewPr>
      <p:cViewPr varScale="1">
        <p:scale>
          <a:sx n="38" d="100"/>
          <a:sy n="38" d="100"/>
        </p:scale>
        <p:origin x="-10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A239A8-8F20-4AB3-B6A7-9F860457F3B0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653CB7-EA6B-4161-A737-6A468F597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ircl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b="1" i="1" dirty="0" smtClean="0"/>
              <a:t>Вч</a:t>
            </a:r>
            <a:r>
              <a:rPr lang="ru-RU" sz="3600" b="1" i="1" dirty="0" smtClean="0">
                <a:solidFill>
                  <a:srgbClr val="FF0000"/>
                </a:solidFill>
              </a:rPr>
              <a:t>е</a:t>
            </a:r>
            <a:r>
              <a:rPr lang="ru-RU" sz="3600" b="1" i="1" dirty="0" smtClean="0"/>
              <a:t>ра ш</a:t>
            </a:r>
            <a:r>
              <a:rPr lang="ru-RU" sz="3600" b="1" i="1" dirty="0" smtClean="0">
                <a:solidFill>
                  <a:srgbClr val="FF0000"/>
                </a:solidFill>
              </a:rPr>
              <a:t>ё</a:t>
            </a:r>
            <a:r>
              <a:rPr lang="ru-RU" sz="3600" b="1" i="1" dirty="0" smtClean="0"/>
              <a:t>л сильный дож</a:t>
            </a:r>
            <a:r>
              <a:rPr lang="ru-RU" sz="3600" b="1" i="1" dirty="0" smtClean="0">
                <a:solidFill>
                  <a:srgbClr val="FF0000"/>
                </a:solidFill>
              </a:rPr>
              <a:t>д</a:t>
            </a:r>
            <a:r>
              <a:rPr lang="ru-RU" sz="3600" b="1" i="1" dirty="0" smtClean="0"/>
              <a:t>ь.</a:t>
            </a:r>
            <a:endParaRPr lang="ru-RU" sz="3600" b="1" dirty="0" smtClean="0"/>
          </a:p>
          <a:p>
            <a:r>
              <a:rPr lang="ru-RU" sz="3600" b="1" dirty="0" smtClean="0"/>
              <a:t>– Какой частью речи является слово </a:t>
            </a:r>
            <a:r>
              <a:rPr lang="ru-RU" sz="3600" b="1" i="1" dirty="0" smtClean="0">
                <a:solidFill>
                  <a:srgbClr val="FF0000"/>
                </a:solidFill>
              </a:rPr>
              <a:t>вчера</a:t>
            </a:r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r>
              <a:rPr lang="ru-RU" sz="3600" b="1" dirty="0" smtClean="0"/>
              <a:t> На какой вопрос оно отвечает?</a:t>
            </a:r>
          </a:p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1905"/>
          <a:stretch>
            <a:fillRect/>
          </a:stretch>
        </p:blipFill>
        <p:spPr bwMode="auto">
          <a:xfrm>
            <a:off x="5286380" y="3714752"/>
            <a:ext cx="28194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048F6-5A47-4291-81C3-CEC1F20FADB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8195" name="Номер слайда 6"/>
          <p:cNvSpPr txBox="1">
            <a:spLocks noGrp="1"/>
          </p:cNvSpPr>
          <p:nvPr/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3FDC092-552F-4E2F-B259-D8288D0C424C}" type="slidenum">
              <a:rPr lang="ru-RU" sz="1400"/>
              <a:pPr algn="r"/>
              <a:t>2</a:t>
            </a:fld>
            <a:endParaRPr lang="ru-RU" sz="1400"/>
          </a:p>
        </p:txBody>
      </p:sp>
      <p:pic>
        <p:nvPicPr>
          <p:cNvPr id="8196" name="Picture 18" descr="BOOK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48400" y="5986463"/>
            <a:ext cx="1905000" cy="577850"/>
          </a:xfrm>
          <a:noFill/>
        </p:spPr>
      </p:pic>
      <p:pic>
        <p:nvPicPr>
          <p:cNvPr id="8197" name="Picture 17" descr="C:\Users\Администратор\Pictures\Кроссвор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675" y="768350"/>
            <a:ext cx="7358063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838200"/>
            <a:ext cx="73390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                     Н</a:t>
            </a:r>
            <a:r>
              <a:rPr lang="ru-RU" sz="4000" dirty="0"/>
              <a:t> </a:t>
            </a:r>
            <a:r>
              <a:rPr lang="ru-RU" sz="4000" b="1" dirty="0">
                <a:solidFill>
                  <a:srgbClr val="000099"/>
                </a:solidFill>
              </a:rPr>
              <a:t>А  С </a:t>
            </a:r>
            <a:r>
              <a:rPr lang="ru-RU" sz="4000" b="1" dirty="0" smtClean="0">
                <a:solidFill>
                  <a:srgbClr val="000099"/>
                </a:solidFill>
              </a:rPr>
              <a:t> Т  </a:t>
            </a:r>
            <a:r>
              <a:rPr lang="ru-RU" sz="4000" b="1" dirty="0">
                <a:solidFill>
                  <a:srgbClr val="000099"/>
                </a:solidFill>
              </a:rPr>
              <a:t>Е  Ж  Ь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47800" y="1544638"/>
            <a:ext cx="3440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</a:rPr>
              <a:t>Д</a:t>
            </a:r>
            <a:r>
              <a:rPr lang="ru-RU" sz="4000" dirty="0">
                <a:solidFill>
                  <a:srgbClr val="000099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  </a:t>
            </a:r>
            <a:r>
              <a:rPr lang="ru-RU" sz="4000" b="1" dirty="0">
                <a:solidFill>
                  <a:srgbClr val="000099"/>
                </a:solidFill>
              </a:rPr>
              <a:t>О  Т  Л  </a:t>
            </a:r>
            <a:r>
              <a:rPr lang="ru-RU" sz="4000" b="1" dirty="0">
                <a:solidFill>
                  <a:srgbClr val="C00000"/>
                </a:solidFill>
              </a:rPr>
              <a:t>А</a:t>
            </a:r>
            <a:r>
              <a:rPr lang="ru-RU" sz="4000" b="1" dirty="0">
                <a:solidFill>
                  <a:srgbClr val="000099"/>
                </a:solidFill>
              </a:rPr>
              <a:t> 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43200" y="2151063"/>
            <a:ext cx="3213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 В</a:t>
            </a:r>
            <a:r>
              <a:rPr lang="ru-RU" sz="4000">
                <a:solidFill>
                  <a:srgbClr val="000099"/>
                </a:solidFill>
              </a:rPr>
              <a:t> </a:t>
            </a:r>
            <a:r>
              <a:rPr lang="ru-RU" sz="4000">
                <a:solidFill>
                  <a:srgbClr val="000000"/>
                </a:solidFill>
              </a:rPr>
              <a:t> </a:t>
            </a:r>
            <a:r>
              <a:rPr lang="ru-RU" sz="4000" b="1">
                <a:solidFill>
                  <a:srgbClr val="000099"/>
                </a:solidFill>
              </a:rPr>
              <a:t>Б  </a:t>
            </a:r>
            <a:r>
              <a:rPr lang="ru-RU" sz="4000" b="1">
                <a:solidFill>
                  <a:srgbClr val="C00000"/>
                </a:solidFill>
              </a:rPr>
              <a:t>Р</a:t>
            </a:r>
            <a:r>
              <a:rPr lang="ru-RU" sz="4000" b="1">
                <a:solidFill>
                  <a:srgbClr val="000099"/>
                </a:solidFill>
              </a:rPr>
              <a:t>  О  Д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33600" y="2911475"/>
            <a:ext cx="60773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</a:rPr>
              <a:t>В</a:t>
            </a:r>
            <a:r>
              <a:rPr lang="ru-RU" sz="4000" dirty="0">
                <a:solidFill>
                  <a:srgbClr val="000099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 </a:t>
            </a:r>
            <a:r>
              <a:rPr lang="ru-RU" sz="4000" b="1" dirty="0">
                <a:solidFill>
                  <a:srgbClr val="000099"/>
                </a:solidFill>
              </a:rPr>
              <a:t>Д   Р  </a:t>
            </a:r>
            <a:r>
              <a:rPr lang="ru-RU" sz="4000" b="1" dirty="0">
                <a:solidFill>
                  <a:srgbClr val="C00000"/>
                </a:solidFill>
              </a:rPr>
              <a:t>Е</a:t>
            </a:r>
            <a:r>
              <a:rPr lang="ru-RU" sz="4000" b="1" dirty="0">
                <a:solidFill>
                  <a:srgbClr val="000099"/>
                </a:solidFill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</a:rPr>
              <a:t>Б  Е  З    Г  </a:t>
            </a:r>
            <a:r>
              <a:rPr lang="ru-RU" sz="4000" b="1" dirty="0">
                <a:solidFill>
                  <a:srgbClr val="000099"/>
                </a:solidFill>
              </a:rPr>
              <a:t>И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33600" y="3633788"/>
            <a:ext cx="4611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</a:rPr>
              <a:t>В</a:t>
            </a:r>
            <a:r>
              <a:rPr lang="ru-RU" sz="4000" dirty="0">
                <a:solidFill>
                  <a:srgbClr val="000099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  </a:t>
            </a:r>
            <a:r>
              <a:rPr lang="ru-RU" sz="4000" b="1" dirty="0">
                <a:solidFill>
                  <a:srgbClr val="000099"/>
                </a:solidFill>
              </a:rPr>
              <a:t>Р  У  </a:t>
            </a:r>
            <a:r>
              <a:rPr lang="ru-RU" sz="4000" b="1" dirty="0">
                <a:solidFill>
                  <a:srgbClr val="C00000"/>
                </a:solidFill>
              </a:rPr>
              <a:t>Ч</a:t>
            </a:r>
            <a:r>
              <a:rPr lang="ru-RU" sz="4000" b="1" dirty="0">
                <a:solidFill>
                  <a:srgbClr val="000099"/>
                </a:solidFill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</a:rPr>
              <a:t>Н  У </a:t>
            </a:r>
            <a:r>
              <a:rPr lang="ru-RU" sz="4000" b="1" dirty="0">
                <a:solidFill>
                  <a:srgbClr val="000099"/>
                </a:solidFill>
              </a:rPr>
              <a:t>Ю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471613" y="4975225"/>
            <a:ext cx="487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</a:rPr>
              <a:t>В</a:t>
            </a:r>
            <a:r>
              <a:rPr lang="ru-RU" sz="4000" dirty="0">
                <a:solidFill>
                  <a:srgbClr val="000099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  </a:t>
            </a:r>
            <a:r>
              <a:rPr lang="ru-RU" sz="4000" b="1" dirty="0">
                <a:solidFill>
                  <a:srgbClr val="000099"/>
                </a:solidFill>
              </a:rPr>
              <a:t>О  В  Р  </a:t>
            </a:r>
            <a:r>
              <a:rPr lang="ru-RU" sz="4000" b="1" dirty="0">
                <a:solidFill>
                  <a:srgbClr val="C00000"/>
                </a:solidFill>
              </a:rPr>
              <a:t>Е </a:t>
            </a:r>
            <a:r>
              <a:rPr lang="ru-RU" sz="4000" b="1" dirty="0">
                <a:solidFill>
                  <a:srgbClr val="000099"/>
                </a:solidFill>
              </a:rPr>
              <a:t> М </a:t>
            </a:r>
            <a:r>
              <a:rPr lang="ru-RU" sz="4000" b="1" dirty="0" smtClean="0">
                <a:solidFill>
                  <a:srgbClr val="000099"/>
                </a:solidFill>
              </a:rPr>
              <a:t> Я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743200" y="4267200"/>
            <a:ext cx="487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</a:rPr>
              <a:t>В</a:t>
            </a:r>
            <a:r>
              <a:rPr lang="ru-RU" sz="4000" dirty="0">
                <a:solidFill>
                  <a:srgbClr val="000099"/>
                </a:solidFill>
              </a:rPr>
              <a:t> </a:t>
            </a:r>
            <a:r>
              <a:rPr lang="ru-RU" sz="4000" dirty="0">
                <a:solidFill>
                  <a:srgbClr val="000000"/>
                </a:solidFill>
              </a:rPr>
              <a:t> </a:t>
            </a:r>
            <a:r>
              <a:rPr lang="ru-RU" sz="4000" b="1" dirty="0">
                <a:solidFill>
                  <a:srgbClr val="000099"/>
                </a:solidFill>
              </a:rPr>
              <a:t>Н  </a:t>
            </a:r>
            <a:r>
              <a:rPr lang="ru-RU" sz="4000" b="1" dirty="0">
                <a:solidFill>
                  <a:srgbClr val="C00000"/>
                </a:solidFill>
              </a:rPr>
              <a:t>И</a:t>
            </a:r>
            <a:r>
              <a:rPr lang="ru-RU" sz="4000" b="1" dirty="0">
                <a:solidFill>
                  <a:srgbClr val="000099"/>
                </a:solidFill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</a:rPr>
              <a:t>Ч  </a:t>
            </a:r>
            <a:r>
              <a:rPr lang="ru-RU" sz="4000" b="1" dirty="0">
                <a:solidFill>
                  <a:srgbClr val="000099"/>
                </a:solidFill>
              </a:rPr>
              <a:t>Ь  Ю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Вес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(как?)</a:t>
            </a:r>
          </a:p>
          <a:p>
            <a:r>
              <a:rPr lang="ru-RU" dirty="0" smtClean="0"/>
              <a:t>Бли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(где?)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Вв</a:t>
            </a:r>
            <a:r>
              <a:rPr lang="ru-RU" dirty="0" smtClean="0"/>
              <a:t>ерх(куда?)</a:t>
            </a:r>
          </a:p>
          <a:p>
            <a:r>
              <a:rPr lang="ru-RU" dirty="0" smtClean="0"/>
              <a:t>Сверху(откуда?)</a:t>
            </a:r>
          </a:p>
          <a:p>
            <a:r>
              <a:rPr lang="ru-RU" dirty="0" smtClean="0"/>
              <a:t>Дружн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(как?)</a:t>
            </a:r>
          </a:p>
          <a:p>
            <a:r>
              <a:rPr lang="ru-RU" dirty="0" smtClean="0"/>
              <a:t>На какие ещё вопросы отвечают наречия?</a:t>
            </a:r>
          </a:p>
          <a:p>
            <a:endParaRPr lang="ru-RU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1905"/>
          <a:stretch>
            <a:fillRect/>
          </a:stretch>
        </p:blipFill>
        <p:spPr bwMode="auto">
          <a:xfrm>
            <a:off x="6000760" y="1500174"/>
            <a:ext cx="28194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6000" b="1" i="1" dirty="0" smtClean="0"/>
              <a:t>где?, когда?, куда?, откуда?,</a:t>
            </a:r>
            <a:endParaRPr lang="ru-RU" sz="6000" dirty="0" smtClean="0"/>
          </a:p>
          <a:p>
            <a:r>
              <a:rPr lang="ru-RU" sz="6000" b="1" i="1" dirty="0" smtClean="0"/>
              <a:t>почему?, зачем? </a:t>
            </a:r>
            <a:r>
              <a:rPr lang="ru-RU" sz="6000" i="1" dirty="0" smtClean="0"/>
              <a:t>и </a:t>
            </a:r>
            <a:r>
              <a:rPr lang="ru-RU" sz="6000" b="1" i="1" dirty="0" smtClean="0"/>
              <a:t>как?</a:t>
            </a:r>
            <a:endParaRPr lang="ru-RU" sz="6000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И.сущ.        И.прил.          Глагол                 Наречие</a:t>
            </a:r>
          </a:p>
          <a:p>
            <a:r>
              <a:rPr lang="ru-RU" dirty="0" smtClean="0"/>
              <a:t>веселье        весёлый        веселиться            весело</a:t>
            </a:r>
          </a:p>
          <a:p>
            <a:r>
              <a:rPr lang="ru-RU" dirty="0" smtClean="0"/>
              <a:t>близость     близкий       приближаться      близко</a:t>
            </a:r>
          </a:p>
          <a:p>
            <a:r>
              <a:rPr lang="ru-RU" dirty="0" smtClean="0"/>
              <a:t>верхушка    верхний                                         вверх </a:t>
            </a:r>
          </a:p>
          <a:p>
            <a:r>
              <a:rPr lang="ru-RU" dirty="0" smtClean="0"/>
              <a:t>дружба        дружный      дружить                 сверху</a:t>
            </a:r>
          </a:p>
          <a:p>
            <a:r>
              <a:rPr lang="ru-RU" dirty="0" smtClean="0"/>
              <a:t>друг                                                                        дружно</a:t>
            </a:r>
          </a:p>
          <a:p>
            <a:endParaRPr lang="ru-RU" b="1" i="1" dirty="0" smtClean="0"/>
          </a:p>
          <a:p>
            <a:r>
              <a:rPr lang="ru-RU" b="1" i="1" dirty="0" smtClean="0"/>
              <a:t>Как мы определили, что слова 4 столбика относятся к наречиям?</a:t>
            </a:r>
            <a:endParaRPr lang="ru-RU" b="1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называются </a:t>
            </a:r>
            <a:r>
              <a:rPr lang="ru-RU" dirty="0" err="1" smtClean="0"/>
              <a:t>выделеные</a:t>
            </a:r>
            <a:r>
              <a:rPr lang="ru-RU" dirty="0" smtClean="0"/>
              <a:t> слова?</a:t>
            </a:r>
          </a:p>
          <a:p>
            <a:r>
              <a:rPr lang="ru-RU" dirty="0" smtClean="0"/>
              <a:t>На какие вопросы они отвечают?</a:t>
            </a:r>
          </a:p>
          <a:p>
            <a:r>
              <a:rPr lang="ru-RU" dirty="0" smtClean="0"/>
              <a:t>От каких слов задавали вопросы?</a:t>
            </a:r>
          </a:p>
          <a:p>
            <a:r>
              <a:rPr lang="ru-RU" dirty="0" smtClean="0"/>
              <a:t>Запишите словосочетания по образцу</a:t>
            </a:r>
          </a:p>
          <a:p>
            <a:r>
              <a:rPr lang="ru-RU" i="1" dirty="0" smtClean="0"/>
              <a:t>Шумит(как?)весело</a:t>
            </a:r>
            <a:endParaRPr lang="ru-RU" i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1905"/>
          <a:stretch>
            <a:fillRect/>
          </a:stretch>
        </p:blipFill>
        <p:spPr bwMode="auto">
          <a:xfrm>
            <a:off x="5786446" y="3714752"/>
            <a:ext cx="28194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Бежит(как?)весело</a:t>
            </a:r>
          </a:p>
          <a:p>
            <a:r>
              <a:rPr lang="ru-RU" dirty="0" smtClean="0"/>
              <a:t>Видна (откуда?)издали</a:t>
            </a:r>
          </a:p>
          <a:p>
            <a:r>
              <a:rPr lang="ru-RU" dirty="0" smtClean="0"/>
              <a:t>Ходит(как?)снова</a:t>
            </a:r>
          </a:p>
          <a:p>
            <a:endParaRPr lang="ru-RU" dirty="0" smtClean="0"/>
          </a:p>
          <a:p>
            <a:r>
              <a:rPr lang="ru-RU" dirty="0" smtClean="0"/>
              <a:t>Сделайте вывод:</a:t>
            </a:r>
          </a:p>
          <a:p>
            <a:pPr>
              <a:buNone/>
            </a:pPr>
            <a:r>
              <a:rPr lang="ru-RU" dirty="0" smtClean="0"/>
              <a:t>   Что такое наречие?</a:t>
            </a:r>
          </a:p>
          <a:p>
            <a:r>
              <a:rPr lang="ru-RU" dirty="0" smtClean="0"/>
              <a:t>К какой части речи относятся наречия?</a:t>
            </a:r>
          </a:p>
          <a:p>
            <a:r>
              <a:rPr lang="ru-RU" dirty="0" smtClean="0"/>
              <a:t>На какие вопросы они отвечают?</a:t>
            </a:r>
          </a:p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1905"/>
          <a:stretch>
            <a:fillRect/>
          </a:stretch>
        </p:blipFill>
        <p:spPr bwMode="auto">
          <a:xfrm>
            <a:off x="5715008" y="1428736"/>
            <a:ext cx="28194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Выделите в определении 3 части.</a:t>
            </a:r>
          </a:p>
          <a:p>
            <a:r>
              <a:rPr lang="ru-RU" dirty="0" smtClean="0"/>
              <a:t>Запишите ключевые слова для наречия по каждой части.</a:t>
            </a:r>
          </a:p>
          <a:p>
            <a:r>
              <a:rPr lang="ru-RU" dirty="0" smtClean="0"/>
              <a:t>Часть речи</a:t>
            </a:r>
          </a:p>
          <a:p>
            <a:r>
              <a:rPr lang="ru-RU" dirty="0" smtClean="0"/>
              <a:t>Вопросы</a:t>
            </a:r>
          </a:p>
          <a:p>
            <a:r>
              <a:rPr lang="ru-RU" dirty="0" smtClean="0"/>
              <a:t>Не изменяются</a:t>
            </a: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1905"/>
          <a:stretch>
            <a:fillRect/>
          </a:stretch>
        </p:blipFill>
        <p:spPr bwMode="auto">
          <a:xfrm>
            <a:off x="5929322" y="3714752"/>
            <a:ext cx="28194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</a:p>
          <a:p>
            <a:r>
              <a:rPr lang="ru-RU" dirty="0" smtClean="0"/>
              <a:t>Что изучали на уроке?</a:t>
            </a:r>
          </a:p>
          <a:p>
            <a:r>
              <a:rPr lang="ru-RU" dirty="0" smtClean="0"/>
              <a:t>Чему я учился на уроке?</a:t>
            </a:r>
          </a:p>
          <a:p>
            <a:r>
              <a:rPr lang="ru-RU" dirty="0" smtClean="0"/>
              <a:t>Чему я буду учиться дома , выполняя домашнее задание?  </a:t>
            </a:r>
          </a:p>
          <a:p>
            <a:r>
              <a:rPr lang="ru-RU" dirty="0" smtClean="0"/>
              <a:t>Д.з.Упр.387</a:t>
            </a:r>
          </a:p>
          <a:p>
            <a:r>
              <a:rPr lang="ru-RU" dirty="0" smtClean="0"/>
              <a:t>Оценивание.</a:t>
            </a: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1905"/>
          <a:stretch>
            <a:fillRect/>
          </a:stretch>
        </p:blipFill>
        <p:spPr bwMode="auto">
          <a:xfrm>
            <a:off x="4429124" y="3929066"/>
            <a:ext cx="28194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420</TotalTime>
  <Words>239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наречие</dc:title>
  <dc:creator>Жанна</dc:creator>
  <cp:lastModifiedBy>Жанна</cp:lastModifiedBy>
  <cp:revision>52</cp:revision>
  <dcterms:created xsi:type="dcterms:W3CDTF">2014-03-10T17:40:01Z</dcterms:created>
  <dcterms:modified xsi:type="dcterms:W3CDTF">2014-03-22T18:21:58Z</dcterms:modified>
</cp:coreProperties>
</file>