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60" r:id="rId3"/>
    <p:sldId id="261" r:id="rId4"/>
    <p:sldId id="262" r:id="rId5"/>
    <p:sldId id="257" r:id="rId6"/>
    <p:sldId id="256" r:id="rId7"/>
    <p:sldId id="259" r:id="rId8"/>
    <p:sldId id="258" r:id="rId9"/>
    <p:sldId id="270" r:id="rId10"/>
    <p:sldId id="265" r:id="rId11"/>
    <p:sldId id="266" r:id="rId12"/>
    <p:sldId id="263" r:id="rId13"/>
    <p:sldId id="268" r:id="rId14"/>
    <p:sldId id="272" r:id="rId15"/>
    <p:sldId id="269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2CE"/>
    <a:srgbClr val="D0EBB3"/>
    <a:srgbClr val="E9EFF7"/>
    <a:srgbClr val="C40000"/>
    <a:srgbClr val="FFF4D1"/>
    <a:srgbClr val="FFE1FF"/>
    <a:srgbClr val="FFCCFF"/>
    <a:srgbClr val="9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468E75-52AB-49C0-994B-5E044FBF532F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C750F-2823-401B-B7B1-754AD8F78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468E75-52AB-49C0-994B-5E044FBF532F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C750F-2823-401B-B7B1-754AD8F78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468E75-52AB-49C0-994B-5E044FBF532F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C750F-2823-401B-B7B1-754AD8F78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468E75-52AB-49C0-994B-5E044FBF532F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C750F-2823-401B-B7B1-754AD8F78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468E75-52AB-49C0-994B-5E044FBF532F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C750F-2823-401B-B7B1-754AD8F78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468E75-52AB-49C0-994B-5E044FBF532F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C750F-2823-401B-B7B1-754AD8F78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468E75-52AB-49C0-994B-5E044FBF532F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C750F-2823-401B-B7B1-754AD8F78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468E75-52AB-49C0-994B-5E044FBF532F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C750F-2823-401B-B7B1-754AD8F78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468E75-52AB-49C0-994B-5E044FBF532F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C750F-2823-401B-B7B1-754AD8F78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468E75-52AB-49C0-994B-5E044FBF532F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C750F-2823-401B-B7B1-754AD8F78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468E75-52AB-49C0-994B-5E044FBF532F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C750F-2823-401B-B7B1-754AD8F78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D468E75-52AB-49C0-994B-5E044FBF532F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2CC750F-2823-401B-B7B1-754AD8F78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960" TargetMode="External"/><Relationship Id="rId7" Type="http://schemas.openxmlformats.org/officeDocument/2006/relationships/hyperlink" Target="http://ru.wikipedia.org/wiki/%D0%94%D1%80%D0%B5%D0%B2%D0%BD%D0%B5%D1%80%D1%83%D1%81%D1%81%D0%BA%D0%BE%D0%B5_%D0%B3%D0%BE%D1%81%D1%83%D0%B4%D0%B0%D1%80%D1%81%D1%82%D0%B2%D0%BE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hyperlink" Target="http://ru.wikipedia.org/wiki/%D0%9A%D1%80%D0%B5%D1%89%D0%B5%D0%BD%D0%B8%D0%B5_%D0%A0%D1%83%D1%81%D0%B8" TargetMode="External"/><Relationship Id="rId4" Type="http://schemas.openxmlformats.org/officeDocument/2006/relationships/hyperlink" Target="http://ru.wikipedia.org/wiki/15_%D0%B8%D1%8E%D0%BB%D1%8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://ru.wikipedia.org/wiki/%D0%9D%D0%B8%D0%B6%D0%B5%D0%B3%D0%BE%D1%80%D0%BE%D0%B4%D1%81%D0%BA%D0%BE%D0%B5_%D0%BE%D0%BF%D0%BE%D0%BB%D1%87%D0%B5%D0%BD%D0%B8%D0%B5" TargetMode="External"/><Relationship Id="rId7" Type="http://schemas.openxmlformats.org/officeDocument/2006/relationships/hyperlink" Target="http://ru.wikipedia.org/wiki/%D0%98%D0%BD%D1%82%D0%B5%D1%80%D0%B2%D0%B5%D0%BD%D1%86%D0%B8%D1%8F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0%D1%83%D1%81%D1%81%D0%BA%D0%BE%D0%B5_%D0%B3%D0%BE%D1%81%D1%83%D0%B4%D0%B0%D1%80%D1%81%D1%82%D0%B2%D0%BE" TargetMode="External"/><Relationship Id="rId5" Type="http://schemas.openxmlformats.org/officeDocument/2006/relationships/hyperlink" Target="http://ru.wikipedia.org/wiki/1612" TargetMode="External"/><Relationship Id="rId4" Type="http://schemas.openxmlformats.org/officeDocument/2006/relationships/hyperlink" Target="http://ru.wikipedia.org/wiki/1611" TargetMode="External"/><Relationship Id="rId9" Type="http://schemas.openxmlformats.org/officeDocument/2006/relationships/hyperlink" Target="http://ru.wikipedia.org/wiki/%D0%9C%D0%BE%D1%81%D0%BA%D0%BE%D0%B2%D1%81%D0%BA%D0%B8%D0%B9_%D0%9A%D1%80%D0%B5%D0%BC%D0%BB%D1%8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68_%D0%B3%D0%BE%D0%B4" TargetMode="External"/><Relationship Id="rId13" Type="http://schemas.openxmlformats.org/officeDocument/2006/relationships/image" Target="../media/image35.jpeg"/><Relationship Id="rId3" Type="http://schemas.openxmlformats.org/officeDocument/2006/relationships/hyperlink" Target="http://ru.wikipedia.org/wiki/1934_%D0%B3%D0%BE%D0%B4" TargetMode="External"/><Relationship Id="rId7" Type="http://schemas.openxmlformats.org/officeDocument/2006/relationships/hyperlink" Target="http://ru.wikipedia.org/wiki/27_%D0%BC%D0%B0%D1%80%D1%82%D0%B0" TargetMode="External"/><Relationship Id="rId12" Type="http://schemas.openxmlformats.org/officeDocument/2006/relationships/hyperlink" Target="http://ru.wikipedia.org/wiki/%D0%93%D0%B5%D1%80%D0%BE%D0%B9_%D0%A1%D0%BE%D0%B2%D0%B5%D1%82%D1%81%D0%BA%D0%BE%D0%B3%D0%BE_%D0%A1%D0%BE%D1%8E%D0%B7%D0%B0" TargetMode="External"/><Relationship Id="rId2" Type="http://schemas.openxmlformats.org/officeDocument/2006/relationships/hyperlink" Target="http://ru.wikipedia.org/wiki/9_%D0%BC%D0%B0%D1%80%D1%82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7%D0%B0%D0%BF%D0%B0%D0%B4%D0%BD%D0%B0%D1%8F_%D0%BE%D0%B1%D0%BB%D0%B0%D1%81%D1%82%D1%8C_(1929%E2%80%941937)" TargetMode="External"/><Relationship Id="rId11" Type="http://schemas.openxmlformats.org/officeDocument/2006/relationships/hyperlink" Target="http://ru.wikipedia.org/wiki/%D0%9A%D0%BE%D1%81%D0%BC%D0%BE%D0%BD%D0%B0%D0%B2%D1%82" TargetMode="External"/><Relationship Id="rId5" Type="http://schemas.openxmlformats.org/officeDocument/2006/relationships/hyperlink" Target="http://ru.wikipedia.org/wiki/%D0%93%D0%B0%D0%B3%D0%B0%D1%80%D0%B8%D0%BD%D1%81%D0%BA%D0%B8%D0%B9_%D1%80%D0%B0%D0%B9%D0%BE%D0%BD_(%D0%A1%D0%BC%D0%BE%D0%BB%D0%B5%D0%BD%D1%81%D0%BA%D0%B0%D1%8F_%D0%BE%D0%B1%D0%BB%D0%B0%D1%81%D1%82%D1%8C)" TargetMode="External"/><Relationship Id="rId10" Type="http://schemas.openxmlformats.org/officeDocument/2006/relationships/hyperlink" Target="http://ru.wikipedia.org/wiki/%D0%92%D0%BB%D0%B0%D0%B4%D0%B8%D0%BC%D0%B8%D1%80%D1%81%D0%BA%D0%B0%D1%8F_%D0%BE%D0%B1%D0%BB%D0%B0%D1%81%D1%82%D1%8C" TargetMode="External"/><Relationship Id="rId4" Type="http://schemas.openxmlformats.org/officeDocument/2006/relationships/hyperlink" Target="http://ru.wikipedia.org/wiki/%D0%9A%D0%BB%D1%83%D1%88%D0%B8%D0%BD%D0%BE" TargetMode="External"/><Relationship Id="rId9" Type="http://schemas.openxmlformats.org/officeDocument/2006/relationships/hyperlink" Target="http://ru.wikipedia.org/wiki/%D0%9A%D0%B8%D1%80%D0%B6%D0%B0%D1%87" TargetMode="External"/><Relationship Id="rId1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847" TargetMode="External"/><Relationship Id="rId2" Type="http://schemas.openxmlformats.org/officeDocument/2006/relationships/hyperlink" Target="http://ru.wikipedia.org/wiki/178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hyperlink" Target="http://ru.wikipedia.org/wiki/%D0%A2%D0%B2%D0%B5%D1%80%D1%81%D0%BA%D0%B0%D1%8F_%D0%BE%D0%B1%D0%BB%D0%B0%D1%81%D1%82%D1%8C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86;&#1082;&#1088;.&#1084;&#1080;&#1088;\&#1088;&#1086;&#1089;&#1089;&#1080;&#1103;\Gimn-Gimn_Rossii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00298" y="4643446"/>
            <a:ext cx="4064000" cy="14287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Автор:  Корчагина Ольга Даниловна,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 начальных классов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МБОУ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УСОШ № 2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г. Удомля, Тверской области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1928802"/>
            <a:ext cx="6689652" cy="193899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40000"/>
                </a:solidFill>
                <a:latin typeface="Arial Black" pitchFamily="34" charset="0"/>
              </a:rPr>
              <a:t>Россия – наша Родина</a:t>
            </a:r>
          </a:p>
          <a:p>
            <a:pPr algn="ctr"/>
            <a:r>
              <a:rPr lang="ru-RU" sz="4000" b="1" dirty="0" smtClean="0">
                <a:solidFill>
                  <a:srgbClr val="C40000"/>
                </a:solidFill>
                <a:latin typeface="Arial Black" pitchFamily="34" charset="0"/>
              </a:rPr>
              <a:t>2 урок. </a:t>
            </a:r>
          </a:p>
          <a:p>
            <a:pPr algn="ctr"/>
            <a:r>
              <a:rPr lang="ru-RU" sz="4000" b="1" dirty="0" smtClean="0">
                <a:solidFill>
                  <a:srgbClr val="C40000"/>
                </a:solidFill>
                <a:latin typeface="Arial Black" pitchFamily="34" charset="0"/>
              </a:rPr>
              <a:t>Богатства России.</a:t>
            </a:r>
            <a:endParaRPr lang="ru-RU" sz="4000" b="1" dirty="0">
              <a:solidFill>
                <a:srgbClr val="C4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1.liveinternet.ru/images/attach/b/4/103/483/103483789_1263972833_p00000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1266" y="2928934"/>
            <a:ext cx="2479823" cy="3478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142976" y="4572008"/>
            <a:ext cx="4714908" cy="1692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Влади́мир</a:t>
            </a:r>
            <a:r>
              <a:rPr lang="ru-RU" sz="2400" b="1" dirty="0"/>
              <a:t> I </a:t>
            </a:r>
            <a:r>
              <a:rPr lang="ru-RU" sz="2400" b="1" dirty="0" err="1"/>
              <a:t>Святосла́вич</a:t>
            </a:r>
            <a:r>
              <a:rPr lang="ru-RU" sz="2000" dirty="0"/>
              <a:t> </a:t>
            </a:r>
            <a:r>
              <a:rPr lang="ru-RU" sz="2000" dirty="0" smtClean="0"/>
              <a:t>( </a:t>
            </a:r>
            <a:r>
              <a:rPr lang="ru-RU" sz="2000" dirty="0" err="1" smtClean="0"/>
              <a:t>ок</a:t>
            </a:r>
            <a:r>
              <a:rPr lang="ru-RU" sz="2000" dirty="0"/>
              <a:t>. </a:t>
            </a:r>
            <a:r>
              <a:rPr lang="ru-RU" sz="2000" dirty="0">
                <a:hlinkClick r:id="rId3" tooltip="960"/>
              </a:rPr>
              <a:t>960</a:t>
            </a:r>
            <a:r>
              <a:rPr lang="ru-RU" sz="2000" dirty="0"/>
              <a:t> — </a:t>
            </a:r>
            <a:r>
              <a:rPr lang="ru-RU" sz="2000" dirty="0">
                <a:hlinkClick r:id="rId4" tooltip="15 июля"/>
              </a:rPr>
              <a:t>15 </a:t>
            </a:r>
            <a:r>
              <a:rPr lang="ru-RU" sz="2000" dirty="0" smtClean="0">
                <a:hlinkClick r:id="rId4" tooltip="15 июля"/>
              </a:rPr>
              <a:t>июля</a:t>
            </a:r>
            <a:r>
              <a:rPr lang="ru-RU" sz="2000" dirty="0" smtClean="0"/>
              <a:t>1015)</a:t>
            </a:r>
            <a:r>
              <a:rPr lang="ru-RU" sz="2000" dirty="0"/>
              <a:t> — </a:t>
            </a:r>
            <a:r>
              <a:rPr lang="ru-RU" sz="2000" dirty="0" smtClean="0"/>
              <a:t> князь новгородский </a:t>
            </a:r>
            <a:r>
              <a:rPr lang="ru-RU" sz="2000" dirty="0"/>
              <a:t> в </a:t>
            </a:r>
            <a:r>
              <a:rPr lang="ru-RU" sz="2000" dirty="0" smtClean="0"/>
              <a:t> 970—988 </a:t>
            </a:r>
            <a:r>
              <a:rPr lang="ru-RU" sz="2000" dirty="0"/>
              <a:t>годах, киевский великий князь, при котором произошло </a:t>
            </a:r>
            <a:r>
              <a:rPr lang="ru-RU" sz="2000" dirty="0">
                <a:hlinkClick r:id="rId5" tooltip="Крещение Руси"/>
              </a:rPr>
              <a:t>крещение Руси</a:t>
            </a:r>
            <a:r>
              <a:rPr lang="ru-RU" sz="2000" dirty="0"/>
              <a:t>.</a:t>
            </a:r>
          </a:p>
        </p:txBody>
      </p:sp>
      <p:pic>
        <p:nvPicPr>
          <p:cNvPr id="32772" name="Picture 4" descr="http://www.proshkolu.ru/content/media/pic/std/2000000/1707000/1706906-c12e9fa6d257c8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857233"/>
            <a:ext cx="2966661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00430" y="714356"/>
            <a:ext cx="5429288" cy="20005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Княги́ня</a:t>
            </a:r>
            <a:r>
              <a:rPr lang="ru-RU" sz="2400" b="1" dirty="0"/>
              <a:t> </a:t>
            </a:r>
            <a:r>
              <a:rPr lang="ru-RU" sz="2400" b="1" dirty="0" err="1"/>
              <a:t>О́льга</a:t>
            </a:r>
            <a:r>
              <a:rPr lang="ru-RU" sz="2000" dirty="0"/>
              <a:t>, в крещении </a:t>
            </a:r>
            <a:r>
              <a:rPr lang="ru-RU" sz="2000" dirty="0" smtClean="0"/>
              <a:t> </a:t>
            </a:r>
            <a:r>
              <a:rPr lang="ru-RU" sz="2000" b="1" dirty="0" err="1" smtClean="0"/>
              <a:t>Еле́на</a:t>
            </a:r>
            <a:r>
              <a:rPr lang="ru-RU" sz="2000" b="1" dirty="0" smtClean="0"/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ок</a:t>
            </a:r>
            <a:r>
              <a:rPr lang="ru-RU" sz="2000" dirty="0"/>
              <a:t>. 890 — 11 июля 969) — княгиня, </a:t>
            </a:r>
            <a:r>
              <a:rPr lang="ru-RU" sz="2000" dirty="0" smtClean="0"/>
              <a:t>правившая </a:t>
            </a:r>
            <a:r>
              <a:rPr lang="ru-RU" sz="2000" dirty="0" smtClean="0">
                <a:hlinkClick r:id="rId7" tooltip="Древнерусское государство"/>
              </a:rPr>
              <a:t>Киевской </a:t>
            </a:r>
            <a:r>
              <a:rPr lang="ru-RU" sz="2000" dirty="0">
                <a:hlinkClick r:id="rId7" tooltip="Древнерусское государство"/>
              </a:rPr>
              <a:t>Русью</a:t>
            </a:r>
            <a:r>
              <a:rPr lang="ru-RU" sz="2000" dirty="0"/>
              <a:t> после гибели мужа, Великого князя Киевского Игоря Рюриковича с </a:t>
            </a:r>
            <a:r>
              <a:rPr lang="ru-RU" sz="2000" dirty="0" smtClean="0"/>
              <a:t>945 до</a:t>
            </a:r>
            <a:r>
              <a:rPr lang="ru-RU" sz="2000" dirty="0"/>
              <a:t> 962 года. </a:t>
            </a:r>
            <a:r>
              <a:rPr lang="ru-RU" sz="2000" dirty="0" smtClean="0"/>
              <a:t>Ещё  до   </a:t>
            </a:r>
            <a:r>
              <a:rPr lang="ru-RU" sz="2000" b="1" u="sng" dirty="0" smtClean="0"/>
              <a:t>крещения Руси</a:t>
            </a:r>
            <a:r>
              <a:rPr lang="ru-RU" sz="2000" b="1" dirty="0"/>
              <a:t> </a:t>
            </a:r>
            <a:r>
              <a:rPr lang="ru-RU" sz="2000" b="1" dirty="0" smtClean="0"/>
              <a:t> </a:t>
            </a:r>
            <a:r>
              <a:rPr lang="ru-RU" sz="2000" dirty="0" smtClean="0"/>
              <a:t>первая </a:t>
            </a:r>
            <a:r>
              <a:rPr lang="ru-RU" sz="2000" dirty="0"/>
              <a:t>из </a:t>
            </a:r>
            <a:r>
              <a:rPr lang="ru-RU" sz="2000" dirty="0" smtClean="0"/>
              <a:t> русских  правителей приняла  христианство </a:t>
            </a:r>
            <a:r>
              <a:rPr lang="ru-RU" sz="20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www.santour.ru/Russia/images/index/RUSSIA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3643338" cy="2725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6248" y="928670"/>
            <a:ext cx="4857752" cy="20928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Кузьма́ (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Козьма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́) 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Ми́нин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Князь</a:t>
            </a:r>
            <a:r>
              <a:rPr lang="vi-VN" sz="2000" b="1" dirty="0">
                <a:latin typeface="Arial" pitchFamily="34" charset="0"/>
                <a:cs typeface="Arial" pitchFamily="34" charset="0"/>
              </a:rPr>
              <a:t> 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Дми́трий Миха́йлович Пожа́рский</a:t>
            </a:r>
            <a:r>
              <a:rPr lang="ru-RU" dirty="0" smtClean="0"/>
              <a:t>—</a:t>
            </a:r>
            <a:r>
              <a:rPr lang="ru-RU" dirty="0"/>
              <a:t> </a:t>
            </a:r>
            <a:r>
              <a:rPr lang="ru-RU" dirty="0" err="1" smtClean="0"/>
              <a:t>русскийе</a:t>
            </a:r>
            <a:r>
              <a:rPr lang="ru-RU" dirty="0"/>
              <a:t> </a:t>
            </a:r>
            <a:r>
              <a:rPr lang="ru-RU" dirty="0" smtClean="0"/>
              <a:t>национальные герои, организаторы </a:t>
            </a:r>
            <a:r>
              <a:rPr lang="ru-RU" dirty="0"/>
              <a:t>и </a:t>
            </a:r>
            <a:r>
              <a:rPr lang="ru-RU" dirty="0" smtClean="0"/>
              <a:t>руководители</a:t>
            </a:r>
            <a:r>
              <a:rPr lang="ru-RU" dirty="0"/>
              <a:t> </a:t>
            </a:r>
            <a:r>
              <a:rPr lang="ru-RU" u="sng" dirty="0">
                <a:hlinkClick r:id="rId3" tooltip="Нижегородское ополчение"/>
              </a:rPr>
              <a:t>Земского ополчения</a:t>
            </a:r>
            <a:r>
              <a:rPr lang="ru-RU" dirty="0"/>
              <a:t> </a:t>
            </a:r>
            <a:r>
              <a:rPr lang="ru-RU" dirty="0">
                <a:hlinkClick r:id="rId4" tooltip="1611"/>
              </a:rPr>
              <a:t>1611</a:t>
            </a:r>
            <a:r>
              <a:rPr lang="ru-RU" dirty="0"/>
              <a:t>—</a:t>
            </a:r>
            <a:r>
              <a:rPr lang="ru-RU" dirty="0">
                <a:hlinkClick r:id="rId5" tooltip="1612"/>
              </a:rPr>
              <a:t>1612</a:t>
            </a:r>
            <a:r>
              <a:rPr lang="ru-RU" dirty="0"/>
              <a:t> в период борьбы </a:t>
            </a:r>
            <a:r>
              <a:rPr lang="ru-RU" dirty="0">
                <a:hlinkClick r:id="rId6" tooltip="Русское государство"/>
              </a:rPr>
              <a:t>русского </a:t>
            </a:r>
            <a:r>
              <a:rPr lang="ru-RU" dirty="0" err="1">
                <a:hlinkClick r:id="rId6" tooltip="Русское государство"/>
              </a:rPr>
              <a:t>народа</a:t>
            </a:r>
            <a:r>
              <a:rPr lang="ru-RU" dirty="0" err="1"/>
              <a:t>против</a:t>
            </a:r>
            <a:r>
              <a:rPr lang="ru-RU" dirty="0"/>
              <a:t> польской и шведской </a:t>
            </a:r>
            <a:r>
              <a:rPr lang="ru-RU" dirty="0">
                <a:hlinkClick r:id="rId7" tooltip="Интервенция"/>
              </a:rPr>
              <a:t>интервенций</a:t>
            </a:r>
            <a:r>
              <a:rPr lang="ru-RU" dirty="0"/>
              <a:t>.</a:t>
            </a:r>
          </a:p>
        </p:txBody>
      </p:sp>
      <p:pic>
        <p:nvPicPr>
          <p:cNvPr id="35846" name="Picture 6" descr="http://img.ashkimsin.ru/forums/monthly_05_2010/user3670/post58950_img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3143248"/>
            <a:ext cx="2658278" cy="3309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4143380"/>
            <a:ext cx="5357818" cy="1785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В </a:t>
            </a:r>
            <a:r>
              <a:rPr lang="ru-RU" dirty="0"/>
              <a:t>правление </a:t>
            </a:r>
            <a:r>
              <a:rPr lang="ru-RU" sz="2000" b="1" dirty="0" smtClean="0"/>
              <a:t>Дмитрия Донского</a:t>
            </a:r>
            <a:r>
              <a:rPr lang="ru-RU" sz="2000" dirty="0" smtClean="0"/>
              <a:t> </a:t>
            </a:r>
            <a:r>
              <a:rPr lang="ru-RU" dirty="0"/>
              <a:t>Московское княжество стало одним из главных центров объединения русских </a:t>
            </a:r>
            <a:r>
              <a:rPr lang="ru-RU" dirty="0" smtClean="0"/>
              <a:t>земель. </a:t>
            </a:r>
            <a:r>
              <a:rPr lang="ru-RU" dirty="0"/>
              <a:t>После ряда одержанных в правление Дмитрия значительных военных побед над </a:t>
            </a:r>
            <a:r>
              <a:rPr lang="ru-RU" u="sng" dirty="0"/>
              <a:t>Золотой </a:t>
            </a:r>
            <a:r>
              <a:rPr lang="ru-RU" u="sng" dirty="0" smtClean="0"/>
              <a:t>Ордой, </a:t>
            </a:r>
            <a:r>
              <a:rPr lang="ru-RU" dirty="0" smtClean="0"/>
              <a:t>был </a:t>
            </a:r>
            <a:r>
              <a:rPr lang="ru-RU" dirty="0"/>
              <a:t>построен белокаменный </a:t>
            </a:r>
            <a:r>
              <a:rPr lang="ru-RU" dirty="0">
                <a:hlinkClick r:id="rId9" tooltip="Московский Кремль"/>
              </a:rPr>
              <a:t>Московский Кремль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C:\Documents and Settings\TOYOTA\Рабочий стол\280px-Peter_der-Grosse_18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1"/>
            <a:ext cx="2428892" cy="3174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3000364" y="928670"/>
            <a:ext cx="5857916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Петр </a:t>
            </a:r>
            <a:r>
              <a:rPr lang="en-US" sz="3200" b="1" dirty="0">
                <a:solidFill>
                  <a:srgbClr val="FF0000"/>
                </a:solidFill>
              </a:rPr>
              <a:t>I  </a:t>
            </a:r>
            <a:r>
              <a:rPr lang="ru-RU" sz="3200" b="1" dirty="0">
                <a:solidFill>
                  <a:srgbClr val="FF0000"/>
                </a:solidFill>
              </a:rPr>
              <a:t>Великий</a:t>
            </a:r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(30 </a:t>
            </a:r>
            <a:r>
              <a:rPr lang="ru-RU" sz="2000" b="1" dirty="0"/>
              <a:t>мая (9 июня) 1672, Москва — 28 января (8 февраля) 1725, </a:t>
            </a:r>
            <a:r>
              <a:rPr lang="ru-RU" sz="2000" b="1" dirty="0" smtClean="0"/>
              <a:t>Санкт-Петербург)</a:t>
            </a:r>
            <a:endParaRPr lang="ru-RU" sz="2000" b="1" dirty="0"/>
          </a:p>
          <a:p>
            <a:pPr algn="ctr"/>
            <a:r>
              <a:rPr lang="ru-RU" sz="2000" b="1" dirty="0"/>
              <a:t>Российский царь с 1682 (правил с 1689), первый российский император (с 1721)</a:t>
            </a:r>
          </a:p>
        </p:txBody>
      </p:sp>
      <p:pic>
        <p:nvPicPr>
          <p:cNvPr id="6" name="Picture 2" descr="http://content.foto.mail.ru/mail/mb_eto_ya/_blogs/i-122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786058"/>
            <a:ext cx="2575952" cy="351801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4286256"/>
            <a:ext cx="5929354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Михаи́л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Васи́льевич</a:t>
            </a:r>
            <a:r>
              <a:rPr lang="ru-RU" sz="2000" b="1" dirty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Ломоно́сов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(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</a:rPr>
              <a:t>1711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 село Денисовка</a:t>
            </a:r>
            <a:r>
              <a:rPr lang="ru-RU" baseline="30000" dirty="0">
                <a:solidFill>
                  <a:srgbClr val="0B0080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rgbClr val="0B0080"/>
                </a:solidFill>
                <a:latin typeface="Arial" charset="0"/>
                <a:cs typeface="Arial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</a:rPr>
              <a:t>1765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)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— первый русский учёный-естествоиспытатель мирового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значения, энциклопедист, химик и физик</a:t>
            </a:r>
            <a:r>
              <a:rPr lang="ru-RU" dirty="0" smtClean="0">
                <a:latin typeface="Arial" charset="0"/>
                <a:cs typeface="Arial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</a:t>
            </a:r>
            <a:r>
              <a:rPr lang="ru-RU" dirty="0">
                <a:latin typeface="Arial" charset="0"/>
                <a:cs typeface="Arial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строном, приборостроитель, географ, металлург</a:t>
            </a:r>
            <a:r>
              <a:rPr lang="ru-RU" dirty="0">
                <a:latin typeface="Arial" charset="0"/>
                <a:cs typeface="Arial" charset="0"/>
              </a:rPr>
              <a:t>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 геолог, поэт, утвердил основания современного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русского литературного языка, художник, историк</a:t>
            </a:r>
            <a:r>
              <a:rPr lang="ru-RU" dirty="0" smtClean="0">
                <a:latin typeface="Arial" charset="0"/>
                <a:cs typeface="Arial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000504"/>
            <a:ext cx="500066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Ю́рий</a:t>
            </a:r>
            <a:r>
              <a:rPr lang="ru-RU" sz="2400" b="1" dirty="0"/>
              <a:t> </a:t>
            </a:r>
            <a:r>
              <a:rPr lang="ru-RU" sz="2400" b="1" dirty="0" err="1"/>
              <a:t>Алексе́евич</a:t>
            </a:r>
            <a:r>
              <a:rPr lang="ru-RU" sz="2400" b="1" dirty="0"/>
              <a:t> </a:t>
            </a:r>
            <a:r>
              <a:rPr lang="ru-RU" sz="2400" b="1" dirty="0" err="1"/>
              <a:t>Гага́рин</a:t>
            </a:r>
            <a:r>
              <a:rPr lang="ru-RU" sz="2000" dirty="0"/>
              <a:t> </a:t>
            </a:r>
            <a:endParaRPr lang="ru-RU" sz="2000" dirty="0" smtClean="0"/>
          </a:p>
          <a:p>
            <a:pPr algn="ctr"/>
            <a:r>
              <a:rPr lang="ru-RU" sz="2000" dirty="0" smtClean="0"/>
              <a:t>(</a:t>
            </a:r>
            <a:r>
              <a:rPr lang="ru-RU" sz="2000" dirty="0">
                <a:hlinkClick r:id="rId2" tooltip="9 марта"/>
              </a:rPr>
              <a:t>9 марта</a:t>
            </a:r>
            <a:r>
              <a:rPr lang="ru-RU" sz="2000" dirty="0"/>
              <a:t> </a:t>
            </a:r>
            <a:r>
              <a:rPr lang="ru-RU" sz="2000" dirty="0">
                <a:hlinkClick r:id="rId3" tooltip="1934 год"/>
              </a:rPr>
              <a:t>1934</a:t>
            </a:r>
            <a:r>
              <a:rPr lang="ru-RU" sz="2000" dirty="0"/>
              <a:t>, </a:t>
            </a:r>
            <a:r>
              <a:rPr lang="ru-RU" sz="2000" dirty="0" err="1">
                <a:hlinkClick r:id="rId4" tooltip="Клушино"/>
              </a:rPr>
              <a:t>Клушино</a:t>
            </a:r>
            <a:r>
              <a:rPr lang="ru-RU" sz="2000" dirty="0"/>
              <a:t>, </a:t>
            </a:r>
            <a:r>
              <a:rPr lang="ru-RU" sz="2000" dirty="0" err="1">
                <a:hlinkClick r:id="rId5" tooltip="Гагаринский район (Смоленская область)"/>
              </a:rPr>
              <a:t>Гжатский</a:t>
            </a:r>
            <a:r>
              <a:rPr lang="ru-RU" sz="2000" dirty="0">
                <a:hlinkClick r:id="rId5" tooltip="Гагаринский район (Смоленская область)"/>
              </a:rPr>
              <a:t> (ныне </a:t>
            </a:r>
            <a:r>
              <a:rPr lang="ru-RU" sz="2000" dirty="0" err="1">
                <a:hlinkClick r:id="rId5" tooltip="Гагаринский район (Смоленская область)"/>
              </a:rPr>
              <a:t>Гагаринский</a:t>
            </a:r>
            <a:r>
              <a:rPr lang="ru-RU" sz="2000" dirty="0">
                <a:hlinkClick r:id="rId5" tooltip="Гагаринский район (Смоленская область)"/>
              </a:rPr>
              <a:t>) район</a:t>
            </a:r>
            <a:r>
              <a:rPr lang="ru-RU" sz="2000" dirty="0"/>
              <a:t>, </a:t>
            </a:r>
            <a:r>
              <a:rPr lang="ru-RU" sz="2000" dirty="0">
                <a:hlinkClick r:id="rId6" tooltip="Западная область (1929—1937)"/>
              </a:rPr>
              <a:t>Западная область</a:t>
            </a:r>
            <a:r>
              <a:rPr lang="ru-RU" sz="2000" dirty="0"/>
              <a:t> — </a:t>
            </a:r>
            <a:r>
              <a:rPr lang="ru-RU" sz="2000" dirty="0">
                <a:hlinkClick r:id="rId7" tooltip="27 марта"/>
              </a:rPr>
              <a:t>27 марта</a:t>
            </a:r>
            <a:r>
              <a:rPr lang="ru-RU" sz="2000" dirty="0"/>
              <a:t> </a:t>
            </a:r>
            <a:r>
              <a:rPr lang="ru-RU" sz="2000" dirty="0">
                <a:hlinkClick r:id="rId8" tooltip="1968 год"/>
              </a:rPr>
              <a:t>1968</a:t>
            </a:r>
            <a:r>
              <a:rPr lang="ru-RU" sz="2000" dirty="0"/>
              <a:t>, около города </a:t>
            </a:r>
            <a:r>
              <a:rPr lang="ru-RU" sz="2000" dirty="0" err="1">
                <a:hlinkClick r:id="rId9" tooltip="Киржач"/>
              </a:rPr>
              <a:t>Киржач</a:t>
            </a:r>
            <a:r>
              <a:rPr lang="ru-RU" sz="2000" dirty="0"/>
              <a:t>, </a:t>
            </a:r>
            <a:r>
              <a:rPr lang="ru-RU" sz="2000" dirty="0">
                <a:hlinkClick r:id="rId10" tooltip="Владимирская область"/>
              </a:rPr>
              <a:t>Владимирская область</a:t>
            </a:r>
            <a:r>
              <a:rPr lang="ru-RU" sz="2000" dirty="0"/>
              <a:t>) </a:t>
            </a:r>
            <a:r>
              <a:rPr lang="ru-RU" sz="2000" dirty="0" smtClean="0"/>
              <a:t>— первый </a:t>
            </a:r>
            <a:r>
              <a:rPr lang="ru-RU" sz="2000" dirty="0"/>
              <a:t>советский лётчик-</a:t>
            </a:r>
            <a:r>
              <a:rPr lang="ru-RU" sz="2000" dirty="0">
                <a:hlinkClick r:id="rId11" tooltip="Космонавт"/>
              </a:rPr>
              <a:t>космонавт</a:t>
            </a:r>
            <a:r>
              <a:rPr lang="ru-RU" sz="2000" dirty="0"/>
              <a:t>, </a:t>
            </a:r>
            <a:r>
              <a:rPr lang="ru-RU" sz="2000" dirty="0">
                <a:hlinkClick r:id="rId12" tooltip="Герой Советского Союза"/>
              </a:rPr>
              <a:t>Герой Советского Союза</a:t>
            </a:r>
            <a:endParaRPr lang="ru-RU" sz="2000" dirty="0"/>
          </a:p>
        </p:txBody>
      </p:sp>
      <p:pic>
        <p:nvPicPr>
          <p:cNvPr id="37890" name="Picture 2" descr="http://img.likeness.ru/uploads/users/16309/1390547628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29322" y="2714620"/>
            <a:ext cx="2810059" cy="354805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3571868" y="714356"/>
            <a:ext cx="5357829" cy="1857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marL="360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Серге́й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Па́влович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Королёв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(30 декабря 1906 (12 января 1907), Житомир — 14 января 1966, Москва) — советский учёный, конструктор и организатор производства ракетно-космической техники и ракетного оружия СССР.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7892" name="Picture 4" descr="http://theorphys.mipt.ru/images/pict/korolev.jpg"/>
          <p:cNvPicPr>
            <a:picLocks noChangeAspect="1" noChangeArrowheads="1"/>
          </p:cNvPicPr>
          <p:nvPr/>
        </p:nvPicPr>
        <p:blipFill>
          <a:blip r:embed="rId14"/>
          <a:srcRect l="11509" r="11764" b="11875"/>
          <a:stretch>
            <a:fillRect/>
          </a:stretch>
        </p:blipFill>
        <p:spPr bwMode="auto">
          <a:xfrm>
            <a:off x="428596" y="428604"/>
            <a:ext cx="2857520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9" y="2786058"/>
            <a:ext cx="4929222" cy="1569660"/>
          </a:xfrm>
          <a:prstGeom prst="rect">
            <a:avLst/>
          </a:prstGeom>
          <a:solidFill>
            <a:srgbClr val="E9EFF7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/>
              <a:t>Оле́г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Григо́рьевич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Мака́ров</a:t>
            </a:r>
            <a:r>
              <a:rPr lang="ru-RU" sz="2400" dirty="0" smtClean="0"/>
              <a:t> </a:t>
            </a:r>
          </a:p>
          <a:p>
            <a:pPr algn="just"/>
            <a:r>
              <a:rPr lang="ru-RU" dirty="0" smtClean="0"/>
              <a:t>(1933, Удомля, СССР — 28 мая 2003) —советский и российский космонавт, дважды Герой Советского Союза. </a:t>
            </a:r>
            <a:r>
              <a:rPr lang="ru-RU" u="sng" dirty="0" smtClean="0"/>
              <a:t>Кандидат технических наук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000108"/>
            <a:ext cx="71638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Известные люди Тверской области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29698" name="Picture 2" descr="Космонав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857364"/>
            <a:ext cx="2857520" cy="3820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286116" y="1000108"/>
            <a:ext cx="550072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Алексе́й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Гаври́лович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Венециа́нов</a:t>
            </a:r>
            <a:r>
              <a:rPr lang="ru-RU" sz="2400" dirty="0" smtClean="0"/>
              <a:t> </a:t>
            </a:r>
            <a:r>
              <a:rPr lang="ru-RU" dirty="0" smtClean="0"/>
              <a:t>(</a:t>
            </a:r>
            <a:r>
              <a:rPr lang="ru-RU" dirty="0" smtClean="0">
                <a:hlinkClick r:id="rId2" tooltip="1780"/>
              </a:rPr>
              <a:t>1780</a:t>
            </a:r>
            <a:r>
              <a:rPr lang="ru-RU" dirty="0" smtClean="0"/>
              <a:t>—</a:t>
            </a:r>
            <a:r>
              <a:rPr lang="ru-RU" dirty="0" smtClean="0">
                <a:hlinkClick r:id="rId3" tooltip="1847"/>
              </a:rPr>
              <a:t>1847</a:t>
            </a:r>
            <a:r>
              <a:rPr lang="ru-RU" dirty="0" smtClean="0"/>
              <a:t>) — русский живописец, мастер жанровых сцен из крестьянской жизни, педагог, член Петербургской академии художеств, основатель так называемой </a:t>
            </a:r>
            <a:r>
              <a:rPr lang="ru-RU" i="1" dirty="0" err="1" smtClean="0"/>
              <a:t>венециановской</a:t>
            </a:r>
            <a:r>
              <a:rPr lang="ru-RU" i="1" dirty="0" smtClean="0"/>
              <a:t> школы</a:t>
            </a:r>
            <a:r>
              <a:rPr lang="ru-RU" dirty="0" smtClean="0"/>
              <a:t>.</a:t>
            </a:r>
            <a:endParaRPr lang="ru-RU" sz="1400" dirty="0"/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428596" y="4429132"/>
            <a:ext cx="5572132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Григо́рий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Васи́льевич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Соро́ка</a:t>
            </a:r>
            <a:r>
              <a:rPr lang="ru-RU" dirty="0" smtClean="0"/>
              <a:t> (настоящая фамилия </a:t>
            </a:r>
            <a:r>
              <a:rPr lang="ru-RU" i="1" dirty="0" err="1" smtClean="0"/>
              <a:t>Васи́льев</a:t>
            </a:r>
            <a:r>
              <a:rPr lang="ru-RU" dirty="0" smtClean="0"/>
              <a:t> («Васильев сын»); (1823-1864), деревня Покровская, ныне </a:t>
            </a:r>
            <a:r>
              <a:rPr lang="ru-RU" dirty="0" smtClean="0">
                <a:hlinkClick r:id="rId4" tooltip="Тверская область"/>
              </a:rPr>
              <a:t>Тверской области</a:t>
            </a:r>
            <a:r>
              <a:rPr lang="ru-RU" dirty="0" smtClean="0"/>
              <a:t>  — русский крепостной живописец. Учился живописи у А. Г. Венецианова</a:t>
            </a:r>
            <a:endParaRPr lang="ru-RU" sz="1400" dirty="0"/>
          </a:p>
        </p:txBody>
      </p:sp>
      <p:pic>
        <p:nvPicPr>
          <p:cNvPr id="4098" name="Picture 2" descr="Автопортре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3000372"/>
            <a:ext cx="2668815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Автопортрет, 1811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857232"/>
            <a:ext cx="2643206" cy="3378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286248" y="4286256"/>
            <a:ext cx="4643430" cy="1714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Плисецкая Майя Михайловна</a:t>
            </a:r>
          </a:p>
          <a:p>
            <a:pPr algn="ctr">
              <a:defRPr/>
            </a:pPr>
            <a:r>
              <a:rPr lang="ru-RU" dirty="0"/>
              <a:t>(р. 20 ноября 1925, Москва), российская балерина, балетмейстер. Народная артистка СССР (1959). </a:t>
            </a:r>
            <a:r>
              <a:rPr lang="ru-RU" dirty="0" smtClean="0"/>
              <a:t>Премия </a:t>
            </a:r>
            <a:r>
              <a:rPr lang="ru-RU" dirty="0"/>
              <a:t>Анны Павловой (1962, Париж), Ленинская премия (1964).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ru-RU" sz="3200" dirty="0">
              <a:latin typeface="+mn-lt"/>
            </a:endParaRPr>
          </a:p>
        </p:txBody>
      </p:sp>
      <p:pic>
        <p:nvPicPr>
          <p:cNvPr id="33794" name="Picture 2" descr="http://i56.photobucket.com/albums/g173/Labazoff/01/Ve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571480"/>
            <a:ext cx="2678925" cy="35719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1000108"/>
            <a:ext cx="4572000" cy="18466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Ве́ра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Кузьми́нична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Васи́льева</a:t>
            </a:r>
            <a:r>
              <a:rPr lang="ru-RU" sz="2000" dirty="0"/>
              <a:t> </a:t>
            </a:r>
            <a:endParaRPr lang="ru-RU" sz="2000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 1925, Москва, СССР) — советская и российская </a:t>
            </a:r>
            <a:r>
              <a:rPr lang="ru-RU" dirty="0" smtClean="0"/>
              <a:t>актриса театра</a:t>
            </a:r>
            <a:r>
              <a:rPr lang="ru-RU" dirty="0"/>
              <a:t> и кино. Народная артистка </a:t>
            </a:r>
            <a:r>
              <a:rPr lang="ru-RU" dirty="0" smtClean="0"/>
              <a:t>СССР, награждена многими орденами и медалями, среди них </a:t>
            </a:r>
            <a:r>
              <a:rPr lang="ru-RU" u="sng" dirty="0"/>
              <a:t>Орден «За заслуги перед Отечеством</a:t>
            </a:r>
            <a:r>
              <a:rPr lang="ru-RU" u="sng" dirty="0" smtClean="0"/>
              <a:t>»</a:t>
            </a:r>
            <a:endParaRPr lang="ru-RU" dirty="0"/>
          </a:p>
        </p:txBody>
      </p:sp>
      <p:pic>
        <p:nvPicPr>
          <p:cNvPr id="33796" name="Picture 4" descr="http://cdn.itar-tass.com/tass/m2/uploads/i/1514332.jpg"/>
          <p:cNvPicPr>
            <a:picLocks noChangeAspect="1" noChangeArrowheads="1"/>
          </p:cNvPicPr>
          <p:nvPr/>
        </p:nvPicPr>
        <p:blipFill>
          <a:blip r:embed="rId3"/>
          <a:srcRect l="7057" t="3138" r="9274"/>
          <a:stretch>
            <a:fillRect/>
          </a:stretch>
        </p:blipFill>
        <p:spPr bwMode="auto">
          <a:xfrm>
            <a:off x="214281" y="3429000"/>
            <a:ext cx="3937989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nwcod.com/uploads/posts/2009-04/1239628528_russia-map.jpg"/>
          <p:cNvPicPr>
            <a:picLocks noChangeAspect="1" noChangeArrowheads="1"/>
          </p:cNvPicPr>
          <p:nvPr/>
        </p:nvPicPr>
        <p:blipFill>
          <a:blip r:embed="rId2"/>
          <a:srcRect l="1739" r="870"/>
          <a:stretch>
            <a:fillRect/>
          </a:stretch>
        </p:blipFill>
        <p:spPr bwMode="auto">
          <a:xfrm>
            <a:off x="428596" y="1500174"/>
            <a:ext cx="8408800" cy="49241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3286124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Москва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357290" y="3286124"/>
            <a:ext cx="1428760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1000108"/>
            <a:ext cx="4673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Столица — </a:t>
            </a: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Москва</a:t>
            </a:r>
            <a:r>
              <a:rPr lang="ru-RU" sz="32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728" y="428604"/>
            <a:ext cx="6343403" cy="646331"/>
          </a:xfrm>
          <a:prstGeom prst="rect">
            <a:avLst/>
          </a:prstGeom>
          <a:solidFill>
            <a:srgbClr val="E1F2CE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40000"/>
                </a:solidFill>
                <a:latin typeface="Arial Black" pitchFamily="34" charset="0"/>
              </a:rPr>
              <a:t>Российская Федерация</a:t>
            </a:r>
            <a:endParaRPr lang="ru-RU" sz="3600" b="1" dirty="0">
              <a:solidFill>
                <a:srgbClr val="C40000"/>
              </a:solidFill>
              <a:latin typeface="Arial Black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571604" y="3429000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http://sevelina.ru/images/uploads/2013/02/flag_rf-632x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342830"/>
            <a:ext cx="3860510" cy="2443360"/>
          </a:xfrm>
          <a:prstGeom prst="rect">
            <a:avLst/>
          </a:prstGeom>
          <a:noFill/>
        </p:spPr>
      </p:pic>
      <p:pic>
        <p:nvPicPr>
          <p:cNvPr id="54278" name="Picture 6" descr="File:Coat of Arms of the Russian Federation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428736"/>
            <a:ext cx="1988064" cy="2357454"/>
          </a:xfrm>
          <a:prstGeom prst="rect">
            <a:avLst/>
          </a:prstGeom>
          <a:noFill/>
        </p:spPr>
      </p:pic>
      <p:pic>
        <p:nvPicPr>
          <p:cNvPr id="54280" name="Picture 8" descr="http://upload.wikimedia.org/wikipedia/commons/thumb/3/3e/Standart_of_the_President_RF.png/150px-Standart_of_the_President_R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286256"/>
            <a:ext cx="2112955" cy="20002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4786322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</a:rPr>
              <a:t>Штандарт </a:t>
            </a:r>
            <a:r>
              <a:rPr lang="ru-RU" sz="2400" b="1" dirty="0">
                <a:solidFill>
                  <a:srgbClr val="0033CC"/>
                </a:solidFill>
              </a:rPr>
              <a:t>Президента Российской </a:t>
            </a:r>
            <a:r>
              <a:rPr lang="ru-RU" sz="2400" b="1" dirty="0" smtClean="0">
                <a:solidFill>
                  <a:srgbClr val="0033CC"/>
                </a:solidFill>
              </a:rPr>
              <a:t>Федерации (специальный флаг)</a:t>
            </a:r>
            <a:r>
              <a:rPr lang="ru-RU" sz="2400" b="1" dirty="0">
                <a:solidFill>
                  <a:srgbClr val="0033CC"/>
                </a:solidFill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3786190"/>
            <a:ext cx="2371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11 декабря 1993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786190"/>
            <a:ext cx="2889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30 ноября 1993 </a:t>
            </a:r>
            <a:r>
              <a:rPr lang="ru-RU" sz="2400" b="1" dirty="0" smtClean="0"/>
              <a:t>года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14480" y="714356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ГЕРБ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8" y="714356"/>
            <a:ext cx="1147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ФЛАГ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mankurty.com/blog/wp-content/uploads/2013/08/gim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642918"/>
            <a:ext cx="4262434" cy="5882160"/>
          </a:xfrm>
          <a:prstGeom prst="rect">
            <a:avLst/>
          </a:prstGeom>
          <a:noFill/>
        </p:spPr>
      </p:pic>
      <p:pic>
        <p:nvPicPr>
          <p:cNvPr id="3" name="Gimn-Gimn_Rossi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 txBox="1">
            <a:spLocks noChangeArrowheads="1"/>
          </p:cNvSpPr>
          <p:nvPr/>
        </p:nvSpPr>
        <p:spPr bwMode="auto">
          <a:xfrm>
            <a:off x="468313" y="188913"/>
            <a:ext cx="8229600" cy="71913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 w="25400" cap="flat" cmpd="sng" algn="ctr">
            <a:solidFill>
              <a:srgbClr val="00206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cs typeface="Times New Roman" pitchFamily="18" charset="0"/>
              </a:rPr>
              <a:t>Совместное </a:t>
            </a:r>
            <a:r>
              <a:rPr lang="ru-RU" sz="4000" b="1" dirty="0">
                <a:solidFill>
                  <a:srgbClr val="002060"/>
                </a:solidFill>
                <a:cs typeface="Times New Roman" pitchFamily="18" charset="0"/>
              </a:rPr>
              <a:t>открытие</a:t>
            </a:r>
            <a:r>
              <a:rPr lang="ru-RU" sz="3600" b="1" dirty="0">
                <a:solidFill>
                  <a:srgbClr val="002060"/>
                </a:solidFill>
                <a:cs typeface="Times New Roman" pitchFamily="18" charset="0"/>
              </a:rPr>
              <a:t> знаний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980728"/>
            <a:ext cx="8715436" cy="43088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</a:rPr>
              <a:t>Чтобы указать, что где находится в нашей стране, её делят на части.</a:t>
            </a:r>
          </a:p>
        </p:txBody>
      </p:sp>
      <p:pic>
        <p:nvPicPr>
          <p:cNvPr id="6" name="Рисунок 5" descr="карта физич.jpg"/>
          <p:cNvPicPr>
            <a:picLocks noChangeAspect="1"/>
          </p:cNvPicPr>
          <p:nvPr/>
        </p:nvPicPr>
        <p:blipFill>
          <a:blip r:embed="rId2"/>
          <a:srcRect l="861" t="5790" r="861" b="14632"/>
          <a:stretch>
            <a:fillRect/>
          </a:stretch>
        </p:blipFill>
        <p:spPr>
          <a:xfrm>
            <a:off x="179388" y="1557338"/>
            <a:ext cx="8785225" cy="489585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 rot="19199827">
            <a:off x="1106203" y="3314061"/>
            <a:ext cx="2189767" cy="64633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Европейская часть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 России</a:t>
            </a:r>
          </a:p>
        </p:txBody>
      </p:sp>
      <p:sp>
        <p:nvSpPr>
          <p:cNvPr id="8" name="Прямоугольник 7"/>
          <p:cNvSpPr/>
          <p:nvPr/>
        </p:nvSpPr>
        <p:spPr>
          <a:xfrm rot="3380532">
            <a:off x="594995" y="4553565"/>
            <a:ext cx="926793" cy="3693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Кавказ</a:t>
            </a:r>
          </a:p>
        </p:txBody>
      </p:sp>
      <p:sp>
        <p:nvSpPr>
          <p:cNvPr id="10" name="Прямоугольник 9"/>
          <p:cNvSpPr/>
          <p:nvPr/>
        </p:nvSpPr>
        <p:spPr>
          <a:xfrm rot="19423316">
            <a:off x="2740126" y="4179685"/>
            <a:ext cx="711220" cy="3693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Урал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4077072"/>
            <a:ext cx="982961" cy="3693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Сибирь</a:t>
            </a:r>
          </a:p>
        </p:txBody>
      </p:sp>
      <p:sp>
        <p:nvSpPr>
          <p:cNvPr id="14" name="Прямоугольник 13"/>
          <p:cNvSpPr/>
          <p:nvPr/>
        </p:nvSpPr>
        <p:spPr>
          <a:xfrm rot="17526146">
            <a:off x="6166607" y="4050230"/>
            <a:ext cx="1900520" cy="3693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Дальний Восток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0364" y="500042"/>
            <a:ext cx="538339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Природные богатства России</a:t>
            </a:r>
            <a:endParaRPr lang="ru-RU" sz="3200" b="1" dirty="0"/>
          </a:p>
        </p:txBody>
      </p:sp>
      <p:pic>
        <p:nvPicPr>
          <p:cNvPr id="28674" name="Picture 2" descr="http://i.bigmir.net/img/dnevnik/uploads/cmu_1454/33459/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2143140" cy="1510914"/>
          </a:xfrm>
          <a:prstGeom prst="rect">
            <a:avLst/>
          </a:prstGeom>
          <a:noFill/>
        </p:spPr>
      </p:pic>
      <p:pic>
        <p:nvPicPr>
          <p:cNvPr id="28678" name="Picture 6" descr="http://dreamworlds.ru/uploads/posts/2010-07/1280150380_r-4.jpg"/>
          <p:cNvPicPr>
            <a:picLocks noChangeAspect="1" noChangeArrowheads="1"/>
          </p:cNvPicPr>
          <p:nvPr/>
        </p:nvPicPr>
        <p:blipFill>
          <a:blip r:embed="rId3"/>
          <a:srcRect l="5357"/>
          <a:stretch>
            <a:fillRect/>
          </a:stretch>
        </p:blipFill>
        <p:spPr bwMode="auto">
          <a:xfrm>
            <a:off x="6143636" y="1214422"/>
            <a:ext cx="2595537" cy="1718321"/>
          </a:xfrm>
          <a:prstGeom prst="rect">
            <a:avLst/>
          </a:prstGeom>
          <a:noFill/>
        </p:spPr>
      </p:pic>
      <p:pic>
        <p:nvPicPr>
          <p:cNvPr id="28680" name="Picture 8" descr="http://img1.liveinternet.ru/images/attach/c/2/72/322/72322131_kamni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285860"/>
            <a:ext cx="2286016" cy="1714512"/>
          </a:xfrm>
          <a:prstGeom prst="rect">
            <a:avLst/>
          </a:prstGeom>
          <a:noFill/>
        </p:spPr>
      </p:pic>
      <p:pic>
        <p:nvPicPr>
          <p:cNvPr id="28682" name="Picture 10" descr="http://partnerug.hop.ru/pics/1_5.jpg"/>
          <p:cNvPicPr>
            <a:picLocks noChangeAspect="1" noChangeArrowheads="1"/>
          </p:cNvPicPr>
          <p:nvPr/>
        </p:nvPicPr>
        <p:blipFill>
          <a:blip r:embed="rId5"/>
          <a:srcRect l="19108"/>
          <a:stretch>
            <a:fillRect/>
          </a:stretch>
        </p:blipFill>
        <p:spPr bwMode="auto">
          <a:xfrm>
            <a:off x="285721" y="2770477"/>
            <a:ext cx="2357454" cy="1944406"/>
          </a:xfrm>
          <a:prstGeom prst="rect">
            <a:avLst/>
          </a:prstGeom>
          <a:noFill/>
        </p:spPr>
      </p:pic>
      <p:pic>
        <p:nvPicPr>
          <p:cNvPr id="28684" name="Picture 12" descr="http://www.oreninform.ru/upload/iblock/4c7/4534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4664056"/>
            <a:ext cx="2437262" cy="1765339"/>
          </a:xfrm>
          <a:prstGeom prst="rect">
            <a:avLst/>
          </a:prstGeom>
          <a:noFill/>
        </p:spPr>
      </p:pic>
      <p:pic>
        <p:nvPicPr>
          <p:cNvPr id="28686" name="Picture 14" descr="http://i-sda.eu/isdastore/download/bbc-iplayer-usa-2012-773.jpg"/>
          <p:cNvPicPr>
            <a:picLocks noChangeAspect="1" noChangeArrowheads="1"/>
          </p:cNvPicPr>
          <p:nvPr/>
        </p:nvPicPr>
        <p:blipFill>
          <a:blip r:embed="rId7"/>
          <a:srcRect l="32212"/>
          <a:stretch>
            <a:fillRect/>
          </a:stretch>
        </p:blipFill>
        <p:spPr bwMode="auto">
          <a:xfrm>
            <a:off x="6929454" y="3429000"/>
            <a:ext cx="2214546" cy="1837615"/>
          </a:xfrm>
          <a:prstGeom prst="rect">
            <a:avLst/>
          </a:prstGeom>
          <a:noFill/>
        </p:spPr>
      </p:pic>
      <p:pic>
        <p:nvPicPr>
          <p:cNvPr id="28688" name="Picture 16" descr="http://www.sflorg.com/nature_trail/albums/rocks_minerals/rocks_minerals_01.size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4686788"/>
            <a:ext cx="2064558" cy="1793897"/>
          </a:xfrm>
          <a:prstGeom prst="rect">
            <a:avLst/>
          </a:prstGeom>
          <a:noFill/>
        </p:spPr>
      </p:pic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214282" y="2000240"/>
            <a:ext cx="1357322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алмазы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3071802" y="2643182"/>
            <a:ext cx="178595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самоцветы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5857884" y="2643182"/>
            <a:ext cx="1357322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малахит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214282" y="4429132"/>
            <a:ext cx="1357322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нефть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143240" y="4286256"/>
            <a:ext cx="1000132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газ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7786678" y="4857760"/>
            <a:ext cx="1357322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уголь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4929190" y="3929066"/>
            <a:ext cx="157163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ж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елезная руда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357166"/>
            <a:ext cx="7062009" cy="46166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Что рассказывают о нашей стране эти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изделия?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Рисунок 8" descr="гжель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71546"/>
            <a:ext cx="3360738" cy="223837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хохлома3.jpg"/>
          <p:cNvPicPr>
            <a:picLocks noChangeAspect="1"/>
          </p:cNvPicPr>
          <p:nvPr/>
        </p:nvPicPr>
        <p:blipFill>
          <a:blip r:embed="rId3"/>
          <a:srcRect l="19288" t="4326" r="11019" b="4326"/>
          <a:stretch>
            <a:fillRect/>
          </a:stretch>
        </p:blipFill>
        <p:spPr>
          <a:xfrm>
            <a:off x="4286248" y="1071546"/>
            <a:ext cx="2270125" cy="223202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928670"/>
            <a:ext cx="971548" cy="40011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Гжель</a:t>
            </a:r>
          </a:p>
        </p:txBody>
      </p:sp>
      <p:pic>
        <p:nvPicPr>
          <p:cNvPr id="16" name="Рисунок 15" descr="туес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643314"/>
            <a:ext cx="1584325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500430" y="5786454"/>
            <a:ext cx="1796843" cy="70788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Берестяной туес</a:t>
            </a:r>
          </a:p>
        </p:txBody>
      </p:sp>
      <p:pic>
        <p:nvPicPr>
          <p:cNvPr id="24580" name="Picture 4" descr="http://www.mirfentazy.ru/images/phocagallery/_p/pushkin_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1071546"/>
            <a:ext cx="1855058" cy="239931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4014089" y="1055685"/>
            <a:ext cx="1347604" cy="396875"/>
          </a:xfrm>
          <a:prstGeom prst="rect">
            <a:avLst/>
          </a:prstGeom>
          <a:solidFill>
            <a:srgbClr val="FFE1FF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Хохлома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7572396" y="571480"/>
            <a:ext cx="1347604" cy="396875"/>
          </a:xfrm>
          <a:prstGeom prst="rect">
            <a:avLst/>
          </a:prstGeom>
          <a:solidFill>
            <a:srgbClr val="FFE1FF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Палех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4" name="Picture 8" descr="http://afisha.newsler.ru/data/events/621/a83c5f2641bf0105bf54b69a91c7ec70.jpg"/>
          <p:cNvPicPr>
            <a:picLocks noChangeAspect="1" noChangeArrowheads="1"/>
          </p:cNvPicPr>
          <p:nvPr/>
        </p:nvPicPr>
        <p:blipFill>
          <a:blip r:embed="rId6"/>
          <a:srcRect l="8809" t="7076" r="7198" b="8018"/>
          <a:stretch>
            <a:fillRect/>
          </a:stretch>
        </p:blipFill>
        <p:spPr bwMode="auto">
          <a:xfrm>
            <a:off x="5929322" y="3857628"/>
            <a:ext cx="2961700" cy="20308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8" name="Прямоугольник 27"/>
          <p:cNvSpPr/>
          <p:nvPr/>
        </p:nvSpPr>
        <p:spPr>
          <a:xfrm>
            <a:off x="6357950" y="5929330"/>
            <a:ext cx="259006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000" b="1" dirty="0"/>
              <a:t>Дымковская игрушка</a:t>
            </a:r>
          </a:p>
        </p:txBody>
      </p:sp>
      <p:pic>
        <p:nvPicPr>
          <p:cNvPr id="24586" name="Picture 10" descr="http://im0-tub-ru.yandex.net/i?id=52687671-66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3786190"/>
            <a:ext cx="2701785" cy="221457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3" name="Прямоугольник 22"/>
          <p:cNvSpPr/>
          <p:nvPr/>
        </p:nvSpPr>
        <p:spPr>
          <a:xfrm>
            <a:off x="2071670" y="3571876"/>
            <a:ext cx="1643074" cy="646331"/>
          </a:xfrm>
          <a:prstGeom prst="rect">
            <a:avLst/>
          </a:prstGeom>
          <a:solidFill>
            <a:srgbClr val="FFF4D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Городецкая роспись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928670"/>
            <a:ext cx="3292330" cy="76944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</a:rPr>
              <a:t>Люди – главное богатство нашей страны.</a:t>
            </a:r>
          </a:p>
        </p:txBody>
      </p:sp>
      <p:grpSp>
        <p:nvGrpSpPr>
          <p:cNvPr id="2" name="Прямоугольник 5"/>
          <p:cNvGrpSpPr>
            <a:grpSpLocks/>
          </p:cNvGrpSpPr>
          <p:nvPr/>
        </p:nvGrpSpPr>
        <p:grpSpPr bwMode="auto">
          <a:xfrm>
            <a:off x="3743325" y="785794"/>
            <a:ext cx="5400675" cy="712787"/>
            <a:chOff x="2029" y="603"/>
            <a:chExt cx="3117" cy="449"/>
          </a:xfrm>
        </p:grpSpPr>
        <p:pic>
          <p:nvPicPr>
            <p:cNvPr id="8217" name="Прямоугольник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81" y="603"/>
              <a:ext cx="3065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8" name="Text Box 7"/>
            <p:cNvSpPr txBox="1">
              <a:spLocks noChangeArrowheads="1"/>
            </p:cNvSpPr>
            <p:nvPr/>
          </p:nvSpPr>
          <p:spPr bwMode="auto">
            <a:xfrm>
              <a:off x="2029" y="663"/>
              <a:ext cx="30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000000"/>
                  </a:solidFill>
                  <a:latin typeface="Times New Roman" pitchFamily="18" charset="0"/>
                </a:rPr>
                <a:t>Какие народы России вам известны?</a:t>
              </a:r>
            </a:p>
          </p:txBody>
        </p:sp>
      </p:grpSp>
      <p:grpSp>
        <p:nvGrpSpPr>
          <p:cNvPr id="3" name="Прямоугольник 6"/>
          <p:cNvGrpSpPr>
            <a:grpSpLocks/>
          </p:cNvGrpSpPr>
          <p:nvPr/>
        </p:nvGrpSpPr>
        <p:grpSpPr bwMode="auto">
          <a:xfrm>
            <a:off x="3643306" y="1285860"/>
            <a:ext cx="3170237" cy="798513"/>
            <a:chOff x="2062" y="952"/>
            <a:chExt cx="1828" cy="503"/>
          </a:xfrm>
        </p:grpSpPr>
        <p:pic>
          <p:nvPicPr>
            <p:cNvPr id="8215" name="Прямоугольник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2" y="952"/>
              <a:ext cx="1828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6" name="Text Box 10"/>
            <p:cNvSpPr txBox="1">
              <a:spLocks noChangeArrowheads="1"/>
            </p:cNvSpPr>
            <p:nvPr/>
          </p:nvSpPr>
          <p:spPr bwMode="auto">
            <a:xfrm>
              <a:off x="2154" y="1026"/>
              <a:ext cx="15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</a:rPr>
                <a:t>В России живут: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634737" y="5275875"/>
            <a:ext cx="2366420" cy="76944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</a:rPr>
              <a:t>и многие другие народы.</a:t>
            </a:r>
          </a:p>
        </p:txBody>
      </p:sp>
      <p:pic>
        <p:nvPicPr>
          <p:cNvPr id="12" name="Рисунок 11" descr="русски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2205038"/>
            <a:ext cx="3548063" cy="23241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татары.jpg"/>
          <p:cNvPicPr>
            <a:picLocks noChangeAspect="1"/>
          </p:cNvPicPr>
          <p:nvPr/>
        </p:nvPicPr>
        <p:blipFill>
          <a:blip r:embed="rId5"/>
          <a:srcRect r="12609" b="7281"/>
          <a:stretch>
            <a:fillRect/>
          </a:stretch>
        </p:blipFill>
        <p:spPr>
          <a:xfrm>
            <a:off x="4716463" y="2205038"/>
            <a:ext cx="3257550" cy="230346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якуты.jpg"/>
          <p:cNvPicPr>
            <a:picLocks noChangeAspect="1"/>
          </p:cNvPicPr>
          <p:nvPr/>
        </p:nvPicPr>
        <p:blipFill>
          <a:blip r:embed="rId6"/>
          <a:srcRect l="6321" t="16401" r="7161" b="14160"/>
          <a:stretch>
            <a:fillRect/>
          </a:stretch>
        </p:blipFill>
        <p:spPr>
          <a:xfrm>
            <a:off x="2916238" y="4581525"/>
            <a:ext cx="3540125" cy="213042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Прямоугольник 8"/>
          <p:cNvGrpSpPr>
            <a:grpSpLocks/>
          </p:cNvGrpSpPr>
          <p:nvPr/>
        </p:nvGrpSpPr>
        <p:grpSpPr bwMode="auto">
          <a:xfrm>
            <a:off x="7451725" y="1804988"/>
            <a:ext cx="1801813" cy="792162"/>
            <a:chOff x="4777" y="1137"/>
            <a:chExt cx="1052" cy="499"/>
          </a:xfrm>
        </p:grpSpPr>
        <p:pic>
          <p:nvPicPr>
            <p:cNvPr id="8213" name="Прямоугольник 8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77" y="1137"/>
              <a:ext cx="1052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4" name="Text Box 19"/>
            <p:cNvSpPr txBox="1">
              <a:spLocks noChangeArrowheads="1"/>
            </p:cNvSpPr>
            <p:nvPr/>
          </p:nvSpPr>
          <p:spPr bwMode="auto">
            <a:xfrm>
              <a:off x="4876" y="1207"/>
              <a:ext cx="75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</a:rPr>
                <a:t>татары</a:t>
              </a:r>
            </a:p>
          </p:txBody>
        </p:sp>
      </p:grpSp>
      <p:grpSp>
        <p:nvGrpSpPr>
          <p:cNvPr id="7" name="Прямоугольник 7"/>
          <p:cNvGrpSpPr>
            <a:grpSpLocks/>
          </p:cNvGrpSpPr>
          <p:nvPr/>
        </p:nvGrpSpPr>
        <p:grpSpPr bwMode="auto">
          <a:xfrm>
            <a:off x="-142908" y="3571876"/>
            <a:ext cx="2027238" cy="792163"/>
            <a:chOff x="15" y="1137"/>
            <a:chExt cx="1076" cy="499"/>
          </a:xfrm>
        </p:grpSpPr>
        <p:pic>
          <p:nvPicPr>
            <p:cNvPr id="8211" name="Прямоугольник 7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" y="1137"/>
              <a:ext cx="1076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2" name="Text Box 22"/>
            <p:cNvSpPr txBox="1">
              <a:spLocks noChangeArrowheads="1"/>
            </p:cNvSpPr>
            <p:nvPr/>
          </p:nvSpPr>
          <p:spPr bwMode="auto">
            <a:xfrm>
              <a:off x="113" y="1207"/>
              <a:ext cx="7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</a:rPr>
                <a:t>русские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195736" y="4725144"/>
            <a:ext cx="976549" cy="46166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якуты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1857364"/>
            <a:ext cx="5643602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Великие люди России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слайда Ромашковая Рус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слайда Ромашковая Русь</Template>
  <TotalTime>212</TotalTime>
  <Words>297</Words>
  <Application>Microsoft Office PowerPoint</Application>
  <PresentationFormat>Экран (4:3)</PresentationFormat>
  <Paragraphs>67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слайда Ромашковая Русь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User</cp:lastModifiedBy>
  <cp:revision>28</cp:revision>
  <dcterms:created xsi:type="dcterms:W3CDTF">2014-04-21T15:03:25Z</dcterms:created>
  <dcterms:modified xsi:type="dcterms:W3CDTF">2014-05-15T17:02:02Z</dcterms:modified>
</cp:coreProperties>
</file>