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68" r:id="rId3"/>
    <p:sldId id="278" r:id="rId4"/>
    <p:sldId id="272" r:id="rId5"/>
    <p:sldId id="273" r:id="rId6"/>
    <p:sldId id="275" r:id="rId7"/>
    <p:sldId id="280" r:id="rId8"/>
    <p:sldId id="281" r:id="rId9"/>
    <p:sldId id="282" r:id="rId10"/>
    <p:sldId id="257" r:id="rId11"/>
    <p:sldId id="256" r:id="rId12"/>
    <p:sldId id="259" r:id="rId13"/>
    <p:sldId id="260" r:id="rId14"/>
    <p:sldId id="262" r:id="rId15"/>
    <p:sldId id="270" r:id="rId16"/>
    <p:sldId id="263" r:id="rId17"/>
    <p:sldId id="283" r:id="rId18"/>
    <p:sldId id="284" r:id="rId19"/>
    <p:sldId id="285" r:id="rId20"/>
    <p:sldId id="266" r:id="rId21"/>
    <p:sldId id="265" r:id="rId22"/>
    <p:sldId id="267" r:id="rId23"/>
    <p:sldId id="27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7B7C8-6E66-42F9-A0BB-A4F04284D7EA}" type="datetimeFigureOut">
              <a:rPr lang="ru-RU" smtClean="0"/>
              <a:pPr/>
              <a:t>01.09.2013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EF171-9CC5-46A8-B6ED-51491BE80F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7B7C8-6E66-42F9-A0BB-A4F04284D7EA}" type="datetimeFigureOut">
              <a:rPr lang="ru-RU" smtClean="0"/>
              <a:pPr/>
              <a:t>01.09.2013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EF171-9CC5-46A8-B6ED-51491BE80F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7B7C8-6E66-42F9-A0BB-A4F04284D7EA}" type="datetimeFigureOut">
              <a:rPr lang="ru-RU" smtClean="0"/>
              <a:pPr/>
              <a:t>01.09.2013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EF171-9CC5-46A8-B6ED-51491BE80F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7B7C8-6E66-42F9-A0BB-A4F04284D7EA}" type="datetimeFigureOut">
              <a:rPr lang="ru-RU" smtClean="0"/>
              <a:pPr/>
              <a:t>01.09.2013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EF171-9CC5-46A8-B6ED-51491BE80F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7B7C8-6E66-42F9-A0BB-A4F04284D7EA}" type="datetimeFigureOut">
              <a:rPr lang="ru-RU" smtClean="0"/>
              <a:pPr/>
              <a:t>01.09.2013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EF171-9CC5-46A8-B6ED-51491BE80F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7B7C8-6E66-42F9-A0BB-A4F04284D7EA}" type="datetimeFigureOut">
              <a:rPr lang="ru-RU" smtClean="0"/>
              <a:pPr/>
              <a:t>01.09.2013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EF171-9CC5-46A8-B6ED-51491BE80F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7B7C8-6E66-42F9-A0BB-A4F04284D7EA}" type="datetimeFigureOut">
              <a:rPr lang="ru-RU" smtClean="0"/>
              <a:pPr/>
              <a:t>01.09.2013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EF171-9CC5-46A8-B6ED-51491BE80F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7B7C8-6E66-42F9-A0BB-A4F04284D7EA}" type="datetimeFigureOut">
              <a:rPr lang="ru-RU" smtClean="0"/>
              <a:pPr/>
              <a:t>01.09.2013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EF171-9CC5-46A8-B6ED-51491BE80F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7B7C8-6E66-42F9-A0BB-A4F04284D7EA}" type="datetimeFigureOut">
              <a:rPr lang="ru-RU" smtClean="0"/>
              <a:pPr/>
              <a:t>01.09.2013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EF171-9CC5-46A8-B6ED-51491BE80F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7B7C8-6E66-42F9-A0BB-A4F04284D7EA}" type="datetimeFigureOut">
              <a:rPr lang="ru-RU" smtClean="0"/>
              <a:pPr/>
              <a:t>01.09.2013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EF171-9CC5-46A8-B6ED-51491BE80F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7B7C8-6E66-42F9-A0BB-A4F04284D7EA}" type="datetimeFigureOut">
              <a:rPr lang="ru-RU" smtClean="0"/>
              <a:pPr/>
              <a:t>01.09.2013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EF171-9CC5-46A8-B6ED-51491BE80F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A7B7C8-6E66-42F9-A0BB-A4F04284D7EA}" type="datetimeFigureOut">
              <a:rPr lang="ru-RU" smtClean="0"/>
              <a:pPr/>
              <a:t>01.09.2013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EEF171-9CC5-46A8-B6ED-51491BE80F8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Documents%20and%20Settings\&#1040;&#1076;&#1084;&#1080;&#1085;&#1080;&#1089;&#1090;&#1088;&#1072;&#1090;&#1086;&#1088;\&#1056;&#1072;&#1073;&#1086;&#1095;&#1080;&#1081;%20&#1089;&#1090;&#1086;&#1083;\2%20&#1082;&#1083;&#1072;&#1089;&#1089;\1%20&#1089;&#1077;&#1085;&#1090;&#1103;&#1073;&#1088;&#1103;\zarjadka.mp3" TargetMode="External"/><Relationship Id="rId6" Type="http://schemas.openxmlformats.org/officeDocument/2006/relationships/image" Target="../media/image34.jpeg"/><Relationship Id="rId5" Type="http://schemas.openxmlformats.org/officeDocument/2006/relationships/image" Target="../media/image33.gif"/><Relationship Id="rId4" Type="http://schemas.openxmlformats.org/officeDocument/2006/relationships/image" Target="../media/image32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5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80;&#1085;&#1090;&#1077;&#1083;&#1083;&#1077;&#1082;&#1090;&#1091;&#1072;&#1083;&#1100;&#1085;&#1099;&#1081;%20&#1084;&#1072;&#1088;&#1072;&#1092;&#1086;&#1085;\e._simoni_-_popcorn.mp3" TargetMode="Externa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9.gif"/><Relationship Id="rId4" Type="http://schemas.openxmlformats.org/officeDocument/2006/relationships/image" Target="../media/image48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0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gif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gif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s41.radikal.ru/i091/1005/e7/4f49dcbee4a9.pn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31000" r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692696"/>
            <a:ext cx="8172400" cy="1800200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2800" dirty="0" smtClean="0"/>
              <a:t>    </a:t>
            </a:r>
            <a:r>
              <a:rPr lang="ru-RU" sz="2800" dirty="0" smtClean="0">
                <a:solidFill>
                  <a:schemeClr val="bg1"/>
                </a:solidFill>
                <a:effectLst>
                  <a:glow rad="101600">
                    <a:srgbClr val="7030A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ВЕСЁЛЫЕ УРОКИ </a:t>
            </a:r>
            <a:br>
              <a:rPr lang="ru-RU" sz="2800" dirty="0" smtClean="0">
                <a:solidFill>
                  <a:schemeClr val="bg1"/>
                </a:solidFill>
                <a:effectLst>
                  <a:glow rad="101600">
                    <a:srgbClr val="7030A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bg1"/>
                </a:solidFill>
                <a:effectLst>
                  <a:glow rad="101600">
                    <a:srgbClr val="7030A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bg1"/>
                </a:solidFill>
                <a:effectLst>
                  <a:glow rad="101600">
                    <a:srgbClr val="7030A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для юных </a:t>
            </a:r>
            <a:br>
              <a:rPr lang="ru-RU" sz="2800" dirty="0" smtClean="0">
                <a:solidFill>
                  <a:schemeClr val="bg1"/>
                </a:solidFill>
                <a:effectLst>
                  <a:glow rad="101600">
                    <a:srgbClr val="7030A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bg1"/>
                </a:solidFill>
                <a:effectLst>
                  <a:glow rad="101600">
                    <a:srgbClr val="7030A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интеллектуалов</a:t>
            </a:r>
            <a:r>
              <a:rPr lang="ru-RU" sz="2800" dirty="0" smtClean="0">
                <a:solidFill>
                  <a:schemeClr val="bg1"/>
                </a:solidFill>
                <a:effectLst>
                  <a:glow rad="101600">
                    <a:srgbClr val="7030A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800" dirty="0">
              <a:solidFill>
                <a:schemeClr val="bg1"/>
              </a:solidFill>
              <a:effectLst>
                <a:glow rad="101600">
                  <a:srgbClr val="7030A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Documents and Settings\Администратор\Рабочий стол\школа\картинки\14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3568" y="2924944"/>
            <a:ext cx="2952328" cy="332225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32656"/>
            <a:ext cx="26221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Кроссворд</a:t>
            </a:r>
            <a:endParaRPr lang="ru-RU" sz="4000" b="1" dirty="0">
              <a:solidFill>
                <a:schemeClr val="bg1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7" name="Группа 96"/>
          <p:cNvGrpSpPr/>
          <p:nvPr/>
        </p:nvGrpSpPr>
        <p:grpSpPr>
          <a:xfrm>
            <a:off x="1547664" y="620688"/>
            <a:ext cx="7272808" cy="5616624"/>
            <a:chOff x="2159224" y="764704"/>
            <a:chExt cx="7272808" cy="5616624"/>
          </a:xfrm>
        </p:grpSpPr>
        <p:grpSp>
          <p:nvGrpSpPr>
            <p:cNvPr id="96" name="Группа 95"/>
            <p:cNvGrpSpPr/>
            <p:nvPr/>
          </p:nvGrpSpPr>
          <p:grpSpPr>
            <a:xfrm>
              <a:off x="2159224" y="764704"/>
              <a:ext cx="7272808" cy="5616624"/>
              <a:chOff x="1259632" y="836712"/>
              <a:chExt cx="7272808" cy="5616624"/>
            </a:xfrm>
          </p:grpSpPr>
          <p:sp>
            <p:nvSpPr>
              <p:cNvPr id="4" name="Прямоугольник 3"/>
              <p:cNvSpPr/>
              <p:nvPr/>
            </p:nvSpPr>
            <p:spPr>
              <a:xfrm>
                <a:off x="4355976" y="1268760"/>
                <a:ext cx="4176464" cy="4320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6" name="Прямоугольник 45"/>
              <p:cNvSpPr/>
              <p:nvPr/>
            </p:nvSpPr>
            <p:spPr>
              <a:xfrm>
                <a:off x="1259632" y="6021288"/>
                <a:ext cx="3672408" cy="4320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" name="Прямоугольник 2"/>
              <p:cNvSpPr/>
              <p:nvPr/>
            </p:nvSpPr>
            <p:spPr>
              <a:xfrm>
                <a:off x="3275856" y="836712"/>
                <a:ext cx="3456384" cy="4320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" name="Прямоугольник 4"/>
              <p:cNvSpPr/>
              <p:nvPr/>
            </p:nvSpPr>
            <p:spPr>
              <a:xfrm>
                <a:off x="3779912" y="1700808"/>
                <a:ext cx="1800200" cy="4320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ru-RU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Прямоугольник 5"/>
              <p:cNvSpPr/>
              <p:nvPr/>
            </p:nvSpPr>
            <p:spPr>
              <a:xfrm>
                <a:off x="3275856" y="2132856"/>
                <a:ext cx="2880320" cy="4320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" name="Прямоугольник 6"/>
              <p:cNvSpPr/>
              <p:nvPr/>
            </p:nvSpPr>
            <p:spPr>
              <a:xfrm>
                <a:off x="3275856" y="2564904"/>
                <a:ext cx="3456384" cy="4320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" name="Прямоугольник 7"/>
              <p:cNvSpPr/>
              <p:nvPr/>
            </p:nvSpPr>
            <p:spPr>
              <a:xfrm>
                <a:off x="2771800" y="2996952"/>
                <a:ext cx="2808312" cy="4320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" name="Прямоугольник 8"/>
              <p:cNvSpPr/>
              <p:nvPr/>
            </p:nvSpPr>
            <p:spPr>
              <a:xfrm>
                <a:off x="2339752" y="3429000"/>
                <a:ext cx="3816424" cy="4320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ru-RU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" name="Прямоугольник 9"/>
              <p:cNvSpPr/>
              <p:nvPr/>
            </p:nvSpPr>
            <p:spPr>
              <a:xfrm>
                <a:off x="3779912" y="3861048"/>
                <a:ext cx="2376264" cy="4320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ru-RU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" name="Прямоугольник 10"/>
              <p:cNvSpPr/>
              <p:nvPr/>
            </p:nvSpPr>
            <p:spPr>
              <a:xfrm>
                <a:off x="4355976" y="4293096"/>
                <a:ext cx="3528392" cy="4320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ru-RU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" name="Прямоугольник 11"/>
              <p:cNvSpPr/>
              <p:nvPr/>
            </p:nvSpPr>
            <p:spPr>
              <a:xfrm>
                <a:off x="4355976" y="4725144"/>
                <a:ext cx="2952328" cy="4320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ru-RU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" name="Прямоугольник 12"/>
              <p:cNvSpPr/>
              <p:nvPr/>
            </p:nvSpPr>
            <p:spPr>
              <a:xfrm>
                <a:off x="1259632" y="5157192"/>
                <a:ext cx="3672408" cy="4320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" name="Прямоугольник 13"/>
              <p:cNvSpPr/>
              <p:nvPr/>
            </p:nvSpPr>
            <p:spPr>
              <a:xfrm>
                <a:off x="3275856" y="5589240"/>
                <a:ext cx="2304256" cy="4320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ru-RU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22" name="Прямая соединительная линия 21"/>
              <p:cNvCxnSpPr/>
              <p:nvPr/>
            </p:nvCxnSpPr>
            <p:spPr>
              <a:xfrm>
                <a:off x="7308304" y="1268760"/>
                <a:ext cx="0" cy="432048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5" name="Прямая соединительная линия 34"/>
              <p:cNvCxnSpPr/>
              <p:nvPr/>
            </p:nvCxnSpPr>
            <p:spPr>
              <a:xfrm>
                <a:off x="7884368" y="1268760"/>
                <a:ext cx="0" cy="432048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9" name="Прямая соединительная линия 38"/>
              <p:cNvCxnSpPr/>
              <p:nvPr/>
            </p:nvCxnSpPr>
            <p:spPr>
              <a:xfrm>
                <a:off x="3779912" y="836712"/>
                <a:ext cx="0" cy="432048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6" name="Прямая соединительная линия 35"/>
              <p:cNvCxnSpPr/>
              <p:nvPr/>
            </p:nvCxnSpPr>
            <p:spPr>
              <a:xfrm>
                <a:off x="2771800" y="5157192"/>
                <a:ext cx="0" cy="432048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7" name="Прямая соединительная линия 36"/>
              <p:cNvCxnSpPr/>
              <p:nvPr/>
            </p:nvCxnSpPr>
            <p:spPr>
              <a:xfrm>
                <a:off x="1763688" y="5157192"/>
                <a:ext cx="0" cy="432048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8" name="Прямая соединительная линия 37"/>
              <p:cNvCxnSpPr/>
              <p:nvPr/>
            </p:nvCxnSpPr>
            <p:spPr>
              <a:xfrm>
                <a:off x="2339752" y="5157192"/>
                <a:ext cx="0" cy="432048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2" name="Прямая соединительная линия 41"/>
              <p:cNvCxnSpPr/>
              <p:nvPr/>
            </p:nvCxnSpPr>
            <p:spPr>
              <a:xfrm>
                <a:off x="3275856" y="5157192"/>
                <a:ext cx="0" cy="432048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3" name="Прямая соединительная линия 42"/>
              <p:cNvCxnSpPr/>
              <p:nvPr/>
            </p:nvCxnSpPr>
            <p:spPr>
              <a:xfrm>
                <a:off x="3779912" y="5157192"/>
                <a:ext cx="0" cy="432048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4" name="Прямая соединительная линия 43"/>
              <p:cNvCxnSpPr/>
              <p:nvPr/>
            </p:nvCxnSpPr>
            <p:spPr>
              <a:xfrm>
                <a:off x="3779912" y="5589240"/>
                <a:ext cx="0" cy="432048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8" name="Прямая соединительная линия 47"/>
              <p:cNvCxnSpPr/>
              <p:nvPr/>
            </p:nvCxnSpPr>
            <p:spPr>
              <a:xfrm>
                <a:off x="1763688" y="6021288"/>
                <a:ext cx="0" cy="432048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9" name="Прямая соединительная линия 48"/>
              <p:cNvCxnSpPr/>
              <p:nvPr/>
            </p:nvCxnSpPr>
            <p:spPr>
              <a:xfrm>
                <a:off x="2339752" y="6021288"/>
                <a:ext cx="0" cy="432048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0" name="Прямая соединительная линия 49"/>
              <p:cNvCxnSpPr/>
              <p:nvPr/>
            </p:nvCxnSpPr>
            <p:spPr>
              <a:xfrm>
                <a:off x="2771800" y="6021288"/>
                <a:ext cx="0" cy="432048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1" name="Прямая соединительная линия 50"/>
              <p:cNvCxnSpPr/>
              <p:nvPr/>
            </p:nvCxnSpPr>
            <p:spPr>
              <a:xfrm>
                <a:off x="3275856" y="6021288"/>
                <a:ext cx="0" cy="432048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3" name="Прямая соединительная линия 52"/>
              <p:cNvCxnSpPr/>
              <p:nvPr/>
            </p:nvCxnSpPr>
            <p:spPr>
              <a:xfrm>
                <a:off x="3779912" y="6021288"/>
                <a:ext cx="0" cy="432048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7" name="Прямая соединительная линия 56"/>
              <p:cNvCxnSpPr/>
              <p:nvPr/>
            </p:nvCxnSpPr>
            <p:spPr>
              <a:xfrm>
                <a:off x="5580112" y="836712"/>
                <a:ext cx="0" cy="432048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Прямая соединительная линия 29"/>
              <p:cNvCxnSpPr/>
              <p:nvPr/>
            </p:nvCxnSpPr>
            <p:spPr>
              <a:xfrm>
                <a:off x="4932040" y="836712"/>
                <a:ext cx="0" cy="5616624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Прямая соединительная линия 16"/>
              <p:cNvCxnSpPr/>
              <p:nvPr/>
            </p:nvCxnSpPr>
            <p:spPr>
              <a:xfrm>
                <a:off x="4355976" y="836712"/>
                <a:ext cx="0" cy="5616624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Прямая соединительная линия 31"/>
              <p:cNvCxnSpPr/>
              <p:nvPr/>
            </p:nvCxnSpPr>
            <p:spPr>
              <a:xfrm>
                <a:off x="6156176" y="836712"/>
                <a:ext cx="0" cy="86409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Прямая соединительная линия 23"/>
              <p:cNvCxnSpPr/>
              <p:nvPr/>
            </p:nvCxnSpPr>
            <p:spPr>
              <a:xfrm>
                <a:off x="7308304" y="4293096"/>
                <a:ext cx="0" cy="86409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Прямая соединительная линия 24"/>
              <p:cNvCxnSpPr/>
              <p:nvPr/>
            </p:nvCxnSpPr>
            <p:spPr>
              <a:xfrm>
                <a:off x="6732240" y="836712"/>
                <a:ext cx="0" cy="86409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Прямая соединительная линия 25"/>
              <p:cNvCxnSpPr/>
              <p:nvPr/>
            </p:nvCxnSpPr>
            <p:spPr>
              <a:xfrm>
                <a:off x="6732240" y="4293096"/>
                <a:ext cx="0" cy="86409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Прямая соединительная линия 28"/>
              <p:cNvCxnSpPr/>
              <p:nvPr/>
            </p:nvCxnSpPr>
            <p:spPr>
              <a:xfrm>
                <a:off x="6156176" y="2132856"/>
                <a:ext cx="0" cy="86409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0" name="Прямая соединительная линия 39"/>
              <p:cNvCxnSpPr/>
              <p:nvPr/>
            </p:nvCxnSpPr>
            <p:spPr>
              <a:xfrm>
                <a:off x="3275856" y="3429000"/>
                <a:ext cx="0" cy="432048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" name="Прямая соединительная линия 40"/>
              <p:cNvCxnSpPr/>
              <p:nvPr/>
            </p:nvCxnSpPr>
            <p:spPr>
              <a:xfrm>
                <a:off x="2771800" y="2996952"/>
                <a:ext cx="0" cy="86409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Прямая соединительная линия 17"/>
              <p:cNvCxnSpPr/>
              <p:nvPr/>
            </p:nvCxnSpPr>
            <p:spPr>
              <a:xfrm>
                <a:off x="3779912" y="1700808"/>
                <a:ext cx="0" cy="216024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2" name="Прямая соединительная линия 91"/>
              <p:cNvCxnSpPr/>
              <p:nvPr/>
            </p:nvCxnSpPr>
            <p:spPr>
              <a:xfrm>
                <a:off x="6156176" y="3429000"/>
                <a:ext cx="0" cy="1728192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5" name="Прямая соединительная линия 94"/>
              <p:cNvCxnSpPr/>
              <p:nvPr/>
            </p:nvCxnSpPr>
            <p:spPr>
              <a:xfrm>
                <a:off x="3275856" y="2996952"/>
                <a:ext cx="0" cy="432048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73" name="Прямая соединительная линия 72"/>
            <p:cNvCxnSpPr/>
            <p:nvPr/>
          </p:nvCxnSpPr>
          <p:spPr>
            <a:xfrm>
              <a:off x="4139952" y="5517232"/>
              <a:ext cx="0" cy="43204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4" name="Прямоугольник 73"/>
          <p:cNvSpPr/>
          <p:nvPr/>
        </p:nvSpPr>
        <p:spPr>
          <a:xfrm>
            <a:off x="1547664" y="5733256"/>
            <a:ext cx="36327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    Н   Е   В  Н   И    </a:t>
            </a:r>
            <a:r>
              <a:rPr lang="ru-RU" sz="2800" b="1" dirty="0" smtClean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К</a:t>
            </a:r>
            <a:endParaRPr lang="ru-RU" sz="2800" b="1" dirty="0"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3635896" y="548680"/>
            <a:ext cx="34387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    Е   </a:t>
            </a:r>
            <a:r>
              <a:rPr lang="ru-RU" sz="2800" b="1" dirty="0" smtClean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    Т    Ь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4644008" y="980728"/>
            <a:ext cx="41985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     Т     Р   А   Д    Ь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4211960" y="1412776"/>
            <a:ext cx="16562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smtClean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3563888" y="1844824"/>
            <a:ext cx="29290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    А    </a:t>
            </a:r>
            <a:r>
              <a:rPr lang="ru-RU" sz="2800" b="1" dirty="0" smtClean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Т    А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3563888" y="2276872"/>
            <a:ext cx="35012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    В    </a:t>
            </a:r>
            <a:r>
              <a:rPr lang="ru-RU" sz="2800" b="1" dirty="0" smtClean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Й    К    А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2987824" y="2708920"/>
            <a:ext cx="27943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    О   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b="1" dirty="0" smtClean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А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2699792" y="3140968"/>
            <a:ext cx="37305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  О   Д    Е   </a:t>
            </a:r>
            <a:r>
              <a:rPr lang="ru-RU" sz="2800" b="1" dirty="0" smtClean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    А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4139952" y="3573016"/>
            <a:ext cx="22076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b="1" dirty="0" smtClean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    Т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4716016" y="4005064"/>
            <a:ext cx="34163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    А    З    К    И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4716016" y="4437112"/>
            <a:ext cx="28200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    О    Р    Т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1547664" y="4869160"/>
            <a:ext cx="37128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    К   З   А   М    Е   </a:t>
            </a:r>
            <a:r>
              <a:rPr lang="ru-RU" sz="2800" b="1" dirty="0" smtClean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Н</a:t>
            </a:r>
            <a:endParaRPr lang="ru-RU" sz="2800" b="1" dirty="0"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3635896" y="5301208"/>
            <a:ext cx="21291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   Р    </a:t>
            </a:r>
            <a:r>
              <a:rPr lang="ru-RU" sz="2800" b="1" dirty="0" smtClean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Администратор\Рабочий стол\школа\Анимашки\salut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1560" y="1340768"/>
            <a:ext cx="2843630" cy="3121251"/>
          </a:xfrm>
          <a:prstGeom prst="rect">
            <a:avLst/>
          </a:prstGeom>
          <a:noFill/>
        </p:spPr>
      </p:pic>
      <p:pic>
        <p:nvPicPr>
          <p:cNvPr id="1027" name="Picture 3" descr="C:\Documents and Settings\Администратор\Рабочий стол\школа\Анимашки\salut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973462" y="5229200"/>
            <a:ext cx="2170538" cy="1368152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00"/>
                            </p:stCondLst>
                            <p:childTnLst>
                              <p:par>
                                <p:cTn id="1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4" grpId="0"/>
      <p:bldP spid="59" grpId="0"/>
      <p:bldP spid="62" grpId="0"/>
      <p:bldP spid="64" grpId="0"/>
      <p:bldP spid="65" grpId="0"/>
      <p:bldP spid="69" grpId="0"/>
      <p:bldP spid="70" grpId="0"/>
      <p:bldP spid="71" grpId="0"/>
      <p:bldP spid="7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12474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effectLst>
                  <a:glow rad="101600">
                    <a:schemeClr val="accent6">
                      <a:lumMod val="40000"/>
                      <a:lumOff val="6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Урок </a:t>
            </a:r>
            <a:br>
              <a:rPr lang="ru-RU" sz="3600" b="1" dirty="0" smtClean="0">
                <a:solidFill>
                  <a:srgbClr val="002060"/>
                </a:solidFill>
                <a:effectLst>
                  <a:glow rad="101600">
                    <a:schemeClr val="accent6">
                      <a:lumMod val="40000"/>
                      <a:lumOff val="6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effectLst>
                  <a:glow rad="101600">
                    <a:schemeClr val="accent6">
                      <a:lumMod val="40000"/>
                      <a:lumOff val="6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ОКРУЖАЮЩЕГО  МИРА.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32000" b="-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692696"/>
            <a:ext cx="7272808" cy="1359942"/>
          </a:xfrm>
        </p:spPr>
        <p:txBody>
          <a:bodyPr>
            <a:normAutofit fontScale="90000"/>
          </a:bodyPr>
          <a:lstStyle/>
          <a:p>
            <a:r>
              <a:rPr lang="ru-RU" sz="28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/>
            </a:r>
            <a:br>
              <a:rPr lang="ru-RU" sz="28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hlinkClick r:id="rId3" action="ppaction://hlinksldjump"/>
              </a:rPr>
            </a:br>
            <a:r>
              <a:rPr lang="ru-RU" sz="2800" b="1" dirty="0">
                <a:solidFill>
                  <a:srgbClr val="3333FF"/>
                </a:solidFill>
              </a:rPr>
              <a:t/>
            </a:r>
            <a:br>
              <a:rPr lang="ru-RU" sz="2800" b="1" dirty="0">
                <a:solidFill>
                  <a:srgbClr val="3333FF"/>
                </a:solidFill>
              </a:rPr>
            </a:br>
            <a:r>
              <a:rPr lang="ru-RU" sz="4000" b="1" dirty="0"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Кто приходит под Новый год к хорошим детям?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565400"/>
            <a:ext cx="7696200" cy="2921000"/>
          </a:xfrm>
        </p:spPr>
        <p:txBody>
          <a:bodyPr/>
          <a:lstStyle/>
          <a:p>
            <a:pPr>
              <a:buFontTx/>
              <a:buBlip>
                <a:blip r:embed="rId4"/>
              </a:buBlip>
            </a:pPr>
            <a:r>
              <a:rPr lang="ru-RU" sz="4000" b="1" dirty="0"/>
              <a:t> </a:t>
            </a:r>
            <a:r>
              <a:rPr lang="ru-RU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Дед Мороз.</a:t>
            </a:r>
          </a:p>
          <a:p>
            <a:pPr>
              <a:buFontTx/>
              <a:buBlip>
                <a:blip r:embed="rId4"/>
              </a:buBlip>
            </a:pPr>
            <a:r>
              <a:rPr lang="ru-RU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Баба Яга.</a:t>
            </a:r>
          </a:p>
          <a:p>
            <a:pPr>
              <a:buFontTx/>
              <a:buBlip>
                <a:blip r:embed="rId4"/>
              </a:buBlip>
            </a:pPr>
            <a:r>
              <a:rPr lang="ru-RU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Милиционер.</a:t>
            </a:r>
          </a:p>
          <a:p>
            <a:pPr>
              <a:buFontTx/>
              <a:buBlip>
                <a:blip r:embed="rId4"/>
              </a:buBlip>
            </a:pPr>
            <a:r>
              <a:rPr lang="ru-RU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Директор школы.</a:t>
            </a:r>
          </a:p>
        </p:txBody>
      </p:sp>
      <p:sp>
        <p:nvSpPr>
          <p:cNvPr id="14344" name="AutoShape 8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27988" y="6092825"/>
            <a:ext cx="538162" cy="539750"/>
          </a:xfrm>
          <a:prstGeom prst="actionButtonHome">
            <a:avLst/>
          </a:prstGeom>
          <a:solidFill>
            <a:srgbClr val="00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23397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 ВОПРОС</a:t>
            </a:r>
            <a:endParaRPr lang="ru-RU" sz="3200" b="1" i="1" u="sng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33FF"/>
                                      </p:to>
                                    </p:animClr>
                                    <p:animClr clrSpc="rgb" dir="cw">
                                      <p:cBhvr>
                                        <p:cTn id="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33FF"/>
                                      </p:to>
                                    </p:animClr>
                                    <p:set>
                                      <p:cBhvr>
                                        <p:cTn id="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1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476672"/>
            <a:ext cx="6870700" cy="1368772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rgbClr val="3333FF"/>
                </a:solidFill>
                <a:hlinkClick r:id="rId3" action="ppaction://hlinksldjump"/>
              </a:rPr>
              <a:t/>
            </a:r>
            <a:br>
              <a:rPr lang="ru-RU" sz="3200" b="1" dirty="0">
                <a:solidFill>
                  <a:srgbClr val="3333FF"/>
                </a:solidFill>
                <a:hlinkClick r:id="rId3" action="ppaction://hlinksldjump"/>
              </a:rPr>
            </a:br>
            <a:r>
              <a:rPr lang="ru-RU" sz="3200" b="1" dirty="0">
                <a:solidFill>
                  <a:srgbClr val="3333FF"/>
                </a:solidFill>
              </a:rPr>
              <a:t/>
            </a:r>
            <a:br>
              <a:rPr lang="ru-RU" sz="3200" b="1" dirty="0">
                <a:solidFill>
                  <a:srgbClr val="3333FF"/>
                </a:solidFill>
              </a:rPr>
            </a:br>
            <a:r>
              <a:rPr lang="ru-RU" sz="6000" b="1" dirty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Чем едят суп?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636838"/>
            <a:ext cx="7696200" cy="2849562"/>
          </a:xfrm>
        </p:spPr>
        <p:txBody>
          <a:bodyPr>
            <a:normAutofit/>
          </a:bodyPr>
          <a:lstStyle/>
          <a:p>
            <a:pPr>
              <a:buFontTx/>
              <a:buBlip>
                <a:blip r:embed="rId4"/>
              </a:buBlip>
            </a:pPr>
            <a:r>
              <a:rPr lang="ru-RU" sz="4000" b="1" dirty="0"/>
              <a:t> </a:t>
            </a:r>
            <a:r>
              <a:rPr lang="ru-RU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Вилками.</a:t>
            </a:r>
          </a:p>
          <a:p>
            <a:pPr>
              <a:buFontTx/>
              <a:buBlip>
                <a:blip r:embed="rId4"/>
              </a:buBlip>
            </a:pPr>
            <a:r>
              <a:rPr lang="ru-RU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Ложками.</a:t>
            </a:r>
          </a:p>
          <a:p>
            <a:pPr>
              <a:buFontTx/>
              <a:buBlip>
                <a:blip r:embed="rId4"/>
              </a:buBlip>
            </a:pPr>
            <a:r>
              <a:rPr lang="ru-RU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Руками.</a:t>
            </a:r>
          </a:p>
          <a:p>
            <a:pPr>
              <a:buFontTx/>
              <a:buBlip>
                <a:blip r:embed="rId4"/>
              </a:buBlip>
            </a:pPr>
            <a:r>
              <a:rPr lang="ru-RU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Совочками.</a:t>
            </a:r>
          </a:p>
        </p:txBody>
      </p:sp>
      <p:sp>
        <p:nvSpPr>
          <p:cNvPr id="40968" name="AutoShape 8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27988" y="6092825"/>
            <a:ext cx="538162" cy="539750"/>
          </a:xfrm>
          <a:prstGeom prst="actionButtonHome">
            <a:avLst/>
          </a:prstGeom>
          <a:solidFill>
            <a:srgbClr val="00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23397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u="sng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2 ВОПРОС</a:t>
            </a:r>
            <a:endParaRPr lang="ru-RU" sz="3200" b="1" i="1" u="sng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33FF"/>
                                      </p:to>
                                    </p:animClr>
                                    <p:animClr clrSpc="rgb" dir="cw">
                                      <p:cBhvr>
                                        <p:cTn id="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33FF"/>
                                      </p:to>
                                    </p:animClr>
                                    <p:set>
                                      <p:cBhvr>
                                        <p:cTn id="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1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648" y="548680"/>
            <a:ext cx="6870700" cy="2628900"/>
          </a:xfrm>
        </p:spPr>
        <p:txBody>
          <a:bodyPr/>
          <a:lstStyle/>
          <a:p>
            <a:r>
              <a:rPr lang="ru-RU" sz="3200" b="1" dirty="0">
                <a:solidFill>
                  <a:srgbClr val="3333FF"/>
                </a:solidFill>
              </a:rPr>
              <a:t/>
            </a:r>
            <a:br>
              <a:rPr lang="ru-RU" sz="3200" b="1" dirty="0">
                <a:solidFill>
                  <a:srgbClr val="3333FF"/>
                </a:solidFill>
              </a:rPr>
            </a:br>
            <a:r>
              <a:rPr lang="ru-RU" sz="3200" b="1" dirty="0">
                <a:solidFill>
                  <a:srgbClr val="3333FF"/>
                </a:solidFill>
              </a:rPr>
              <a:t/>
            </a:r>
            <a:br>
              <a:rPr lang="ru-RU" sz="3200" b="1" dirty="0">
                <a:solidFill>
                  <a:srgbClr val="3333FF"/>
                </a:solidFill>
              </a:rPr>
            </a:br>
            <a:r>
              <a:rPr lang="ru-RU" b="1" dirty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Во что превращается вода на морозе?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3141663"/>
            <a:ext cx="7696200" cy="2633662"/>
          </a:xfrm>
        </p:spPr>
        <p:txBody>
          <a:bodyPr/>
          <a:lstStyle/>
          <a:p>
            <a:pPr>
              <a:lnSpc>
                <a:spcPct val="80000"/>
              </a:lnSpc>
              <a:buFontTx/>
              <a:buBlip>
                <a:blip r:embed="rId3"/>
              </a:buBlip>
            </a:pPr>
            <a:r>
              <a:rPr lang="ru-RU" sz="40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 В пар.</a:t>
            </a:r>
          </a:p>
          <a:p>
            <a:pPr>
              <a:lnSpc>
                <a:spcPct val="80000"/>
              </a:lnSpc>
              <a:buFontTx/>
              <a:buBlip>
                <a:blip r:embed="rId3"/>
              </a:buBlip>
            </a:pPr>
            <a:r>
              <a:rPr lang="ru-RU" sz="40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 В лёд.</a:t>
            </a:r>
          </a:p>
          <a:p>
            <a:pPr>
              <a:lnSpc>
                <a:spcPct val="80000"/>
              </a:lnSpc>
              <a:buFontTx/>
              <a:buBlip>
                <a:blip r:embed="rId3"/>
              </a:buBlip>
            </a:pPr>
            <a:r>
              <a:rPr lang="ru-RU" sz="40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 В газ.</a:t>
            </a:r>
          </a:p>
          <a:p>
            <a:pPr>
              <a:lnSpc>
                <a:spcPct val="80000"/>
              </a:lnSpc>
              <a:buFontTx/>
              <a:buBlip>
                <a:blip r:embed="rId3"/>
              </a:buBlip>
            </a:pPr>
            <a:r>
              <a:rPr lang="ru-RU" sz="40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 В кисель.</a:t>
            </a:r>
          </a:p>
        </p:txBody>
      </p:sp>
      <p:sp>
        <p:nvSpPr>
          <p:cNvPr id="44040" name="AutoShape 8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27988" y="6092825"/>
            <a:ext cx="538162" cy="539750"/>
          </a:xfrm>
          <a:prstGeom prst="actionButtonHome">
            <a:avLst/>
          </a:prstGeom>
          <a:solidFill>
            <a:srgbClr val="00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0"/>
            <a:ext cx="23397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u="sng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3 ВОПРОС</a:t>
            </a:r>
            <a:endParaRPr lang="ru-RU" sz="3200" b="1" i="1" u="sng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33FF"/>
                                      </p:to>
                                    </p:animClr>
                                    <p:animClr clrSpc="rgb" dir="cw">
                                      <p:cBhvr>
                                        <p:cTn id="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33FF"/>
                                      </p:to>
                                    </p:animClr>
                                    <p:set>
                                      <p:cBhvr>
                                        <p:cTn id="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1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Урок физкультуры-</a:t>
            </a:r>
            <a:br>
              <a:rPr lang="ru-RU" b="1" dirty="0" smtClean="0">
                <a:solidFill>
                  <a:srgbClr val="0070C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физкультминутка</a:t>
            </a:r>
            <a:endParaRPr lang="ru-RU" b="1" dirty="0">
              <a:solidFill>
                <a:srgbClr val="0070C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60000" endA="900" endPos="58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Documents and Settings\Администратор\Рабочий стол\школа\картинки\656774-bd29a9347084e55f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5535" y="4293096"/>
            <a:ext cx="2672937" cy="218377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075" name="Picture 3" descr="C:\Documents and Settings\Администратор\Рабочий стол\школа\картинки\656783-77b442fc1a93ce64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732240" y="4149080"/>
            <a:ext cx="2016224" cy="2329859"/>
          </a:xfrm>
          <a:prstGeom prst="rect">
            <a:avLst/>
          </a:prstGeom>
          <a:noFill/>
        </p:spPr>
      </p:pic>
      <p:pic>
        <p:nvPicPr>
          <p:cNvPr id="3078" name="Picture 6" descr="C:\Documents and Settings\Администратор\Рабочий стол\школа\картинки\preview.jpe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203848" y="1988840"/>
            <a:ext cx="3096344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zarjadk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email"/>
          <a:stretch>
            <a:fillRect/>
          </a:stretch>
        </p:blipFill>
        <p:spPr>
          <a:xfrm>
            <a:off x="4355976" y="5517232"/>
            <a:ext cx="1152128" cy="1152128"/>
          </a:xfrm>
          <a:prstGeom prst="rect">
            <a:avLst/>
          </a:prstGeom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2535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25358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7358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88640"/>
            <a:ext cx="8229600" cy="1215008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УРОК МАТЕМАТИКИ</a:t>
            </a:r>
            <a:endParaRPr lang="ru-RU" sz="4800" b="1" dirty="0">
              <a:solidFill>
                <a:schemeClr val="bg1"/>
              </a:solidFill>
              <a:effectLst>
                <a:glow rad="101600">
                  <a:srgbClr val="FF00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60000" endA="900" endPos="58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Documents and Settings\Администратор\Рабочий стол\школа\Анимашки\anima06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3717032"/>
            <a:ext cx="2797274" cy="27972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C:\Documents and Settings\Администратор\Рабочий стол\школа\Анимашки\anima03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300192" y="4221088"/>
            <a:ext cx="2123728" cy="21237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WordArt 4"/>
          <p:cNvSpPr>
            <a:spLocks noChangeArrowheads="1" noChangeShapeType="1" noTextEdit="1"/>
          </p:cNvSpPr>
          <p:nvPr/>
        </p:nvSpPr>
        <p:spPr bwMode="auto">
          <a:xfrm>
            <a:off x="684213" y="549275"/>
            <a:ext cx="2663825" cy="6905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accent1"/>
                </a:solidFill>
                <a:latin typeface="Arial"/>
                <a:cs typeface="Arial"/>
              </a:rPr>
              <a:t>8-2=</a:t>
            </a:r>
          </a:p>
        </p:txBody>
      </p:sp>
      <p:sp>
        <p:nvSpPr>
          <p:cNvPr id="13317" name="WordArt 5"/>
          <p:cNvSpPr>
            <a:spLocks noChangeArrowheads="1" noChangeShapeType="1" noTextEdit="1"/>
          </p:cNvSpPr>
          <p:nvPr/>
        </p:nvSpPr>
        <p:spPr bwMode="auto">
          <a:xfrm>
            <a:off x="755650" y="1773238"/>
            <a:ext cx="2592388" cy="6905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accent1"/>
                </a:solidFill>
                <a:latin typeface="Arial"/>
                <a:cs typeface="Arial"/>
              </a:rPr>
              <a:t>6+2=</a:t>
            </a:r>
          </a:p>
        </p:txBody>
      </p:sp>
      <p:sp>
        <p:nvSpPr>
          <p:cNvPr id="13318" name="WordArt 6"/>
          <p:cNvSpPr>
            <a:spLocks noChangeArrowheads="1" noChangeShapeType="1" noTextEdit="1"/>
          </p:cNvSpPr>
          <p:nvPr/>
        </p:nvSpPr>
        <p:spPr bwMode="auto">
          <a:xfrm>
            <a:off x="684213" y="3141663"/>
            <a:ext cx="2592387" cy="6905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accent1"/>
                </a:solidFill>
                <a:latin typeface="Arial"/>
                <a:cs typeface="Arial"/>
              </a:rPr>
              <a:t>5+3=</a:t>
            </a:r>
          </a:p>
        </p:txBody>
      </p:sp>
      <p:sp>
        <p:nvSpPr>
          <p:cNvPr id="13319" name="WordArt 7"/>
          <p:cNvSpPr>
            <a:spLocks noChangeArrowheads="1" noChangeShapeType="1" noTextEdit="1"/>
          </p:cNvSpPr>
          <p:nvPr/>
        </p:nvSpPr>
        <p:spPr bwMode="auto">
          <a:xfrm>
            <a:off x="684213" y="4437063"/>
            <a:ext cx="2592387" cy="6905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accent1"/>
                </a:solidFill>
                <a:latin typeface="Arial"/>
                <a:cs typeface="Arial"/>
              </a:rPr>
              <a:t>3+3=</a:t>
            </a:r>
          </a:p>
        </p:txBody>
      </p:sp>
      <p:sp>
        <p:nvSpPr>
          <p:cNvPr id="13320" name="WordArt 8"/>
          <p:cNvSpPr>
            <a:spLocks noChangeArrowheads="1" noChangeShapeType="1" noTextEdit="1"/>
          </p:cNvSpPr>
          <p:nvPr/>
        </p:nvSpPr>
        <p:spPr bwMode="auto">
          <a:xfrm>
            <a:off x="611188" y="5589588"/>
            <a:ext cx="2592387" cy="6905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accent1"/>
                </a:solidFill>
                <a:latin typeface="Arial"/>
                <a:cs typeface="Arial"/>
              </a:rPr>
              <a:t>8+2=</a:t>
            </a:r>
          </a:p>
        </p:txBody>
      </p:sp>
      <p:sp>
        <p:nvSpPr>
          <p:cNvPr id="13321" name="WordArt 9"/>
          <p:cNvSpPr>
            <a:spLocks noChangeArrowheads="1" noChangeShapeType="1" noTextEdit="1"/>
          </p:cNvSpPr>
          <p:nvPr/>
        </p:nvSpPr>
        <p:spPr bwMode="auto">
          <a:xfrm>
            <a:off x="5003800" y="549275"/>
            <a:ext cx="2736850" cy="6905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accent1"/>
                </a:solidFill>
                <a:latin typeface="Arial"/>
                <a:cs typeface="Arial"/>
              </a:rPr>
              <a:t>7-3=</a:t>
            </a:r>
          </a:p>
        </p:txBody>
      </p:sp>
      <p:sp>
        <p:nvSpPr>
          <p:cNvPr id="13322" name="WordArt 10"/>
          <p:cNvSpPr>
            <a:spLocks noChangeArrowheads="1" noChangeShapeType="1" noTextEdit="1"/>
          </p:cNvSpPr>
          <p:nvPr/>
        </p:nvSpPr>
        <p:spPr bwMode="auto">
          <a:xfrm>
            <a:off x="5003800" y="1916113"/>
            <a:ext cx="2663825" cy="6905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accent1"/>
                </a:solidFill>
                <a:latin typeface="Arial"/>
                <a:cs typeface="Arial"/>
              </a:rPr>
              <a:t>6-2=</a:t>
            </a:r>
          </a:p>
        </p:txBody>
      </p:sp>
      <p:sp>
        <p:nvSpPr>
          <p:cNvPr id="13323" name="WordArt 11"/>
          <p:cNvSpPr>
            <a:spLocks noChangeArrowheads="1" noChangeShapeType="1" noTextEdit="1"/>
          </p:cNvSpPr>
          <p:nvPr/>
        </p:nvSpPr>
        <p:spPr bwMode="auto">
          <a:xfrm>
            <a:off x="5076825" y="3284538"/>
            <a:ext cx="2663825" cy="6905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accent1"/>
                </a:solidFill>
                <a:latin typeface="Arial"/>
                <a:cs typeface="Arial"/>
              </a:rPr>
              <a:t>9-1=</a:t>
            </a:r>
          </a:p>
        </p:txBody>
      </p:sp>
      <p:sp>
        <p:nvSpPr>
          <p:cNvPr id="13324" name="WordArt 12"/>
          <p:cNvSpPr>
            <a:spLocks noChangeArrowheads="1" noChangeShapeType="1" noTextEdit="1"/>
          </p:cNvSpPr>
          <p:nvPr/>
        </p:nvSpPr>
        <p:spPr bwMode="auto">
          <a:xfrm>
            <a:off x="5076825" y="4508500"/>
            <a:ext cx="2663825" cy="6905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accent1"/>
                </a:solidFill>
                <a:latin typeface="Arial"/>
                <a:cs typeface="Arial"/>
              </a:rPr>
              <a:t>7+3=</a:t>
            </a:r>
          </a:p>
        </p:txBody>
      </p:sp>
      <p:sp>
        <p:nvSpPr>
          <p:cNvPr id="13325" name="WordArt 13"/>
          <p:cNvSpPr>
            <a:spLocks noChangeArrowheads="1" noChangeShapeType="1" noTextEdit="1"/>
          </p:cNvSpPr>
          <p:nvPr/>
        </p:nvSpPr>
        <p:spPr bwMode="auto">
          <a:xfrm>
            <a:off x="5003800" y="5589588"/>
            <a:ext cx="2663825" cy="6905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accent1"/>
                </a:solidFill>
                <a:latin typeface="Arial"/>
                <a:cs typeface="Arial"/>
              </a:rPr>
              <a:t>4-2=</a:t>
            </a:r>
          </a:p>
        </p:txBody>
      </p:sp>
      <p:sp>
        <p:nvSpPr>
          <p:cNvPr id="13326" name="WordArt 14"/>
          <p:cNvSpPr>
            <a:spLocks noChangeArrowheads="1" noChangeShapeType="1" noTextEdit="1"/>
          </p:cNvSpPr>
          <p:nvPr/>
        </p:nvSpPr>
        <p:spPr bwMode="auto">
          <a:xfrm>
            <a:off x="7740650" y="4365625"/>
            <a:ext cx="688975" cy="7635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Arial"/>
                <a:cs typeface="Arial"/>
              </a:rPr>
              <a:t>10</a:t>
            </a:r>
          </a:p>
        </p:txBody>
      </p:sp>
      <p:sp>
        <p:nvSpPr>
          <p:cNvPr id="13327" name="WordArt 15"/>
          <p:cNvSpPr>
            <a:spLocks noChangeArrowheads="1" noChangeShapeType="1" noTextEdit="1"/>
          </p:cNvSpPr>
          <p:nvPr/>
        </p:nvSpPr>
        <p:spPr bwMode="auto">
          <a:xfrm>
            <a:off x="3419475" y="1773238"/>
            <a:ext cx="576263" cy="7635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Arial"/>
                <a:cs typeface="Arial"/>
              </a:rPr>
              <a:t>8</a:t>
            </a:r>
          </a:p>
        </p:txBody>
      </p:sp>
      <p:sp>
        <p:nvSpPr>
          <p:cNvPr id="13328" name="WordArt 16"/>
          <p:cNvSpPr>
            <a:spLocks noChangeArrowheads="1" noChangeShapeType="1" noTextEdit="1"/>
          </p:cNvSpPr>
          <p:nvPr/>
        </p:nvSpPr>
        <p:spPr bwMode="auto">
          <a:xfrm>
            <a:off x="3276600" y="5589588"/>
            <a:ext cx="688975" cy="7635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Arial"/>
                <a:cs typeface="Arial"/>
              </a:rPr>
              <a:t>10</a:t>
            </a:r>
          </a:p>
        </p:txBody>
      </p:sp>
      <p:sp>
        <p:nvSpPr>
          <p:cNvPr id="13329" name="WordArt 17"/>
          <p:cNvSpPr>
            <a:spLocks noChangeArrowheads="1" noChangeShapeType="1" noTextEdit="1"/>
          </p:cNvSpPr>
          <p:nvPr/>
        </p:nvSpPr>
        <p:spPr bwMode="auto">
          <a:xfrm>
            <a:off x="3348038" y="3141663"/>
            <a:ext cx="576262" cy="7635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Arial"/>
                <a:cs typeface="Arial"/>
              </a:rPr>
              <a:t>8</a:t>
            </a:r>
          </a:p>
        </p:txBody>
      </p:sp>
      <p:sp>
        <p:nvSpPr>
          <p:cNvPr id="13330" name="WordArt 18"/>
          <p:cNvSpPr>
            <a:spLocks noChangeArrowheads="1" noChangeShapeType="1" noTextEdit="1"/>
          </p:cNvSpPr>
          <p:nvPr/>
        </p:nvSpPr>
        <p:spPr bwMode="auto">
          <a:xfrm>
            <a:off x="3348038" y="4365625"/>
            <a:ext cx="576262" cy="7635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Arial"/>
                <a:cs typeface="Arial"/>
              </a:rPr>
              <a:t>6</a:t>
            </a:r>
          </a:p>
        </p:txBody>
      </p:sp>
      <p:sp>
        <p:nvSpPr>
          <p:cNvPr id="13331" name="WordArt 19"/>
          <p:cNvSpPr>
            <a:spLocks noChangeArrowheads="1" noChangeShapeType="1" noTextEdit="1"/>
          </p:cNvSpPr>
          <p:nvPr/>
        </p:nvSpPr>
        <p:spPr bwMode="auto">
          <a:xfrm>
            <a:off x="3492500" y="476250"/>
            <a:ext cx="576263" cy="7635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Arial"/>
                <a:cs typeface="Arial"/>
              </a:rPr>
              <a:t>6</a:t>
            </a:r>
          </a:p>
        </p:txBody>
      </p:sp>
      <p:sp>
        <p:nvSpPr>
          <p:cNvPr id="13334" name="WordArt 22"/>
          <p:cNvSpPr>
            <a:spLocks noChangeArrowheads="1" noChangeShapeType="1" noTextEdit="1"/>
          </p:cNvSpPr>
          <p:nvPr/>
        </p:nvSpPr>
        <p:spPr bwMode="auto">
          <a:xfrm>
            <a:off x="7812088" y="3141663"/>
            <a:ext cx="576262" cy="7635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Arial"/>
                <a:cs typeface="Arial"/>
              </a:rPr>
              <a:t>8</a:t>
            </a:r>
          </a:p>
        </p:txBody>
      </p:sp>
      <p:sp>
        <p:nvSpPr>
          <p:cNvPr id="13337" name="WordArt 25"/>
          <p:cNvSpPr>
            <a:spLocks noChangeArrowheads="1" noChangeShapeType="1" noTextEdit="1"/>
          </p:cNvSpPr>
          <p:nvPr/>
        </p:nvSpPr>
        <p:spPr bwMode="auto">
          <a:xfrm>
            <a:off x="7740650" y="1844675"/>
            <a:ext cx="576263" cy="7635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Arial"/>
                <a:cs typeface="Arial"/>
              </a:rPr>
              <a:t>4</a:t>
            </a:r>
          </a:p>
        </p:txBody>
      </p:sp>
      <p:sp>
        <p:nvSpPr>
          <p:cNvPr id="13338" name="WordArt 26"/>
          <p:cNvSpPr>
            <a:spLocks noChangeArrowheads="1" noChangeShapeType="1" noTextEdit="1"/>
          </p:cNvSpPr>
          <p:nvPr/>
        </p:nvSpPr>
        <p:spPr bwMode="auto">
          <a:xfrm>
            <a:off x="7885113" y="476250"/>
            <a:ext cx="576262" cy="7635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Arial"/>
                <a:cs typeface="Arial"/>
              </a:rPr>
              <a:t>4</a:t>
            </a:r>
          </a:p>
        </p:txBody>
      </p:sp>
      <p:sp>
        <p:nvSpPr>
          <p:cNvPr id="13339" name="WordArt 27"/>
          <p:cNvSpPr>
            <a:spLocks noChangeArrowheads="1" noChangeShapeType="1" noTextEdit="1"/>
          </p:cNvSpPr>
          <p:nvPr/>
        </p:nvSpPr>
        <p:spPr bwMode="auto">
          <a:xfrm>
            <a:off x="7740650" y="5445125"/>
            <a:ext cx="576263" cy="7635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Arial"/>
                <a:cs typeface="Arial"/>
              </a:rPr>
              <a:t>2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3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6" grpId="0" animBg="1"/>
      <p:bldP spid="13327" grpId="0" animBg="1"/>
      <p:bldP spid="13328" grpId="0" animBg="1"/>
      <p:bldP spid="13329" grpId="0" animBg="1"/>
      <p:bldP spid="13330" grpId="0" animBg="1"/>
      <p:bldP spid="13331" grpId="0" animBg="1"/>
      <p:bldP spid="13334" grpId="0" animBg="1"/>
      <p:bldP spid="13337" grpId="0" animBg="1"/>
      <p:bldP spid="13338" grpId="0" animBg="1"/>
      <p:bldP spid="1333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030488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04800" y="-19050"/>
            <a:ext cx="9753600" cy="6896100"/>
          </a:xfrm>
          <a:prstGeom prst="rect">
            <a:avLst/>
          </a:prstGeom>
          <a:noFill/>
        </p:spPr>
      </p:pic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512600" y="963960"/>
            <a:ext cx="7715574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ru-RU" sz="3200" b="1" i="1" dirty="0">
                <a:solidFill>
                  <a:srgbClr val="008000"/>
                </a:solidFill>
                <a:latin typeface="Comic Sans MS" pitchFamily="66" charset="0"/>
              </a:rPr>
              <a:t>Задача на внимание</a:t>
            </a:r>
            <a:r>
              <a:rPr lang="ru-RU" sz="3200" b="1" dirty="0">
                <a:latin typeface="Comic Sans MS" pitchFamily="66" charset="0"/>
              </a:rPr>
              <a:t> </a:t>
            </a:r>
          </a:p>
          <a:p>
            <a:pPr algn="ctr"/>
            <a:endParaRPr lang="ru-RU" sz="3200" b="1" dirty="0">
              <a:latin typeface="Comic Sans MS" pitchFamily="66" charset="0"/>
            </a:endParaRPr>
          </a:p>
          <a:p>
            <a:pPr algn="ctr"/>
            <a:r>
              <a:rPr lang="ru-RU" sz="3200" b="1" dirty="0">
                <a:latin typeface="Comic Sans MS" pitchFamily="66" charset="0"/>
              </a:rPr>
              <a:t>На столе стояло 4 стакана с   </a:t>
            </a:r>
          </a:p>
          <a:p>
            <a:pPr algn="ctr"/>
            <a:r>
              <a:rPr lang="ru-RU" sz="3200" b="1" dirty="0">
                <a:latin typeface="Comic Sans MS" pitchFamily="66" charset="0"/>
              </a:rPr>
              <a:t>   киселем. Маша выпила 1 стакан </a:t>
            </a:r>
          </a:p>
          <a:p>
            <a:pPr algn="ctr"/>
            <a:r>
              <a:rPr lang="ru-RU" sz="3200" b="1" dirty="0">
                <a:latin typeface="Comic Sans MS" pitchFamily="66" charset="0"/>
              </a:rPr>
              <a:t> киселя и поставила обратно    </a:t>
            </a:r>
          </a:p>
          <a:p>
            <a:pPr algn="ctr"/>
            <a:r>
              <a:rPr lang="ru-RU" sz="3200" b="1" dirty="0">
                <a:latin typeface="Comic Sans MS" pitchFamily="66" charset="0"/>
              </a:rPr>
              <a:t> стакан на место. Сколько       </a:t>
            </a:r>
          </a:p>
          <a:p>
            <a:pPr algn="ctr"/>
            <a:r>
              <a:rPr lang="ru-RU" sz="3200" b="1" dirty="0">
                <a:latin typeface="Comic Sans MS" pitchFamily="66" charset="0"/>
              </a:rPr>
              <a:t> Стаканов стоит на столе?       </a:t>
            </a:r>
          </a:p>
        </p:txBody>
      </p:sp>
      <p:pic>
        <p:nvPicPr>
          <p:cNvPr id="6150" name="Picture 6" descr="post-84895-121278454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948488" y="4076700"/>
            <a:ext cx="1703387" cy="2217738"/>
          </a:xfrm>
          <a:prstGeom prst="rect">
            <a:avLst/>
          </a:prstGeom>
          <a:noFill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030488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304800" y="-19050"/>
            <a:ext cx="9753600" cy="6896100"/>
          </a:xfrm>
          <a:prstGeom prst="rect">
            <a:avLst/>
          </a:prstGeom>
          <a:noFill/>
        </p:spPr>
      </p:pic>
      <p:pic>
        <p:nvPicPr>
          <p:cNvPr id="37891" name="Picture 3" descr="soki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908175" y="1557338"/>
            <a:ext cx="1481138" cy="2220912"/>
          </a:xfrm>
          <a:prstGeom prst="rect">
            <a:avLst/>
          </a:prstGeom>
          <a:noFill/>
        </p:spPr>
      </p:pic>
      <p:pic>
        <p:nvPicPr>
          <p:cNvPr id="37892" name="Picture 4" descr="soki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132138" y="2060575"/>
            <a:ext cx="1481137" cy="2220913"/>
          </a:xfrm>
          <a:prstGeom prst="rect">
            <a:avLst/>
          </a:prstGeom>
          <a:noFill/>
        </p:spPr>
      </p:pic>
      <p:pic>
        <p:nvPicPr>
          <p:cNvPr id="37893" name="Picture 5" descr="soki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427538" y="1773238"/>
            <a:ext cx="1481137" cy="2220912"/>
          </a:xfrm>
          <a:prstGeom prst="rect">
            <a:avLst/>
          </a:prstGeom>
          <a:noFill/>
        </p:spPr>
      </p:pic>
      <p:pic>
        <p:nvPicPr>
          <p:cNvPr id="37895" name="Picture 7" descr="2_big_119066410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795963" y="2133600"/>
            <a:ext cx="1944687" cy="1944688"/>
          </a:xfrm>
          <a:prstGeom prst="rect">
            <a:avLst/>
          </a:prstGeom>
          <a:noFill/>
        </p:spPr>
      </p:pic>
      <p:pic>
        <p:nvPicPr>
          <p:cNvPr id="37896" name="e._simoni_-_popcorn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8839200" y="6237288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8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9539" fill="hold"/>
                                        <p:tgtEl>
                                          <p:spTgt spid="3789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89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89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Documents and Settings\Администратор\Рабочий стол\школа\Фоны\книга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1524000" y="-528638"/>
            <a:ext cx="12192000" cy="791527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8229600" cy="1143000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r>
              <a:rPr lang="ru-RU" sz="4800" b="1" dirty="0" smtClean="0">
                <a:solidFill>
                  <a:schemeClr val="bg1"/>
                </a:solidFill>
                <a:effectLst>
                  <a:glow rad="101600">
                    <a:srgbClr val="7030A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ЛИТЕРАТУРНОЕ ЧТЕНИЕ</a:t>
            </a:r>
            <a:endParaRPr lang="ru-RU" sz="4800" b="1" dirty="0">
              <a:solidFill>
                <a:schemeClr val="bg1"/>
              </a:solidFill>
              <a:effectLst>
                <a:glow rad="101600">
                  <a:srgbClr val="7030A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60000" endA="900" endPos="58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УРОК  РИСОВАНИЯ</a:t>
            </a:r>
            <a:endParaRPr lang="ru-RU" b="1" dirty="0">
              <a:effectLst>
                <a:glow rad="101600">
                  <a:schemeClr val="bg1">
                    <a:alpha val="6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Documents and Settings\Администратор\Рабочий стол\школа\Анимашки\anima11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1484784"/>
            <a:ext cx="3106194" cy="1708407"/>
          </a:xfrm>
          <a:prstGeom prst="rect">
            <a:avLst/>
          </a:prstGeom>
          <a:noFill/>
        </p:spPr>
      </p:pic>
      <p:pic>
        <p:nvPicPr>
          <p:cNvPr id="5123" name="Picture 3" descr="C:\Documents and Settings\Администратор\Рабочий стол\школа\Анимашки\jemocii_3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131840" y="3861048"/>
            <a:ext cx="1440160" cy="1248138"/>
          </a:xfrm>
          <a:prstGeom prst="rect">
            <a:avLst/>
          </a:prstGeom>
          <a:noFill/>
        </p:spPr>
      </p:pic>
      <p:pic>
        <p:nvPicPr>
          <p:cNvPr id="5124" name="Picture 4" descr="C:\Documents and Settings\Администратор\Рабочий стол\школа\Анимашки\anima09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156176" y="2924944"/>
            <a:ext cx="2550765" cy="25507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rgbClr val="CCCCFF">
                <a:alpha val="51000"/>
              </a:srgbClr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0"/>
            <a:ext cx="7702550" cy="1908175"/>
          </a:xfrm>
        </p:spPr>
        <p:txBody>
          <a:bodyPr/>
          <a:lstStyle/>
          <a:p>
            <a:r>
              <a:rPr lang="ru-RU" sz="2800" b="1" dirty="0">
                <a:solidFill>
                  <a:srgbClr val="00CC00"/>
                </a:solidFill>
              </a:rPr>
              <a:t/>
            </a:r>
            <a:br>
              <a:rPr lang="ru-RU" sz="2800" b="1" dirty="0">
                <a:solidFill>
                  <a:srgbClr val="00CC00"/>
                </a:solidFill>
              </a:rPr>
            </a:br>
            <a:r>
              <a:rPr lang="ru-RU" sz="4000" b="1" dirty="0">
                <a:solidFill>
                  <a:srgbClr val="3333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Какого цвета не бывает в радуге?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420938"/>
            <a:ext cx="7696200" cy="3384550"/>
          </a:xfrm>
        </p:spPr>
        <p:txBody>
          <a:bodyPr/>
          <a:lstStyle/>
          <a:p>
            <a:pPr>
              <a:buFontTx/>
              <a:buBlip>
                <a:blip r:embed="rId2"/>
              </a:buBlip>
            </a:pPr>
            <a:r>
              <a:rPr lang="ru-RU" sz="4000" b="1"/>
              <a:t> Оранжевого.</a:t>
            </a:r>
          </a:p>
          <a:p>
            <a:pPr>
              <a:buFontTx/>
              <a:buBlip>
                <a:blip r:embed="rId2"/>
              </a:buBlip>
            </a:pPr>
            <a:r>
              <a:rPr lang="ru-RU" sz="4000" b="1"/>
              <a:t> Голубого.</a:t>
            </a:r>
          </a:p>
          <a:p>
            <a:pPr>
              <a:buFontTx/>
              <a:buBlip>
                <a:blip r:embed="rId2"/>
              </a:buBlip>
            </a:pPr>
            <a:r>
              <a:rPr lang="ru-RU" sz="4000" b="1"/>
              <a:t> Розового.</a:t>
            </a:r>
          </a:p>
          <a:p>
            <a:pPr>
              <a:buFontTx/>
              <a:buBlip>
                <a:blip r:embed="rId2"/>
              </a:buBlip>
            </a:pPr>
            <a:r>
              <a:rPr lang="ru-RU" sz="4000" b="1"/>
              <a:t> Зелёного.</a:t>
            </a:r>
          </a:p>
        </p:txBody>
      </p:sp>
      <p:sp>
        <p:nvSpPr>
          <p:cNvPr id="67588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27988" y="6092825"/>
            <a:ext cx="538162" cy="539750"/>
          </a:xfrm>
          <a:prstGeom prst="actionButtonHome">
            <a:avLst/>
          </a:prstGeom>
          <a:solidFill>
            <a:srgbClr val="00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33FF"/>
                                      </p:to>
                                    </p:animClr>
                                    <p:animClr clrSpc="rgb" dir="cw">
                                      <p:cBhvr>
                                        <p:cTn id="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33FF"/>
                                      </p:to>
                                    </p:animClr>
                                    <p:set>
                                      <p:cBhvr>
                                        <p:cTn id="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1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Администратор\Рабочий стол\школа\картинки\baloon1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372200" y="260648"/>
            <a:ext cx="2016224" cy="2548617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347864" y="0"/>
            <a:ext cx="26885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u="sng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ЗАДАНИЕ</a:t>
            </a:r>
            <a:endParaRPr lang="ru-RU" b="1" u="sng" dirty="0">
              <a:effectLst>
                <a:glow rad="101600">
                  <a:schemeClr val="bg1">
                    <a:alpha val="6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2420888"/>
            <a:ext cx="750177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spc="100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НАРИСУЙТЕ ВОЗДУШНЫЕ ШАРЫ РАЗЛИЧНОЙ ФОРМЫ,</a:t>
            </a:r>
            <a:br>
              <a:rPr lang="ru-RU" sz="2800" b="1" spc="100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spc="100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РАЗМЕРА И ЦВЕТА НА </a:t>
            </a:r>
            <a:br>
              <a:rPr lang="ru-RU" sz="2800" b="1" spc="100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spc="100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КЛАССНОЙ ДОСКЕ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WordArt 4"/>
          <p:cNvSpPr>
            <a:spLocks noChangeArrowheads="1" noChangeShapeType="1" noTextEdit="1"/>
          </p:cNvSpPr>
          <p:nvPr/>
        </p:nvSpPr>
        <p:spPr bwMode="auto">
          <a:xfrm>
            <a:off x="4319463" y="620688"/>
            <a:ext cx="4573017" cy="338437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kern="10" dirty="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Желаю</a:t>
            </a:r>
          </a:p>
          <a:p>
            <a:pPr algn="ctr"/>
            <a:r>
              <a:rPr lang="ru-RU" sz="2000" kern="10" dirty="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успехов в учёбе</a:t>
            </a:r>
            <a:r>
              <a:rPr lang="ru-RU" sz="3600" kern="10" dirty="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!</a:t>
            </a:r>
          </a:p>
        </p:txBody>
      </p:sp>
      <p:pic>
        <p:nvPicPr>
          <p:cNvPr id="8194" name="Picture 2" descr="C:\Documents and Settings\Администратор\Рабочий стол\школа\Анимашки\871266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572782">
            <a:off x="5218818" y="4706283"/>
            <a:ext cx="1530389" cy="1530389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31000" r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Прямоугольник 1"/>
          <p:cNvSpPr>
            <a:spLocks noChangeArrowheads="1"/>
          </p:cNvSpPr>
          <p:nvPr/>
        </p:nvSpPr>
        <p:spPr bwMode="auto">
          <a:xfrm>
            <a:off x="2123728" y="1196752"/>
            <a:ext cx="3786187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Я круглый и румяный,</a:t>
            </a:r>
          </a:p>
          <a:p>
            <a:r>
              <a:rPr lang="ru-RU" sz="2400" b="1" dirty="0">
                <a:solidFill>
                  <a:srgbClr val="C00000"/>
                </a:solidFill>
              </a:rPr>
              <a:t>Я ловкий и упрямый,</a:t>
            </a:r>
          </a:p>
          <a:p>
            <a:r>
              <a:rPr lang="ru-RU" sz="2400" b="1" dirty="0">
                <a:solidFill>
                  <a:srgbClr val="C00000"/>
                </a:solidFill>
              </a:rPr>
              <a:t>В лесу я задержался,</a:t>
            </a:r>
          </a:p>
          <a:p>
            <a:r>
              <a:rPr lang="ru-RU" sz="2400" b="1" dirty="0">
                <a:solidFill>
                  <a:srgbClr val="C00000"/>
                </a:solidFill>
              </a:rPr>
              <a:t>С лисою разбирался.</a:t>
            </a:r>
          </a:p>
        </p:txBody>
      </p:sp>
      <p:sp>
        <p:nvSpPr>
          <p:cNvPr id="14339" name="Прямоугольник 4"/>
          <p:cNvSpPr>
            <a:spLocks noChangeArrowheads="1"/>
          </p:cNvSpPr>
          <p:nvPr/>
        </p:nvSpPr>
        <p:spPr bwMode="auto">
          <a:xfrm>
            <a:off x="3419872" y="4221088"/>
            <a:ext cx="4572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Поздравляю с праздником ТЧК. Приехать не могу, ЗПТ потеряла туфельку ТЧК.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10" name="Picture 2" descr="Картинка 9 из 70519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44208" y="908720"/>
            <a:ext cx="1584176" cy="1707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95536" y="260648"/>
            <a:ext cx="54028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effectLst>
                  <a:glow rad="101600">
                    <a:srgbClr val="7030A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Назови сказочного героя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074" name="Picture 2" descr="C:\Documents and Settings\Администратор\Рабочий стол\школа\Анимашки\1180898784_1157799471_45500xzj0tlnoyn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11560" y="3356992"/>
            <a:ext cx="2401260" cy="2678063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56176" y="3645024"/>
            <a:ext cx="2533528" cy="26019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539552" y="260648"/>
            <a:ext cx="792088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B0F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Игра«Доскажи словечко».</a:t>
            </a:r>
          </a:p>
          <a:p>
            <a:endParaRPr lang="ru-RU" sz="4800" dirty="0" smtClean="0"/>
          </a:p>
          <a:p>
            <a:r>
              <a:rPr lang="ru-RU" sz="3200" b="1" dirty="0" smtClean="0"/>
              <a:t>Он взлетел, как стрекоза,</a:t>
            </a:r>
          </a:p>
          <a:p>
            <a:r>
              <a:rPr lang="ru-RU" sz="3200" b="1" dirty="0" smtClean="0"/>
              <a:t>Фары – светятся глаза!</a:t>
            </a:r>
          </a:p>
          <a:p>
            <a:r>
              <a:rPr lang="ru-RU" sz="3200" b="1" dirty="0" smtClean="0"/>
              <a:t>Отправляется в полет</a:t>
            </a:r>
          </a:p>
          <a:p>
            <a:r>
              <a:rPr lang="ru-RU" sz="3200" b="1" dirty="0" smtClean="0"/>
              <a:t>Винтокрылый…</a:t>
            </a:r>
            <a:r>
              <a:rPr lang="ru-RU" sz="3200" u="sng" dirty="0" smtClean="0"/>
              <a:t>             </a:t>
            </a:r>
            <a:r>
              <a:rPr lang="ru-RU" sz="3200" dirty="0" smtClean="0"/>
              <a:t>         </a:t>
            </a:r>
          </a:p>
          <a:p>
            <a:r>
              <a:rPr lang="ru-RU" sz="8800" dirty="0" smtClean="0">
                <a:solidFill>
                  <a:srgbClr val="7030A0"/>
                </a:solidFill>
              </a:rPr>
              <a:t>     </a:t>
            </a:r>
            <a:endParaRPr lang="ru-RU" sz="8800" dirty="0">
              <a:solidFill>
                <a:srgbClr val="7030A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95736" y="4797152"/>
            <a:ext cx="235712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7030A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вертолет</a:t>
            </a:r>
            <a:endParaRPr lang="ru-RU" sz="2800" b="1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1000108"/>
            <a:ext cx="3200428" cy="461665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Где дружбой дорожат,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2000240"/>
            <a:ext cx="2441246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Нет друга – ищи</a:t>
            </a: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,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3000372"/>
            <a:ext cx="2428892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Один за всех,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3929066"/>
            <a:ext cx="2292487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Всякий человек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4857760"/>
            <a:ext cx="3741089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Дружба крепка не лестью,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71472" y="6072206"/>
            <a:ext cx="1911164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Старый друг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000760" y="928670"/>
            <a:ext cx="2547364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а нашел – </a:t>
            </a: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береги.</a:t>
            </a:r>
            <a:endParaRPr lang="ru-RU" b="1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000760" y="1785926"/>
            <a:ext cx="2607637" cy="461665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в деле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познаётся. 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786446" y="2571744"/>
            <a:ext cx="2716898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лучше новых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двух.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429388" y="3714752"/>
            <a:ext cx="2065822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все за </a:t>
            </a: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одного.</a:t>
            </a:r>
            <a:endParaRPr lang="ru-RU" sz="2400" b="1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857884" y="4714884"/>
            <a:ext cx="2634632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там враги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дрожат.</a:t>
            </a:r>
            <a:endParaRPr lang="ru-RU" sz="2800" b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429256" y="5715017"/>
            <a:ext cx="3357586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а правдой и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честью. 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2339752" y="0"/>
            <a:ext cx="485838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  <a:effectLst>
                  <a:glow rad="101600">
                    <a:schemeClr val="accent4">
                      <a:lumMod val="60000"/>
                      <a:lumOff val="4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Собери пословицу</a:t>
            </a:r>
          </a:p>
        </p:txBody>
      </p:sp>
      <p:pic>
        <p:nvPicPr>
          <p:cNvPr id="8231" name="Picture 3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V="1">
            <a:off x="8501063" y="6357938"/>
            <a:ext cx="14287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8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30712 -0.4719 " pathEditMode="relative" ptsTypes="AA">
                                      <p:cBhvr>
                                        <p:cTn id="5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34653 0.16763 " pathEditMode="relative" ptsTypes="AA">
                                      <p:cBhvr>
                                        <p:cTn id="5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37796 -0.10497 " pathEditMode="relative" ptsTypes="AA">
                                      <p:cBhvr>
                                        <p:cTn id="6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36216 0.31468 " pathEditMode="relative" ptsTypes="AA">
                                      <p:cBhvr>
                                        <p:cTn id="6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30711 -0.05249 " pathEditMode="relative" ptsTypes="AA">
                                      <p:cBhvr>
                                        <p:cTn id="7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36215 0.51375 " pathEditMode="relative" ptsTypes="AA">
                                      <p:cBhvr>
                                        <p:cTn id="7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Русский язык.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 descr="C:\Documents and Settings\Администратор\Рабочий стол\школа\Анимашки\2404914-3e849d3b63ddcbb8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60032" y="2204864"/>
            <a:ext cx="2613670" cy="2613670"/>
          </a:xfrm>
          <a:prstGeom prst="rect">
            <a:avLst/>
          </a:prstGeom>
          <a:noFill/>
        </p:spPr>
      </p:pic>
      <p:pic>
        <p:nvPicPr>
          <p:cNvPr id="6" name="Picture 4" descr="C:\Documents and Settings\Администратор\Рабочий стол\школа\Анимашки\2404914-3e849d3b63ddcbb8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810250" y="1088232"/>
            <a:ext cx="2434158" cy="2434158"/>
          </a:xfrm>
          <a:prstGeom prst="rect">
            <a:avLst/>
          </a:prstGeom>
          <a:noFill/>
        </p:spPr>
      </p:pic>
      <p:pic>
        <p:nvPicPr>
          <p:cNvPr id="4101" name="Picture 5" descr="C:\Documents and Settings\Администратор\Рабочий стол\школа\картинки\896fc47642c8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1560" y="2492896"/>
            <a:ext cx="4032448" cy="3809968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/>
          <p:cNvSpPr>
            <a:spLocks noChangeArrowheads="1"/>
          </p:cNvSpPr>
          <p:nvPr/>
        </p:nvSpPr>
        <p:spPr bwMode="auto">
          <a:xfrm>
            <a:off x="661988" y="376238"/>
            <a:ext cx="7818437" cy="43783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44450" cap="rnd">
            <a:solidFill>
              <a:srgbClr val="003366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5363" name="AutoShape 3"/>
          <p:cNvSpPr>
            <a:spLocks noChangeArrowheads="1"/>
          </p:cNvSpPr>
          <p:nvPr/>
        </p:nvSpPr>
        <p:spPr bwMode="auto">
          <a:xfrm>
            <a:off x="1160463" y="5187950"/>
            <a:ext cx="6823075" cy="14795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44450" cap="rnd">
            <a:solidFill>
              <a:srgbClr val="003366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1501775" y="1222375"/>
            <a:ext cx="3489325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5000">
                <a:solidFill>
                  <a:schemeClr val="accent2"/>
                </a:solidFill>
              </a:rPr>
              <a:t>д</a:t>
            </a:r>
            <a:r>
              <a:rPr lang="ru-RU" sz="15000">
                <a:solidFill>
                  <a:srgbClr val="4D4D4D"/>
                </a:solidFill>
              </a:rPr>
              <a:t>ят</a:t>
            </a:r>
          </a:p>
        </p:txBody>
      </p:sp>
      <p:pic>
        <p:nvPicPr>
          <p:cNvPr id="15366" name="Picture 9" descr="j035134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43456">
            <a:off x="4768850" y="1136650"/>
            <a:ext cx="1908175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7" name="Rectangle 10"/>
          <p:cNvSpPr>
            <a:spLocks noChangeArrowheads="1"/>
          </p:cNvSpPr>
          <p:nvPr/>
        </p:nvSpPr>
        <p:spPr bwMode="auto">
          <a:xfrm>
            <a:off x="6640513" y="-358775"/>
            <a:ext cx="811212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0" b="1">
                <a:solidFill>
                  <a:srgbClr val="4D4D4D"/>
                </a:solidFill>
              </a:rPr>
              <a:t>,</a:t>
            </a:r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3132138" y="5516563"/>
            <a:ext cx="27368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6000" b="1" dirty="0" smtClean="0"/>
              <a:t>  дятел</a:t>
            </a:r>
            <a:endParaRPr lang="ru-RU" sz="6000" b="1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/>
          <p:cNvSpPr>
            <a:spLocks noChangeArrowheads="1"/>
          </p:cNvSpPr>
          <p:nvPr/>
        </p:nvSpPr>
        <p:spPr bwMode="auto">
          <a:xfrm>
            <a:off x="1160463" y="4781550"/>
            <a:ext cx="6823075" cy="17430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44450" cap="rnd">
            <a:solidFill>
              <a:srgbClr val="003366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1267" name="AutoShape 3"/>
          <p:cNvSpPr>
            <a:spLocks noChangeArrowheads="1"/>
          </p:cNvSpPr>
          <p:nvPr/>
        </p:nvSpPr>
        <p:spPr bwMode="auto">
          <a:xfrm>
            <a:off x="661988" y="215900"/>
            <a:ext cx="7818437" cy="43783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44450" cap="rnd">
            <a:solidFill>
              <a:srgbClr val="003366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pic>
        <p:nvPicPr>
          <p:cNvPr id="11269" name="Picture 5" descr="SQUIRREL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93938" y="1376363"/>
            <a:ext cx="2682875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5033963" y="1654175"/>
            <a:ext cx="1601787" cy="298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9000">
                <a:solidFill>
                  <a:srgbClr val="4D4D4D"/>
                </a:solidFill>
              </a:rPr>
              <a:t>е</a:t>
            </a:r>
            <a:r>
              <a:rPr lang="ru-RU" sz="15000">
                <a:solidFill>
                  <a:srgbClr val="4D4D4D"/>
                </a:solidFill>
              </a:rPr>
              <a:t> 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4967288" y="153988"/>
            <a:ext cx="1601787" cy="268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7000">
                <a:solidFill>
                  <a:srgbClr val="4D4D4D"/>
                </a:solidFill>
              </a:rPr>
              <a:t>у</a:t>
            </a:r>
            <a:r>
              <a:rPr lang="ru-RU" sz="15000">
                <a:solidFill>
                  <a:srgbClr val="4D4D4D"/>
                </a:solidFill>
              </a:rPr>
              <a:t> </a:t>
            </a:r>
          </a:p>
        </p:txBody>
      </p:sp>
      <p:sp>
        <p:nvSpPr>
          <p:cNvPr id="11272" name="Line 8"/>
          <p:cNvSpPr>
            <a:spLocks noChangeShapeType="1"/>
          </p:cNvSpPr>
          <p:nvPr/>
        </p:nvSpPr>
        <p:spPr bwMode="auto">
          <a:xfrm flipV="1">
            <a:off x="4959350" y="2684463"/>
            <a:ext cx="1358900" cy="1447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3419872" y="5157192"/>
            <a:ext cx="21939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6000" b="1" dirty="0"/>
              <a:t>булка</a:t>
            </a: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/>
          <p:cNvSpPr>
            <a:spLocks noChangeArrowheads="1"/>
          </p:cNvSpPr>
          <p:nvPr/>
        </p:nvSpPr>
        <p:spPr bwMode="auto">
          <a:xfrm>
            <a:off x="661988" y="396875"/>
            <a:ext cx="7818437" cy="41941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44450" cap="rnd">
            <a:solidFill>
              <a:srgbClr val="003366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4339" name="AutoShape 3"/>
          <p:cNvSpPr>
            <a:spLocks noChangeArrowheads="1"/>
          </p:cNvSpPr>
          <p:nvPr/>
        </p:nvSpPr>
        <p:spPr bwMode="auto">
          <a:xfrm>
            <a:off x="1160463" y="4983163"/>
            <a:ext cx="6823075" cy="168433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44450" cap="rnd">
            <a:solidFill>
              <a:srgbClr val="003366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4341" name="Text Box 7"/>
          <p:cNvSpPr txBox="1">
            <a:spLocks noChangeArrowheads="1"/>
          </p:cNvSpPr>
          <p:nvPr/>
        </p:nvSpPr>
        <p:spPr bwMode="auto">
          <a:xfrm>
            <a:off x="1249363" y="573088"/>
            <a:ext cx="1190625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0">
                <a:solidFill>
                  <a:schemeClr val="accent2"/>
                </a:solidFill>
              </a:rPr>
              <a:t>г</a:t>
            </a:r>
          </a:p>
        </p:txBody>
      </p:sp>
      <p:pic>
        <p:nvPicPr>
          <p:cNvPr id="14342" name="Picture 8" descr="j043034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393950" y="1609725"/>
            <a:ext cx="1854200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4057650" y="261938"/>
            <a:ext cx="1387475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0" b="1">
                <a:solidFill>
                  <a:srgbClr val="4D4D4D"/>
                </a:solidFill>
              </a:rPr>
              <a:t>,,</a:t>
            </a:r>
          </a:p>
        </p:txBody>
      </p:sp>
      <p:pic>
        <p:nvPicPr>
          <p:cNvPr id="14344" name="Picture 10" descr="j0401064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402326">
            <a:off x="5127625" y="1012825"/>
            <a:ext cx="1679575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196138" y="247650"/>
            <a:ext cx="831850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0" b="1">
                <a:solidFill>
                  <a:srgbClr val="4D4D4D"/>
                </a:solidFill>
              </a:rPr>
              <a:t>,</a:t>
            </a:r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3275856" y="5301208"/>
            <a:ext cx="23590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6000" b="1" dirty="0"/>
              <a:t>груша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7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</TotalTime>
  <Words>350</Words>
  <Application>Microsoft Office PowerPoint</Application>
  <PresentationFormat>Экран (4:3)</PresentationFormat>
  <Paragraphs>118</Paragraphs>
  <Slides>23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    ВЕСЁЛЫЕ УРОКИ                             для юных                                      интеллектуалов.</vt:lpstr>
      <vt:lpstr>ЛИТЕРАТУРНОЕ ЧТЕНИЕ</vt:lpstr>
      <vt:lpstr>Слайд 3</vt:lpstr>
      <vt:lpstr>Слайд 4</vt:lpstr>
      <vt:lpstr>Слайд 5</vt:lpstr>
      <vt:lpstr>Русский язык.</vt:lpstr>
      <vt:lpstr>Слайд 7</vt:lpstr>
      <vt:lpstr>Слайд 8</vt:lpstr>
      <vt:lpstr>Слайд 9</vt:lpstr>
      <vt:lpstr>Слайд 10</vt:lpstr>
      <vt:lpstr>Урок  ОКРУЖАЮЩЕГО  МИРА. </vt:lpstr>
      <vt:lpstr>  Кто приходит под Новый год к хорошим детям?</vt:lpstr>
      <vt:lpstr>  Чем едят суп?</vt:lpstr>
      <vt:lpstr>  Во что превращается вода на морозе?</vt:lpstr>
      <vt:lpstr>Урок физкультуры- физкультминутка</vt:lpstr>
      <vt:lpstr>УРОК МАТЕМАТИКИ</vt:lpstr>
      <vt:lpstr>Слайд 17</vt:lpstr>
      <vt:lpstr>Слайд 18</vt:lpstr>
      <vt:lpstr>Слайд 19</vt:lpstr>
      <vt:lpstr>УРОК  РИСОВАНИЯ</vt:lpstr>
      <vt:lpstr> Какого цвета не бывает в радуге?</vt:lpstr>
      <vt:lpstr>Слайд 22</vt:lpstr>
      <vt:lpstr>Слайд 23</vt:lpstr>
    </vt:vector>
  </TitlesOfParts>
  <Company>Melkosoft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FuckYouBill</dc:creator>
  <cp:lastModifiedBy>FuckYouBill</cp:lastModifiedBy>
  <cp:revision>49</cp:revision>
  <dcterms:created xsi:type="dcterms:W3CDTF">2013-08-29T11:33:53Z</dcterms:created>
  <dcterms:modified xsi:type="dcterms:W3CDTF">2013-09-01T12:05:27Z</dcterms:modified>
</cp:coreProperties>
</file>