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29A4D-4610-4854-9AFD-70780FFD340F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EF5C66-5103-4E5E-ACA4-8E6E3669EEBA}">
      <dgm:prSet phldrT="[Текст]" custT="1"/>
      <dgm:spPr/>
      <dgm:t>
        <a:bodyPr/>
        <a:lstStyle/>
        <a:p>
          <a:r>
            <a:rPr lang="ru-RU" sz="1800" b="1" dirty="0" smtClean="0">
              <a:ln w="18000">
                <a:prstDash val="solid"/>
                <a:miter lim="800000"/>
              </a:ln>
              <a:effectLst/>
              <a:latin typeface="Times New Roman" pitchFamily="18" charset="0"/>
              <a:cs typeface="Times New Roman" pitchFamily="18" charset="0"/>
            </a:rPr>
            <a:t>обогащает сенсорный опыт</a:t>
          </a:r>
          <a:endParaRPr lang="ru-RU" sz="18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1D22025-B771-465E-9298-58BDE5B4E4B6}" type="parTrans" cxnId="{5A559A87-7B8A-44EB-9BAB-AB88928A9E9E}">
      <dgm:prSet/>
      <dgm:spPr/>
      <dgm:t>
        <a:bodyPr/>
        <a:lstStyle/>
        <a:p>
          <a:endParaRPr lang="ru-RU"/>
        </a:p>
      </dgm:t>
    </dgm:pt>
    <dgm:pt modelId="{27C803D6-1594-4DD6-99E9-A44B814E4224}" type="sibTrans" cxnId="{5A559A87-7B8A-44EB-9BAB-AB88928A9E9E}">
      <dgm:prSet/>
      <dgm:spPr/>
      <dgm:t>
        <a:bodyPr/>
        <a:lstStyle/>
        <a:p>
          <a:endParaRPr lang="ru-RU"/>
        </a:p>
      </dgm:t>
    </dgm:pt>
    <dgm:pt modelId="{3155E49D-1165-48C8-AC88-CE6E32F4BE1C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дает возможность ребенку испытать ситуацию успеха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3DA9293-8642-43CA-AA7D-1EC1EA89ACB0}" type="parTrans" cxnId="{7FDBB600-6A9D-4E21-8E86-878EA797327C}">
      <dgm:prSet/>
      <dgm:spPr/>
      <dgm:t>
        <a:bodyPr/>
        <a:lstStyle/>
        <a:p>
          <a:endParaRPr lang="ru-RU"/>
        </a:p>
      </dgm:t>
    </dgm:pt>
    <dgm:pt modelId="{BC5ADF3C-FF55-464A-9D8A-39628DFAB1DF}" type="sibTrans" cxnId="{7FDBB600-6A9D-4E21-8E86-878EA797327C}">
      <dgm:prSet/>
      <dgm:spPr/>
      <dgm:t>
        <a:bodyPr/>
        <a:lstStyle/>
        <a:p>
          <a:endParaRPr lang="ru-RU"/>
        </a:p>
      </dgm:t>
    </dgm:pt>
    <dgm:pt modelId="{46D5514E-2B92-43FD-B101-A3F58042755C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дает возможность ребенку испытать ситуацию успеха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FA23D28-2865-44FE-83E0-2BFD6A596EDA}" type="parTrans" cxnId="{1A442849-B5ED-44A3-9D80-E2A70C03B6F6}">
      <dgm:prSet/>
      <dgm:spPr/>
      <dgm:t>
        <a:bodyPr/>
        <a:lstStyle/>
        <a:p>
          <a:endParaRPr lang="ru-RU"/>
        </a:p>
      </dgm:t>
    </dgm:pt>
    <dgm:pt modelId="{E3B5D2B9-5921-4C15-882C-9070DA270747}" type="sibTrans" cxnId="{1A442849-B5ED-44A3-9D80-E2A70C03B6F6}">
      <dgm:prSet/>
      <dgm:spPr/>
      <dgm:t>
        <a:bodyPr/>
        <a:lstStyle/>
        <a:p>
          <a:endParaRPr lang="ru-RU"/>
        </a:p>
      </dgm:t>
    </dgm:pt>
    <dgm:pt modelId="{C5551C0E-61D3-42C8-AFBE-0C10CA491A5E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расширяет познавательный багаж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F0EF783-41A4-4CC7-9F38-EDA48F5422F2}" type="parTrans" cxnId="{7CD980E5-63E0-4EEC-85AA-DD1CD03CAD41}">
      <dgm:prSet/>
      <dgm:spPr/>
      <dgm:t>
        <a:bodyPr/>
        <a:lstStyle/>
        <a:p>
          <a:endParaRPr lang="ru-RU"/>
        </a:p>
      </dgm:t>
    </dgm:pt>
    <dgm:pt modelId="{B9520A4B-3CEF-4A14-BDB2-F3D5B35612E7}" type="sibTrans" cxnId="{7CD980E5-63E0-4EEC-85AA-DD1CD03CAD41}">
      <dgm:prSet/>
      <dgm:spPr/>
      <dgm:t>
        <a:bodyPr/>
        <a:lstStyle/>
        <a:p>
          <a:endParaRPr lang="ru-RU"/>
        </a:p>
      </dgm:t>
    </dgm:pt>
    <dgm:pt modelId="{BD3408FB-0848-427C-9F2D-6478817B7810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вызывает интерес к изобразительной деятельности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970633C-9024-4E2E-B059-422E1454B273}" type="parTrans" cxnId="{771301C0-7D03-40F9-8800-A1F69FD50DF1}">
      <dgm:prSet/>
      <dgm:spPr/>
      <dgm:t>
        <a:bodyPr/>
        <a:lstStyle/>
        <a:p>
          <a:endParaRPr lang="ru-RU"/>
        </a:p>
      </dgm:t>
    </dgm:pt>
    <dgm:pt modelId="{A8C329B8-9BF9-4D5D-9EE9-BFF990379B0F}" type="sibTrans" cxnId="{771301C0-7D03-40F9-8800-A1F69FD50DF1}">
      <dgm:prSet/>
      <dgm:spPr/>
      <dgm:t>
        <a:bodyPr/>
        <a:lstStyle/>
        <a:p>
          <a:endParaRPr lang="ru-RU"/>
        </a:p>
      </dgm:t>
    </dgm:pt>
    <dgm:pt modelId="{5016F303-4D46-4075-966C-5D49E01E5B53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развивает творческие способности, воображение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054C897-094C-4DD9-B4DC-32FCC7532AA0}" type="parTrans" cxnId="{4F824954-1E73-4AC7-86F5-AE96C6F8ECC7}">
      <dgm:prSet/>
      <dgm:spPr/>
      <dgm:t>
        <a:bodyPr/>
        <a:lstStyle/>
        <a:p>
          <a:endParaRPr lang="ru-RU"/>
        </a:p>
      </dgm:t>
    </dgm:pt>
    <dgm:pt modelId="{BEF4A36F-2174-4B7A-B9CE-90B88CF6348A}" type="sibTrans" cxnId="{4F824954-1E73-4AC7-86F5-AE96C6F8ECC7}">
      <dgm:prSet/>
      <dgm:spPr/>
      <dgm:t>
        <a:bodyPr/>
        <a:lstStyle/>
        <a:p>
          <a:endParaRPr lang="ru-RU"/>
        </a:p>
      </dgm:t>
    </dgm:pt>
    <dgm:pt modelId="{DBE2FB71-2C7D-40DC-992F-180942F72AFC}" type="pres">
      <dgm:prSet presAssocID="{48829A4D-4610-4854-9AFD-70780FFD340F}" presName="cycle" presStyleCnt="0">
        <dgm:presLayoutVars>
          <dgm:dir/>
          <dgm:resizeHandles val="exact"/>
        </dgm:presLayoutVars>
      </dgm:prSet>
      <dgm:spPr/>
    </dgm:pt>
    <dgm:pt modelId="{08C1EB76-66E9-4577-BFF4-DA9625B972BA}" type="pres">
      <dgm:prSet presAssocID="{54EF5C66-5103-4E5E-ACA4-8E6E3669EEBA}" presName="node" presStyleLbl="node1" presStyleIdx="0" presStyleCnt="6" custScaleX="146925" custScaleY="87393">
        <dgm:presLayoutVars>
          <dgm:bulletEnabled val="1"/>
        </dgm:presLayoutVars>
      </dgm:prSet>
      <dgm:spPr/>
    </dgm:pt>
    <dgm:pt modelId="{61242852-7D61-4468-BB90-1C7D079DBE57}" type="pres">
      <dgm:prSet presAssocID="{54EF5C66-5103-4E5E-ACA4-8E6E3669EEBA}" presName="spNode" presStyleCnt="0"/>
      <dgm:spPr/>
    </dgm:pt>
    <dgm:pt modelId="{FFDC7CD1-69B2-4D44-BEB0-5D6D3A000B1A}" type="pres">
      <dgm:prSet presAssocID="{27C803D6-1594-4DD6-99E9-A44B814E4224}" presName="sibTrans" presStyleLbl="sibTrans1D1" presStyleIdx="0" presStyleCnt="6"/>
      <dgm:spPr/>
    </dgm:pt>
    <dgm:pt modelId="{F40157B2-A80E-4E22-B201-AB79DD0B2571}" type="pres">
      <dgm:prSet presAssocID="{3155E49D-1165-48C8-AC88-CE6E32F4BE1C}" presName="node" presStyleLbl="node1" presStyleIdx="1" presStyleCnt="6" custScaleX="202419" custScaleY="89200" custRadScaleRad="99079" custRadScaleInc="25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3F544-9353-421A-8E41-C59993B4CBC4}" type="pres">
      <dgm:prSet presAssocID="{3155E49D-1165-48C8-AC88-CE6E32F4BE1C}" presName="spNode" presStyleCnt="0"/>
      <dgm:spPr/>
    </dgm:pt>
    <dgm:pt modelId="{DB205D12-8445-44E9-AA25-D07A6E6535CB}" type="pres">
      <dgm:prSet presAssocID="{BC5ADF3C-FF55-464A-9D8A-39628DFAB1DF}" presName="sibTrans" presStyleLbl="sibTrans1D1" presStyleIdx="1" presStyleCnt="6"/>
      <dgm:spPr/>
    </dgm:pt>
    <dgm:pt modelId="{4AB099F0-9816-4936-B615-6ECFD3BD8CF6}" type="pres">
      <dgm:prSet presAssocID="{46D5514E-2B92-43FD-B101-A3F58042755C}" presName="node" presStyleLbl="node1" presStyleIdx="2" presStyleCnt="6" custScaleX="227451" custScaleY="92933" custRadScaleRad="129058" custRadScaleInc="-81049">
        <dgm:presLayoutVars>
          <dgm:bulletEnabled val="1"/>
        </dgm:presLayoutVars>
      </dgm:prSet>
      <dgm:spPr/>
    </dgm:pt>
    <dgm:pt modelId="{C7535839-FFEC-400D-AF3D-7C0C89D1C915}" type="pres">
      <dgm:prSet presAssocID="{46D5514E-2B92-43FD-B101-A3F58042755C}" presName="spNode" presStyleCnt="0"/>
      <dgm:spPr/>
    </dgm:pt>
    <dgm:pt modelId="{D4BED948-F05D-492D-8830-4641D03AE348}" type="pres">
      <dgm:prSet presAssocID="{E3B5D2B9-5921-4C15-882C-9070DA270747}" presName="sibTrans" presStyleLbl="sibTrans1D1" presStyleIdx="2" presStyleCnt="6"/>
      <dgm:spPr/>
    </dgm:pt>
    <dgm:pt modelId="{221DD97F-16E8-4638-B710-F262C0378FBB}" type="pres">
      <dgm:prSet presAssocID="{BD3408FB-0848-427C-9F2D-6478817B7810}" presName="node" presStyleLbl="node1" presStyleIdx="3" presStyleCnt="6" custScaleX="272633" custScaleY="111187">
        <dgm:presLayoutVars>
          <dgm:bulletEnabled val="1"/>
        </dgm:presLayoutVars>
      </dgm:prSet>
      <dgm:spPr/>
    </dgm:pt>
    <dgm:pt modelId="{E2A0326A-23A4-4CEB-9193-3663226DFAFA}" type="pres">
      <dgm:prSet presAssocID="{BD3408FB-0848-427C-9F2D-6478817B7810}" presName="spNode" presStyleCnt="0"/>
      <dgm:spPr/>
    </dgm:pt>
    <dgm:pt modelId="{BDE61772-2CCF-4E40-A149-1E647E0B89C5}" type="pres">
      <dgm:prSet presAssocID="{A8C329B8-9BF9-4D5D-9EE9-BFF990379B0F}" presName="sibTrans" presStyleLbl="sibTrans1D1" presStyleIdx="3" presStyleCnt="6"/>
      <dgm:spPr/>
    </dgm:pt>
    <dgm:pt modelId="{FB426EB6-33F9-4DF0-BA42-FE88C900C371}" type="pres">
      <dgm:prSet presAssocID="{C5551C0E-61D3-42C8-AFBE-0C10CA491A5E}" presName="node" presStyleLbl="node1" presStyleIdx="4" presStyleCnt="6" custScaleX="238457" custScaleY="76818" custRadScaleRad="124337" custRadScaleInc="78375">
        <dgm:presLayoutVars>
          <dgm:bulletEnabled val="1"/>
        </dgm:presLayoutVars>
      </dgm:prSet>
      <dgm:spPr/>
    </dgm:pt>
    <dgm:pt modelId="{5DBCA478-3D9F-424A-A728-96D20E2114C7}" type="pres">
      <dgm:prSet presAssocID="{C5551C0E-61D3-42C8-AFBE-0C10CA491A5E}" presName="spNode" presStyleCnt="0"/>
      <dgm:spPr/>
    </dgm:pt>
    <dgm:pt modelId="{363FC29D-0F32-4F1B-BFCB-A4CAACA78762}" type="pres">
      <dgm:prSet presAssocID="{B9520A4B-3CEF-4A14-BDB2-F3D5B35612E7}" presName="sibTrans" presStyleLbl="sibTrans1D1" presStyleIdx="4" presStyleCnt="6"/>
      <dgm:spPr/>
    </dgm:pt>
    <dgm:pt modelId="{CB04B6CC-3BDF-48E1-9B51-B13583652608}" type="pres">
      <dgm:prSet presAssocID="{5016F303-4D46-4075-966C-5D49E01E5B53}" presName="node" presStyleLbl="node1" presStyleIdx="5" presStyleCnt="6" custScaleX="217697" custScaleY="109551" custRadScaleRad="104794" custRadScaleInc="-35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2EA0F-854E-45BD-AB3C-46777B06AF84}" type="pres">
      <dgm:prSet presAssocID="{5016F303-4D46-4075-966C-5D49E01E5B53}" presName="spNode" presStyleCnt="0"/>
      <dgm:spPr/>
    </dgm:pt>
    <dgm:pt modelId="{68516FC6-C942-48BC-B692-BD2F5406D269}" type="pres">
      <dgm:prSet presAssocID="{BEF4A36F-2174-4B7A-B9CE-90B88CF6348A}" presName="sibTrans" presStyleLbl="sibTrans1D1" presStyleIdx="5" presStyleCnt="6"/>
      <dgm:spPr/>
    </dgm:pt>
  </dgm:ptLst>
  <dgm:cxnLst>
    <dgm:cxn modelId="{693CF3C1-CEF1-46FE-8E77-843ED7FD4E79}" type="presOf" srcId="{B9520A4B-3CEF-4A14-BDB2-F3D5B35612E7}" destId="{363FC29D-0F32-4F1B-BFCB-A4CAACA78762}" srcOrd="0" destOrd="0" presId="urn:microsoft.com/office/officeart/2005/8/layout/cycle6"/>
    <dgm:cxn modelId="{BBE2229F-8CA9-4493-AB56-D29C69CB50CD}" type="presOf" srcId="{3155E49D-1165-48C8-AC88-CE6E32F4BE1C}" destId="{F40157B2-A80E-4E22-B201-AB79DD0B2571}" srcOrd="0" destOrd="0" presId="urn:microsoft.com/office/officeart/2005/8/layout/cycle6"/>
    <dgm:cxn modelId="{5A559A87-7B8A-44EB-9BAB-AB88928A9E9E}" srcId="{48829A4D-4610-4854-9AFD-70780FFD340F}" destId="{54EF5C66-5103-4E5E-ACA4-8E6E3669EEBA}" srcOrd="0" destOrd="0" parTransId="{61D22025-B771-465E-9298-58BDE5B4E4B6}" sibTransId="{27C803D6-1594-4DD6-99E9-A44B814E4224}"/>
    <dgm:cxn modelId="{BCF7E825-57A4-4F5B-AC33-68D7C6ABBB5C}" type="presOf" srcId="{C5551C0E-61D3-42C8-AFBE-0C10CA491A5E}" destId="{FB426EB6-33F9-4DF0-BA42-FE88C900C371}" srcOrd="0" destOrd="0" presId="urn:microsoft.com/office/officeart/2005/8/layout/cycle6"/>
    <dgm:cxn modelId="{771301C0-7D03-40F9-8800-A1F69FD50DF1}" srcId="{48829A4D-4610-4854-9AFD-70780FFD340F}" destId="{BD3408FB-0848-427C-9F2D-6478817B7810}" srcOrd="3" destOrd="0" parTransId="{D970633C-9024-4E2E-B059-422E1454B273}" sibTransId="{A8C329B8-9BF9-4D5D-9EE9-BFF990379B0F}"/>
    <dgm:cxn modelId="{ABAFBC01-705C-4F36-B15B-32B00E3045FF}" type="presOf" srcId="{BC5ADF3C-FF55-464A-9D8A-39628DFAB1DF}" destId="{DB205D12-8445-44E9-AA25-D07A6E6535CB}" srcOrd="0" destOrd="0" presId="urn:microsoft.com/office/officeart/2005/8/layout/cycle6"/>
    <dgm:cxn modelId="{E26F9368-DD62-4998-9FA3-3F24AB769677}" type="presOf" srcId="{BEF4A36F-2174-4B7A-B9CE-90B88CF6348A}" destId="{68516FC6-C942-48BC-B692-BD2F5406D269}" srcOrd="0" destOrd="0" presId="urn:microsoft.com/office/officeart/2005/8/layout/cycle6"/>
    <dgm:cxn modelId="{4B08B80D-ADBE-4A3E-AA73-9881575742AC}" type="presOf" srcId="{5016F303-4D46-4075-966C-5D49E01E5B53}" destId="{CB04B6CC-3BDF-48E1-9B51-B13583652608}" srcOrd="0" destOrd="0" presId="urn:microsoft.com/office/officeart/2005/8/layout/cycle6"/>
    <dgm:cxn modelId="{08DFC007-BA96-4887-8120-3A50EBFA53E2}" type="presOf" srcId="{46D5514E-2B92-43FD-B101-A3F58042755C}" destId="{4AB099F0-9816-4936-B615-6ECFD3BD8CF6}" srcOrd="0" destOrd="0" presId="urn:microsoft.com/office/officeart/2005/8/layout/cycle6"/>
    <dgm:cxn modelId="{F83AB422-E248-4185-84AC-B141AEE68094}" type="presOf" srcId="{54EF5C66-5103-4E5E-ACA4-8E6E3669EEBA}" destId="{08C1EB76-66E9-4577-BFF4-DA9625B972BA}" srcOrd="0" destOrd="0" presId="urn:microsoft.com/office/officeart/2005/8/layout/cycle6"/>
    <dgm:cxn modelId="{EBF1B2EC-E505-4797-9C86-36B64E731C1D}" type="presOf" srcId="{BD3408FB-0848-427C-9F2D-6478817B7810}" destId="{221DD97F-16E8-4638-B710-F262C0378FBB}" srcOrd="0" destOrd="0" presId="urn:microsoft.com/office/officeart/2005/8/layout/cycle6"/>
    <dgm:cxn modelId="{7CD980E5-63E0-4EEC-85AA-DD1CD03CAD41}" srcId="{48829A4D-4610-4854-9AFD-70780FFD340F}" destId="{C5551C0E-61D3-42C8-AFBE-0C10CA491A5E}" srcOrd="4" destOrd="0" parTransId="{5F0EF783-41A4-4CC7-9F38-EDA48F5422F2}" sibTransId="{B9520A4B-3CEF-4A14-BDB2-F3D5B35612E7}"/>
    <dgm:cxn modelId="{61B3E384-8327-407B-A127-1FEDE968F25B}" type="presOf" srcId="{E3B5D2B9-5921-4C15-882C-9070DA270747}" destId="{D4BED948-F05D-492D-8830-4641D03AE348}" srcOrd="0" destOrd="0" presId="urn:microsoft.com/office/officeart/2005/8/layout/cycle6"/>
    <dgm:cxn modelId="{1A442849-B5ED-44A3-9D80-E2A70C03B6F6}" srcId="{48829A4D-4610-4854-9AFD-70780FFD340F}" destId="{46D5514E-2B92-43FD-B101-A3F58042755C}" srcOrd="2" destOrd="0" parTransId="{2FA23D28-2865-44FE-83E0-2BFD6A596EDA}" sibTransId="{E3B5D2B9-5921-4C15-882C-9070DA270747}"/>
    <dgm:cxn modelId="{DCF4D188-0242-48E5-82C0-92E7B87B0362}" type="presOf" srcId="{27C803D6-1594-4DD6-99E9-A44B814E4224}" destId="{FFDC7CD1-69B2-4D44-BEB0-5D6D3A000B1A}" srcOrd="0" destOrd="0" presId="urn:microsoft.com/office/officeart/2005/8/layout/cycle6"/>
    <dgm:cxn modelId="{7FDBB600-6A9D-4E21-8E86-878EA797327C}" srcId="{48829A4D-4610-4854-9AFD-70780FFD340F}" destId="{3155E49D-1165-48C8-AC88-CE6E32F4BE1C}" srcOrd="1" destOrd="0" parTransId="{23DA9293-8642-43CA-AA7D-1EC1EA89ACB0}" sibTransId="{BC5ADF3C-FF55-464A-9D8A-39628DFAB1DF}"/>
    <dgm:cxn modelId="{C459AA1C-488B-47C6-BBE5-9C586E3BCECD}" type="presOf" srcId="{A8C329B8-9BF9-4D5D-9EE9-BFF990379B0F}" destId="{BDE61772-2CCF-4E40-A149-1E647E0B89C5}" srcOrd="0" destOrd="0" presId="urn:microsoft.com/office/officeart/2005/8/layout/cycle6"/>
    <dgm:cxn modelId="{4F824954-1E73-4AC7-86F5-AE96C6F8ECC7}" srcId="{48829A4D-4610-4854-9AFD-70780FFD340F}" destId="{5016F303-4D46-4075-966C-5D49E01E5B53}" srcOrd="5" destOrd="0" parTransId="{0054C897-094C-4DD9-B4DC-32FCC7532AA0}" sibTransId="{BEF4A36F-2174-4B7A-B9CE-90B88CF6348A}"/>
    <dgm:cxn modelId="{E5B9ADFB-4E65-42C8-AAB1-C1694D187492}" type="presOf" srcId="{48829A4D-4610-4854-9AFD-70780FFD340F}" destId="{DBE2FB71-2C7D-40DC-992F-180942F72AFC}" srcOrd="0" destOrd="0" presId="urn:microsoft.com/office/officeart/2005/8/layout/cycle6"/>
    <dgm:cxn modelId="{6FC4E202-9D15-447C-A0D9-753D48CF7D3E}" type="presParOf" srcId="{DBE2FB71-2C7D-40DC-992F-180942F72AFC}" destId="{08C1EB76-66E9-4577-BFF4-DA9625B972BA}" srcOrd="0" destOrd="0" presId="urn:microsoft.com/office/officeart/2005/8/layout/cycle6"/>
    <dgm:cxn modelId="{9A2F43C0-E811-46F1-9259-D75A4513B293}" type="presParOf" srcId="{DBE2FB71-2C7D-40DC-992F-180942F72AFC}" destId="{61242852-7D61-4468-BB90-1C7D079DBE57}" srcOrd="1" destOrd="0" presId="urn:microsoft.com/office/officeart/2005/8/layout/cycle6"/>
    <dgm:cxn modelId="{7012319D-BA4C-46CF-BA55-4C485C11CC90}" type="presParOf" srcId="{DBE2FB71-2C7D-40DC-992F-180942F72AFC}" destId="{FFDC7CD1-69B2-4D44-BEB0-5D6D3A000B1A}" srcOrd="2" destOrd="0" presId="urn:microsoft.com/office/officeart/2005/8/layout/cycle6"/>
    <dgm:cxn modelId="{D5C34E28-3513-4F08-AB89-13308B0A980E}" type="presParOf" srcId="{DBE2FB71-2C7D-40DC-992F-180942F72AFC}" destId="{F40157B2-A80E-4E22-B201-AB79DD0B2571}" srcOrd="3" destOrd="0" presId="urn:microsoft.com/office/officeart/2005/8/layout/cycle6"/>
    <dgm:cxn modelId="{3226F640-FABF-4DC2-A611-53A347E798E4}" type="presParOf" srcId="{DBE2FB71-2C7D-40DC-992F-180942F72AFC}" destId="{D1B3F544-9353-421A-8E41-C59993B4CBC4}" srcOrd="4" destOrd="0" presId="urn:microsoft.com/office/officeart/2005/8/layout/cycle6"/>
    <dgm:cxn modelId="{47BBC6E7-EBE5-4616-95D6-DC443A54411A}" type="presParOf" srcId="{DBE2FB71-2C7D-40DC-992F-180942F72AFC}" destId="{DB205D12-8445-44E9-AA25-D07A6E6535CB}" srcOrd="5" destOrd="0" presId="urn:microsoft.com/office/officeart/2005/8/layout/cycle6"/>
    <dgm:cxn modelId="{B8026DD0-EBC3-4DA5-9732-0E3B3B77B604}" type="presParOf" srcId="{DBE2FB71-2C7D-40DC-992F-180942F72AFC}" destId="{4AB099F0-9816-4936-B615-6ECFD3BD8CF6}" srcOrd="6" destOrd="0" presId="urn:microsoft.com/office/officeart/2005/8/layout/cycle6"/>
    <dgm:cxn modelId="{6D364739-95B2-465A-A5BD-F55BDF34B90D}" type="presParOf" srcId="{DBE2FB71-2C7D-40DC-992F-180942F72AFC}" destId="{C7535839-FFEC-400D-AF3D-7C0C89D1C915}" srcOrd="7" destOrd="0" presId="urn:microsoft.com/office/officeart/2005/8/layout/cycle6"/>
    <dgm:cxn modelId="{36E32409-6BB2-45AA-8D38-FDB24037C5A4}" type="presParOf" srcId="{DBE2FB71-2C7D-40DC-992F-180942F72AFC}" destId="{D4BED948-F05D-492D-8830-4641D03AE348}" srcOrd="8" destOrd="0" presId="urn:microsoft.com/office/officeart/2005/8/layout/cycle6"/>
    <dgm:cxn modelId="{A6792A2E-6D41-4F09-A255-16D7123544B3}" type="presParOf" srcId="{DBE2FB71-2C7D-40DC-992F-180942F72AFC}" destId="{221DD97F-16E8-4638-B710-F262C0378FBB}" srcOrd="9" destOrd="0" presId="urn:microsoft.com/office/officeart/2005/8/layout/cycle6"/>
    <dgm:cxn modelId="{505A5A37-482E-43C2-B971-E273C169F2A1}" type="presParOf" srcId="{DBE2FB71-2C7D-40DC-992F-180942F72AFC}" destId="{E2A0326A-23A4-4CEB-9193-3663226DFAFA}" srcOrd="10" destOrd="0" presId="urn:microsoft.com/office/officeart/2005/8/layout/cycle6"/>
    <dgm:cxn modelId="{26F16300-F5C9-4C9B-ACCC-468294029EE3}" type="presParOf" srcId="{DBE2FB71-2C7D-40DC-992F-180942F72AFC}" destId="{BDE61772-2CCF-4E40-A149-1E647E0B89C5}" srcOrd="11" destOrd="0" presId="urn:microsoft.com/office/officeart/2005/8/layout/cycle6"/>
    <dgm:cxn modelId="{DEE3D33B-0FC6-449D-9456-DE34F834D059}" type="presParOf" srcId="{DBE2FB71-2C7D-40DC-992F-180942F72AFC}" destId="{FB426EB6-33F9-4DF0-BA42-FE88C900C371}" srcOrd="12" destOrd="0" presId="urn:microsoft.com/office/officeart/2005/8/layout/cycle6"/>
    <dgm:cxn modelId="{D78DE4B3-88DD-4901-A57F-D7F165DA4BB0}" type="presParOf" srcId="{DBE2FB71-2C7D-40DC-992F-180942F72AFC}" destId="{5DBCA478-3D9F-424A-A728-96D20E2114C7}" srcOrd="13" destOrd="0" presId="urn:microsoft.com/office/officeart/2005/8/layout/cycle6"/>
    <dgm:cxn modelId="{82F7C738-250A-4969-B2D7-2F0E11F2F606}" type="presParOf" srcId="{DBE2FB71-2C7D-40DC-992F-180942F72AFC}" destId="{363FC29D-0F32-4F1B-BFCB-A4CAACA78762}" srcOrd="14" destOrd="0" presId="urn:microsoft.com/office/officeart/2005/8/layout/cycle6"/>
    <dgm:cxn modelId="{29C99F0A-9DAF-4C50-B153-97969F7FAAB4}" type="presParOf" srcId="{DBE2FB71-2C7D-40DC-992F-180942F72AFC}" destId="{CB04B6CC-3BDF-48E1-9B51-B13583652608}" srcOrd="15" destOrd="0" presId="urn:microsoft.com/office/officeart/2005/8/layout/cycle6"/>
    <dgm:cxn modelId="{DF9B5AF5-253F-4C0C-ADD9-A2765E46BAE4}" type="presParOf" srcId="{DBE2FB71-2C7D-40DC-992F-180942F72AFC}" destId="{1ED2EA0F-854E-45BD-AB3C-46777B06AF84}" srcOrd="16" destOrd="0" presId="urn:microsoft.com/office/officeart/2005/8/layout/cycle6"/>
    <dgm:cxn modelId="{9808CDC6-5A7D-4661-87C0-8986AD0B6F6C}" type="presParOf" srcId="{DBE2FB71-2C7D-40DC-992F-180942F72AFC}" destId="{68516FC6-C942-48BC-B692-BD2F5406D26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C1EB76-66E9-4577-BFF4-DA9625B972BA}">
      <dsp:nvSpPr>
        <dsp:cNvPr id="0" name=""/>
        <dsp:cNvSpPr/>
      </dsp:nvSpPr>
      <dsp:spPr>
        <a:xfrm>
          <a:off x="3168351" y="4947"/>
          <a:ext cx="2019869" cy="7809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8000">
                <a:prstDash val="solid"/>
                <a:miter lim="800000"/>
              </a:ln>
              <a:effectLst/>
              <a:latin typeface="Times New Roman" pitchFamily="18" charset="0"/>
              <a:cs typeface="Times New Roman" pitchFamily="18" charset="0"/>
            </a:rPr>
            <a:t>обогащает сенсорный опыт</a:t>
          </a:r>
          <a:endParaRPr lang="ru-RU" sz="18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168351" y="4947"/>
        <a:ext cx="2019869" cy="780939"/>
      </dsp:txXfrm>
    </dsp:sp>
    <dsp:sp modelId="{FFDC7CD1-69B2-4D44-BEB0-5D6D3A000B1A}">
      <dsp:nvSpPr>
        <dsp:cNvPr id="0" name=""/>
        <dsp:cNvSpPr/>
      </dsp:nvSpPr>
      <dsp:spPr>
        <a:xfrm>
          <a:off x="2028205" y="371649"/>
          <a:ext cx="4215420" cy="4215420"/>
        </a:xfrm>
        <a:custGeom>
          <a:avLst/>
          <a:gdLst/>
          <a:ahLst/>
          <a:cxnLst/>
          <a:rect l="0" t="0" r="0" b="0"/>
          <a:pathLst>
            <a:path>
              <a:moveTo>
                <a:pt x="3167443" y="285786"/>
              </a:moveTo>
              <a:arcTo wR="2107710" hR="2107710" stAng="18011082" swAng="138186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157B2-A80E-4E22-B201-AB79DD0B2571}">
      <dsp:nvSpPr>
        <dsp:cNvPr id="0" name=""/>
        <dsp:cNvSpPr/>
      </dsp:nvSpPr>
      <dsp:spPr>
        <a:xfrm>
          <a:off x="4680519" y="1224139"/>
          <a:ext cx="2782779" cy="797087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дает возможность ребенку испытать ситуацию успеха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80519" y="1224139"/>
        <a:ext cx="2782779" cy="797087"/>
      </dsp:txXfrm>
    </dsp:sp>
    <dsp:sp modelId="{DB205D12-8445-44E9-AA25-D07A6E6535CB}">
      <dsp:nvSpPr>
        <dsp:cNvPr id="0" name=""/>
        <dsp:cNvSpPr/>
      </dsp:nvSpPr>
      <dsp:spPr>
        <a:xfrm>
          <a:off x="2792336" y="1564541"/>
          <a:ext cx="4215420" cy="4215420"/>
        </a:xfrm>
        <a:custGeom>
          <a:avLst/>
          <a:gdLst/>
          <a:ahLst/>
          <a:cxnLst/>
          <a:rect l="0" t="0" r="0" b="0"/>
          <a:pathLst>
            <a:path>
              <a:moveTo>
                <a:pt x="3425076" y="462417"/>
              </a:moveTo>
              <a:arcTo wR="2107710" hR="2107710" stAng="18521030" swAng="1482182"/>
            </a:path>
          </a:pathLst>
        </a:custGeom>
        <a:noFill/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099F0-9816-4936-B615-6ECFD3BD8CF6}">
      <dsp:nvSpPr>
        <dsp:cNvPr id="0" name=""/>
        <dsp:cNvSpPr/>
      </dsp:nvSpPr>
      <dsp:spPr>
        <a:xfrm>
          <a:off x="5154009" y="2736304"/>
          <a:ext cx="3126910" cy="830444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дает возможность ребенку испытать ситуацию успеха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54009" y="2736304"/>
        <a:ext cx="3126910" cy="830444"/>
      </dsp:txXfrm>
    </dsp:sp>
    <dsp:sp modelId="{D4BED948-F05D-492D-8830-4641D03AE348}">
      <dsp:nvSpPr>
        <dsp:cNvPr id="0" name=""/>
        <dsp:cNvSpPr/>
      </dsp:nvSpPr>
      <dsp:spPr>
        <a:xfrm>
          <a:off x="2397154" y="-31592"/>
          <a:ext cx="4215420" cy="4215420"/>
        </a:xfrm>
        <a:custGeom>
          <a:avLst/>
          <a:gdLst/>
          <a:ahLst/>
          <a:cxnLst/>
          <a:rect l="0" t="0" r="0" b="0"/>
          <a:pathLst>
            <a:path>
              <a:moveTo>
                <a:pt x="3590041" y="3606087"/>
              </a:moveTo>
              <a:arcTo wR="2107710" hR="2107710" stAng="2718506" swAng="1776578"/>
            </a:path>
          </a:pathLst>
        </a:custGeom>
        <a:noFill/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DD97F-16E8-4638-B710-F262C0378FBB}">
      <dsp:nvSpPr>
        <dsp:cNvPr id="0" name=""/>
        <dsp:cNvSpPr/>
      </dsp:nvSpPr>
      <dsp:spPr>
        <a:xfrm>
          <a:off x="2304258" y="4114057"/>
          <a:ext cx="3748055" cy="993561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вызывает интерес к изобразительной деятельности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04258" y="4114057"/>
        <a:ext cx="3748055" cy="993561"/>
      </dsp:txXfrm>
    </dsp:sp>
    <dsp:sp modelId="{BDE61772-2CCF-4E40-A149-1E647E0B89C5}">
      <dsp:nvSpPr>
        <dsp:cNvPr id="0" name=""/>
        <dsp:cNvSpPr/>
      </dsp:nvSpPr>
      <dsp:spPr>
        <a:xfrm>
          <a:off x="1670944" y="-49482"/>
          <a:ext cx="4215420" cy="4215420"/>
        </a:xfrm>
        <a:custGeom>
          <a:avLst/>
          <a:gdLst/>
          <a:ahLst/>
          <a:cxnLst/>
          <a:rect l="0" t="0" r="0" b="0"/>
          <a:pathLst>
            <a:path>
              <a:moveTo>
                <a:pt x="1630830" y="4160763"/>
              </a:moveTo>
              <a:arcTo wR="2107710" hR="2107710" stAng="6184600" swAng="2017188"/>
            </a:path>
          </a:pathLst>
        </a:custGeom>
        <a:noFill/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26EB6-33F9-4DF0-BA42-FE88C900C371}">
      <dsp:nvSpPr>
        <dsp:cNvPr id="0" name=""/>
        <dsp:cNvSpPr/>
      </dsp:nvSpPr>
      <dsp:spPr>
        <a:xfrm>
          <a:off x="0" y="2808316"/>
          <a:ext cx="3278216" cy="686442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расширяет познавательный багаж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08316"/>
        <a:ext cx="3278216" cy="686442"/>
      </dsp:txXfrm>
    </dsp:sp>
    <dsp:sp modelId="{363FC29D-0F32-4F1B-BFCB-A4CAACA78762}">
      <dsp:nvSpPr>
        <dsp:cNvPr id="0" name=""/>
        <dsp:cNvSpPr/>
      </dsp:nvSpPr>
      <dsp:spPr>
        <a:xfrm>
          <a:off x="1432680" y="1463153"/>
          <a:ext cx="4215420" cy="4215420"/>
        </a:xfrm>
        <a:custGeom>
          <a:avLst/>
          <a:gdLst/>
          <a:ahLst/>
          <a:cxnLst/>
          <a:rect l="0" t="0" r="0" b="0"/>
          <a:pathLst>
            <a:path>
              <a:moveTo>
                <a:pt x="145684" y="1337711"/>
              </a:moveTo>
              <a:arcTo wR="2107710" hR="2107710" stAng="12085654" swAng="1286522"/>
            </a:path>
          </a:pathLst>
        </a:custGeom>
        <a:noFill/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4B6CC-3BDF-48E1-9B51-B13583652608}">
      <dsp:nvSpPr>
        <dsp:cNvPr id="0" name=""/>
        <dsp:cNvSpPr/>
      </dsp:nvSpPr>
      <dsp:spPr>
        <a:xfrm>
          <a:off x="648075" y="1152125"/>
          <a:ext cx="2992815" cy="97894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развивает творческие способности, воображение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8075" y="1152125"/>
        <a:ext cx="2992815" cy="978942"/>
      </dsp:txXfrm>
    </dsp:sp>
    <dsp:sp modelId="{68516FC6-C942-48BC-B692-BD2F5406D269}">
      <dsp:nvSpPr>
        <dsp:cNvPr id="0" name=""/>
        <dsp:cNvSpPr/>
      </dsp:nvSpPr>
      <dsp:spPr>
        <a:xfrm>
          <a:off x="1846427" y="501181"/>
          <a:ext cx="4215420" cy="4215420"/>
        </a:xfrm>
        <a:custGeom>
          <a:avLst/>
          <a:gdLst/>
          <a:ahLst/>
          <a:cxnLst/>
          <a:rect l="0" t="0" r="0" b="0"/>
          <a:pathLst>
            <a:path>
              <a:moveTo>
                <a:pt x="590632" y="644522"/>
              </a:moveTo>
              <a:arcTo wR="2107710" hR="2107710" stAng="13437845" swAng="1434272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lour-pencils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76846"/>
          <a:stretch>
            <a:fillRect/>
          </a:stretch>
        </p:blipFill>
        <p:spPr>
          <a:xfrm>
            <a:off x="1241626" y="4071943"/>
            <a:ext cx="6616522" cy="1428760"/>
          </a:xfrm>
          <a:prstGeom prst="rect">
            <a:avLst/>
          </a:prstGeom>
        </p:spPr>
      </p:pic>
      <p:pic>
        <p:nvPicPr>
          <p:cNvPr id="9" name="Рисунок 8" descr="colour-pencils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846"/>
          <a:stretch>
            <a:fillRect/>
          </a:stretch>
        </p:blipFill>
        <p:spPr>
          <a:xfrm>
            <a:off x="714348" y="2143115"/>
            <a:ext cx="7858180" cy="1626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bordur-deti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07"/>
            <a:ext cx="9144000" cy="21741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lour-pencils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r="6500" b="19798"/>
          <a:stretch>
            <a:fillRect/>
          </a:stretch>
        </p:blipFill>
        <p:spPr>
          <a:xfrm>
            <a:off x="-32" y="6215082"/>
            <a:ext cx="5143536" cy="642918"/>
          </a:xfrm>
          <a:prstGeom prst="rect">
            <a:avLst/>
          </a:prstGeom>
        </p:spPr>
      </p:pic>
      <p:pic>
        <p:nvPicPr>
          <p:cNvPr id="8" name="Рисунок 7" descr="colour-pencils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8" t="50000" r="34000" b="19798"/>
          <a:stretch>
            <a:fillRect/>
          </a:stretch>
        </p:blipFill>
        <p:spPr>
          <a:xfrm flipH="1">
            <a:off x="5214942" y="6215082"/>
            <a:ext cx="392909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0041-F57B-4764-A7EE-6C0D4680B622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6622504" cy="1539603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Влияние нетрадиционных техник изобразительной деятельности на развитие творческих способностей детей раннего возраста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365104"/>
            <a:ext cx="5648672" cy="9136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Прохорова Валентина Николаевна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ГБДОУ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№ 37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Организация работы с родителями 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Семинары-практикумы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Выставки совместных работ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Выступления на родительских собраниях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3384376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БЛАГОДАРЮ 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ЗА ВНИМАНИЕ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33CC"/>
                </a:solidFill>
                <a:latin typeface="Monotype Corsiva" pitchFamily="66" charset="0"/>
                <a:cs typeface="Arial" charset="0"/>
              </a:rPr>
              <a:t>«Настоящий воспитатель тот, кто способен спуститься с высоты своих знаний </a:t>
            </a:r>
            <a:r>
              <a:rPr lang="ru-RU" sz="2800" dirty="0" smtClean="0">
                <a:solidFill>
                  <a:srgbClr val="0033CC"/>
                </a:solidFill>
                <a:latin typeface="Monotype Corsiva" pitchFamily="66" charset="0"/>
                <a:cs typeface="Arial" charset="0"/>
              </a:rPr>
              <a:t>до </a:t>
            </a:r>
            <a:r>
              <a:rPr lang="ru-RU" sz="2800" dirty="0" smtClean="0">
                <a:solidFill>
                  <a:srgbClr val="0033CC"/>
                </a:solidFill>
                <a:latin typeface="Monotype Corsiva" pitchFamily="66" charset="0"/>
              </a:rPr>
              <a:t>незнания </a:t>
            </a:r>
            <a:r>
              <a:rPr lang="ru-RU" sz="2800" dirty="0" smtClean="0">
                <a:solidFill>
                  <a:srgbClr val="0033CC"/>
                </a:solidFill>
                <a:latin typeface="Monotype Corsiva" pitchFamily="66" charset="0"/>
              </a:rPr>
              <a:t>воспитанников и вместе с ними совершить восхождение</a:t>
            </a:r>
            <a:r>
              <a:rPr lang="ru-RU" sz="2800" dirty="0" smtClean="0">
                <a:solidFill>
                  <a:srgbClr val="0033CC"/>
                </a:solidFill>
                <a:latin typeface="Monotype Corsiva" pitchFamily="66" charset="0"/>
              </a:rPr>
              <a:t>»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Многие люди, далекие по своей профессии от образования и воспитания,  представляют работу воспитателя достаточно простой: поиграть, покормить, уложить спать, присмотреть…</a:t>
            </a:r>
          </a:p>
          <a:p>
            <a:pPr algn="just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Но каждый Воспитатель знает, сколько труда,  знаний, сил и терпения стоит за этой работой… Воспитатель должен уметь не только развить ребенка, но и быть самому человеком цельным, творческим: уметь шить и вязать, владеть актерским мастерством, петь с детьми, танцевать, выступать перед родителями, обладать художественным вкусом</a:t>
            </a:r>
          </a:p>
          <a:p>
            <a:pPr algn="just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Главным в своей педагогической деятельности вижу развитие личности ребенка, его индивидуальности и  творческого потенциала, основанного на принципах сотрудничества и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сотворчества</a:t>
            </a:r>
          </a:p>
          <a:p>
            <a:pPr algn="just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Приобщая детей к искусству, выбрала направлением в своей работе использование в рисовании нетрадиционных техник</a:t>
            </a:r>
            <a:endParaRPr lang="ru-RU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08912" cy="792088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Цель– развитие творческих способностей детей раннего дошкольного возраста на основе  освоения нетрадиционных техник рисования.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124744"/>
          <a:ext cx="8280920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75856" y="3140968"/>
            <a:ext cx="3008313" cy="1224135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Использование нетрадиционных 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техник</a:t>
            </a:r>
            <a:endParaRPr lang="ru-RU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Ранний дошкольный возраст (2-3 года)</a:t>
            </a: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0" hangingPunct="0">
              <a:buClr>
                <a:srgbClr val="0000FF"/>
              </a:buClr>
              <a:buNone/>
              <a:tabLst>
                <a:tab pos="180975" algn="l"/>
              </a:tabLst>
            </a:pPr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«пальчиковая живопись» </a:t>
            </a:r>
            <a:endParaRPr lang="ru-RU" sz="26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0000FF"/>
              </a:buClr>
              <a:buNone/>
              <a:tabLst>
                <a:tab pos="180975" algn="l"/>
              </a:tabLst>
            </a:pPr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рисование ладошкой </a:t>
            </a:r>
            <a:endParaRPr lang="ru-RU" sz="26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None/>
              <a:tabLst>
                <a:tab pos="180975" algn="l"/>
              </a:tabLst>
            </a:pPr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рисование ватной палочкой</a:t>
            </a:r>
            <a:endParaRPr lang="ru-RU" sz="26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None/>
              <a:tabLst>
                <a:tab pos="180975" algn="l"/>
              </a:tabLst>
            </a:pPr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примакивание</a:t>
            </a:r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поролоновым тычком</a:t>
            </a:r>
          </a:p>
          <a:p>
            <a:pPr eaLnBrk="0" hangingPunct="0">
              <a:buClr>
                <a:srgbClr val="FFFF00"/>
              </a:buClr>
              <a:buNone/>
              <a:tabLst>
                <a:tab pos="180975" algn="l"/>
              </a:tabLst>
            </a:pPr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или губкой</a:t>
            </a:r>
            <a:endParaRPr lang="ru-RU" sz="26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None/>
              <a:tabLst>
                <a:tab pos="180975" algn="l"/>
              </a:tabLst>
            </a:pPr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печатание  картофелем, морковью</a:t>
            </a:r>
            <a:endParaRPr lang="ru-RU" sz="26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FFFF00"/>
              </a:buClr>
              <a:buNone/>
              <a:tabLst>
                <a:tab pos="180975" algn="l"/>
              </a:tabLst>
            </a:pPr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печатание деталями конструктора, деревянными брусочками</a:t>
            </a:r>
          </a:p>
          <a:p>
            <a:pPr eaLnBrk="0" hangingPunct="0">
              <a:buClr>
                <a:srgbClr val="FFFF00"/>
              </a:buClr>
              <a:buNone/>
              <a:tabLst>
                <a:tab pos="180975" algn="l"/>
              </a:tabLst>
            </a:pPr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штампование нитками и </a:t>
            </a:r>
            <a:r>
              <a:rPr lang="ru-RU" sz="2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коктейльными</a:t>
            </a:r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трубочками</a:t>
            </a:r>
            <a:endParaRPr lang="ru-RU" sz="26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492896"/>
            <a:ext cx="4680520" cy="79208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ладошкой</a:t>
            </a:r>
            <a:endParaRPr lang="ru-RU" sz="3600" i="1" dirty="0"/>
          </a:p>
        </p:txBody>
      </p:sp>
      <p:pic>
        <p:nvPicPr>
          <p:cNvPr id="3" name="Picture 5" descr="G:\Фото Для презентации\Изображение 009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467544" y="620688"/>
            <a:ext cx="2736304" cy="194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3573016"/>
            <a:ext cx="283787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2286000" cy="1799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40152" y="3501008"/>
            <a:ext cx="2913112" cy="1909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7" name="Picture 4" descr="G:\Фото Для презентации\Изображение 097.jpg"/>
          <p:cNvPicPr>
            <a:picLocks noChangeAspect="1" noChangeArrowheads="1"/>
          </p:cNvPicPr>
          <p:nvPr/>
        </p:nvPicPr>
        <p:blipFill>
          <a:blip r:embed="rId6" cstate="email">
            <a:lum bright="16000" contrast="6000"/>
          </a:blip>
          <a:srcRect/>
          <a:stretch>
            <a:fillRect/>
          </a:stretch>
        </p:blipFill>
        <p:spPr bwMode="auto">
          <a:xfrm>
            <a:off x="5868144" y="620688"/>
            <a:ext cx="288031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G:\Фото Для презентации\Изображение 09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872" y="620688"/>
            <a:ext cx="2376264" cy="194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212976"/>
            <a:ext cx="6408712" cy="43204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Рисование  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пальчиками</a:t>
            </a:r>
            <a:endParaRPr lang="ru-RU" dirty="0"/>
          </a:p>
        </p:txBody>
      </p:sp>
      <p:pic>
        <p:nvPicPr>
          <p:cNvPr id="3" name="Picture 3" descr="G:\Фото Для презентации\Изображение 099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539553" y="790065"/>
            <a:ext cx="3271575" cy="235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777\Desktop\Воспитатель года 2015\Рисуем сказку\март 020.jpg"/>
          <p:cNvPicPr/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20072" y="790065"/>
            <a:ext cx="3456384" cy="227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48482" y="3750183"/>
            <a:ext cx="2959422" cy="2415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7" name="Рисунок 6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5436096" y="3789040"/>
            <a:ext cx="295232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7488832" cy="998984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915FF"/>
                </a:solidFill>
                <a:latin typeface="Times New Roman" pitchFamily="18" charset="0"/>
                <a:cs typeface="Times New Roman" pitchFamily="18" charset="0"/>
              </a:rPr>
              <a:t>Рисование  ватными палочками</a:t>
            </a:r>
            <a:br>
              <a:rPr lang="ru-RU" sz="3600" b="1" i="1" dirty="0" smtClean="0">
                <a:solidFill>
                  <a:srgbClr val="0915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915FF"/>
                </a:solidFill>
                <a:latin typeface="Times New Roman" pitchFamily="18" charset="0"/>
                <a:cs typeface="Times New Roman" pitchFamily="18" charset="0"/>
              </a:rPr>
              <a:t>и поролоновым </a:t>
            </a:r>
            <a:r>
              <a:rPr lang="ru-RU" sz="3600" b="1" i="1" dirty="0" smtClean="0">
                <a:solidFill>
                  <a:srgbClr val="0915FF"/>
                </a:solidFill>
                <a:latin typeface="Times New Roman" pitchFamily="18" charset="0"/>
                <a:cs typeface="Times New Roman" pitchFamily="18" charset="0"/>
              </a:rPr>
              <a:t>тычком</a:t>
            </a:r>
            <a:endParaRPr lang="ru-RU" sz="3600" i="1" dirty="0"/>
          </a:p>
        </p:txBody>
      </p:sp>
      <p:pic>
        <p:nvPicPr>
          <p:cNvPr id="5122" name="Picture 2" descr="Развивающие уроки рисования для самых маленьк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34358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im0-tub-ru.yandex.net/i?id=fbcc2578afe7186696b2a0552287348d-3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933056"/>
            <a:ext cx="303777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Перспективное планирование по физкультуре в детском сад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9"/>
            <a:ext cx="259147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8" name="AutoShape 8" descr="Картинки по запросу Рисование поролоновым тыч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Картинки по запросу Рисование поролоновым тыч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Картинки по запросу Рисование поролоновым тычк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6" name="Picture 16" descr="Поролоновые тыч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60648"/>
            <a:ext cx="179570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8" name="Picture 18" descr="Поролоновые тыч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005064"/>
            <a:ext cx="269095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40" name="Picture 20" descr="Поролоновые тыч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04663"/>
            <a:ext cx="3237692" cy="218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2852936"/>
            <a:ext cx="6840760" cy="65293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915FF"/>
                </a:solidFill>
                <a:latin typeface="Times New Roman" pitchFamily="18" charset="0"/>
                <a:cs typeface="Times New Roman" pitchFamily="18" charset="0"/>
              </a:rPr>
              <a:t>Оттиск поролоном, </a:t>
            </a:r>
            <a:r>
              <a:rPr lang="ru-RU" sz="3600" b="1" i="1" dirty="0" smtClean="0">
                <a:solidFill>
                  <a:srgbClr val="0915FF"/>
                </a:solidFill>
                <a:latin typeface="Times New Roman" pitchFamily="18" charset="0"/>
                <a:cs typeface="Times New Roman" pitchFamily="18" charset="0"/>
              </a:rPr>
              <a:t>брусочком</a:t>
            </a:r>
            <a:endParaRPr lang="ru-RU" sz="3600" i="1" dirty="0"/>
          </a:p>
        </p:txBody>
      </p:sp>
      <p:pic>
        <p:nvPicPr>
          <p:cNvPr id="6" name="Picture 2" descr="C:\Users\777\Desktop\Воспитатель года 2015\Рисуем сказку\март 1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100" name="Picture 4" descr="Детские поделки - Оттиск печатками из картофеля Красивые тарелочки &quot; Поиск мастер классов, поделок своими руками и рукоделия 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17032"/>
            <a:ext cx="3384376" cy="2248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Один из вариантов использование винных пробок. - Все о рукоделии. Техники, уроки, история, видео."/>
          <p:cNvPicPr>
            <a:picLocks noChangeAspect="1" noChangeArrowheads="1"/>
          </p:cNvPicPr>
          <p:nvPr/>
        </p:nvPicPr>
        <p:blipFill>
          <a:blip r:embed="rId4" cstate="print"/>
          <a:srcRect r="8400"/>
          <a:stretch>
            <a:fillRect/>
          </a:stretch>
        </p:blipFill>
        <p:spPr bwMode="auto">
          <a:xfrm>
            <a:off x="611560" y="3717032"/>
            <a:ext cx="2232248" cy="224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Iii. &quot;Монотипия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76672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Picture 12" descr="http://cs306306.vk.me/v306306543/5d1d/SUJpzZ0qb9c.jpg"/>
          <p:cNvPicPr>
            <a:picLocks noChangeAspect="1" noChangeArrowheads="1"/>
          </p:cNvPicPr>
          <p:nvPr/>
        </p:nvPicPr>
        <p:blipFill>
          <a:blip r:embed="rId6" cstate="print"/>
          <a:srcRect l="42839"/>
          <a:stretch>
            <a:fillRect/>
          </a:stretch>
        </p:blipFill>
        <p:spPr bwMode="auto">
          <a:xfrm>
            <a:off x="6372200" y="3645024"/>
            <a:ext cx="2258616" cy="246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Организация работы с педагогами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Выступление на педсовете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Семинары-практикумы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Конкурсы детского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297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Влияние нетрадиционных техник изобразительной деятельности на развитие творческих способностей детей раннего возраста  </vt:lpstr>
      <vt:lpstr>«Настоящий воспитатель тот, кто способен спуститься с высоты своих знаний до незнания воспитанников и вместе с ними совершить восхождение»</vt:lpstr>
      <vt:lpstr> Цель– развитие творческих способностей детей раннего дошкольного возраста на основе  освоения нетрадиционных техник рисования. </vt:lpstr>
      <vt:lpstr>Ранний дошкольный возраст (2-3 года) </vt:lpstr>
      <vt:lpstr>Рисование ладошкой</vt:lpstr>
      <vt:lpstr>Рисование  пальчиками</vt:lpstr>
      <vt:lpstr>Рисование  ватными палочками и поролоновым тычком</vt:lpstr>
      <vt:lpstr>Оттиск поролоном, брусочком</vt:lpstr>
      <vt:lpstr>Организация работы с педагогами </vt:lpstr>
      <vt:lpstr>Организация работы с родителями </vt:lpstr>
      <vt:lpstr>БЛАГОДАРЮ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123</cp:lastModifiedBy>
  <cp:revision>11</cp:revision>
  <dcterms:created xsi:type="dcterms:W3CDTF">2013-03-16T17:10:51Z</dcterms:created>
  <dcterms:modified xsi:type="dcterms:W3CDTF">2015-03-21T11:51:06Z</dcterms:modified>
</cp:coreProperties>
</file>