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 autoAdjust="0"/>
    <p:restoredTop sz="94693" autoAdjust="0"/>
  </p:normalViewPr>
  <p:slideViewPr>
    <p:cSldViewPr>
      <p:cViewPr varScale="1">
        <p:scale>
          <a:sx n="71" d="100"/>
          <a:sy n="71" d="100"/>
        </p:scale>
        <p:origin x="-732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1700808"/>
            <a:ext cx="5105400" cy="286816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Занятие </a:t>
            </a:r>
            <a:r>
              <a:rPr lang="ru-RU" b="1" dirty="0" smtClean="0"/>
              <a:t>в подготовительной группе «Путешествие на передачу  «Моя семья»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5013176"/>
            <a:ext cx="5114778" cy="1101248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dirty="0" smtClean="0"/>
              <a:t>Подготовила: </a:t>
            </a:r>
            <a:r>
              <a:rPr lang="ru-RU" b="1" i="1" dirty="0" smtClean="0"/>
              <a:t>                       </a:t>
            </a:r>
            <a:endParaRPr lang="ru-RU" dirty="0" smtClean="0"/>
          </a:p>
          <a:p>
            <a:pPr algn="r"/>
            <a:r>
              <a:rPr lang="ru-RU" b="1" i="1" dirty="0" smtClean="0"/>
              <a:t>  </a:t>
            </a:r>
            <a:r>
              <a:rPr lang="ru-RU" b="1" i="1" dirty="0" err="1" smtClean="0"/>
              <a:t>Лукашина</a:t>
            </a:r>
            <a:r>
              <a:rPr lang="ru-RU" b="1" i="1" dirty="0" smtClean="0"/>
              <a:t> </a:t>
            </a:r>
            <a:endParaRPr lang="ru-RU" dirty="0" smtClean="0"/>
          </a:p>
          <a:p>
            <a:pPr algn="r"/>
            <a:r>
              <a:rPr lang="ru-RU" b="1" i="1" dirty="0" smtClean="0"/>
              <a:t>Анастасия Михайловна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Художественное творчество</a:t>
            </a:r>
            <a:endParaRPr lang="ru-RU" dirty="0"/>
          </a:p>
        </p:txBody>
      </p:sp>
      <p:pic>
        <p:nvPicPr>
          <p:cNvPr id="4" name="Содержимое 3" descr="Cz0Yr7GKB1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71211"/>
            <a:ext cx="7239000" cy="43236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ru-RU" dirty="0" smtClean="0">
                <a:solidFill>
                  <a:srgbClr val="777777"/>
                </a:solidFill>
                <a:latin typeface="Times New Roman"/>
                <a:ea typeface="Times New Roman"/>
              </a:rPr>
              <a:t>Итог занятия</a:t>
            </a:r>
            <a:r>
              <a:rPr lang="ru-RU" sz="4000" dirty="0" smtClean="0">
                <a:latin typeface="Times New Roman"/>
                <a:ea typeface="Times New Roman"/>
              </a:rPr>
              <a:t/>
            </a:r>
            <a:br>
              <a:rPr lang="ru-RU" sz="4000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4" name="Содержимое 3" descr="7_QrKrz2ne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268760"/>
            <a:ext cx="7577702" cy="48574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59216" cy="5314602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700" b="1" dirty="0" smtClean="0">
                <a:solidFill>
                  <a:srgbClr val="777777"/>
                </a:solidFill>
                <a:latin typeface="Times New Roman"/>
                <a:ea typeface="Times New Roman"/>
              </a:rPr>
              <a:t/>
            </a:r>
            <a:br>
              <a:rPr lang="ru-RU" sz="2700" b="1" dirty="0" smtClean="0">
                <a:solidFill>
                  <a:srgbClr val="777777"/>
                </a:solidFill>
                <a:latin typeface="Times New Roman"/>
                <a:ea typeface="Times New Roman"/>
              </a:rPr>
            </a:br>
            <a:r>
              <a:rPr lang="ru-RU" sz="2700" b="1" dirty="0" smtClean="0">
                <a:solidFill>
                  <a:srgbClr val="777777"/>
                </a:solidFill>
                <a:latin typeface="Times New Roman"/>
                <a:ea typeface="Times New Roman"/>
              </a:rPr>
              <a:t/>
            </a:r>
            <a:br>
              <a:rPr lang="ru-RU" sz="2700" b="1" dirty="0" smtClean="0">
                <a:solidFill>
                  <a:srgbClr val="777777"/>
                </a:solidFill>
                <a:latin typeface="Times New Roman"/>
                <a:ea typeface="Times New Roman"/>
              </a:rPr>
            </a:br>
            <a:r>
              <a:rPr lang="ru-RU" sz="2700" b="1" dirty="0" smtClean="0">
                <a:solidFill>
                  <a:srgbClr val="777777"/>
                </a:solidFill>
                <a:latin typeface="Times New Roman"/>
                <a:ea typeface="Times New Roman"/>
              </a:rPr>
              <a:t/>
            </a:r>
            <a:br>
              <a:rPr lang="ru-RU" sz="2700" b="1" dirty="0" smtClean="0">
                <a:solidFill>
                  <a:srgbClr val="777777"/>
                </a:solidFill>
                <a:latin typeface="Times New Roman"/>
                <a:ea typeface="Times New Roman"/>
              </a:rPr>
            </a:br>
            <a:r>
              <a:rPr lang="ru-RU" sz="2700" b="1" dirty="0" smtClean="0">
                <a:solidFill>
                  <a:srgbClr val="777777"/>
                </a:solidFill>
                <a:latin typeface="Times New Roman"/>
                <a:ea typeface="Times New Roman"/>
              </a:rPr>
              <a:t>Цели:</a:t>
            </a:r>
            <a:br>
              <a:rPr lang="ru-RU" sz="2700" b="1" dirty="0" smtClean="0">
                <a:solidFill>
                  <a:srgbClr val="777777"/>
                </a:solidFill>
                <a:latin typeface="Times New Roman"/>
                <a:ea typeface="Times New Roman"/>
              </a:rPr>
            </a:br>
            <a:r>
              <a:rPr lang="ru-RU" sz="2700" dirty="0" smtClean="0">
                <a:latin typeface="Times New Roman"/>
                <a:ea typeface="Times New Roman"/>
              </a:rPr>
              <a:t/>
            </a:r>
            <a:br>
              <a:rPr lang="ru-RU" sz="2700" dirty="0" smtClean="0">
                <a:latin typeface="Times New Roman"/>
                <a:ea typeface="Times New Roman"/>
              </a:rPr>
            </a:br>
            <a:r>
              <a:rPr lang="ru-RU" sz="2700" dirty="0" smtClean="0">
                <a:solidFill>
                  <a:srgbClr val="777777"/>
                </a:solidFill>
                <a:latin typeface="Times New Roman"/>
                <a:ea typeface="Times New Roman"/>
              </a:rPr>
              <a:t>Совершенствование осознания собственного Я, своей семьи, знание своей фамилии, имени, чувства гордости за свою семью</a:t>
            </a:r>
            <a:r>
              <a:rPr lang="ru-RU" sz="2700" dirty="0" smtClean="0">
                <a:solidFill>
                  <a:srgbClr val="777777"/>
                </a:solidFill>
                <a:latin typeface="Times New Roman"/>
                <a:ea typeface="Times New Roman"/>
              </a:rPr>
              <a:t>.</a:t>
            </a:r>
            <a:br>
              <a:rPr lang="ru-RU" sz="2700" dirty="0" smtClean="0">
                <a:solidFill>
                  <a:srgbClr val="777777"/>
                </a:solidFill>
                <a:latin typeface="Times New Roman"/>
                <a:ea typeface="Times New Roman"/>
              </a:rPr>
            </a:br>
            <a:r>
              <a:rPr lang="ru-RU" sz="2700" dirty="0" smtClean="0">
                <a:solidFill>
                  <a:srgbClr val="777777"/>
                </a:solidFill>
                <a:latin typeface="Times New Roman"/>
                <a:ea typeface="Times New Roman"/>
              </a:rPr>
              <a:t> </a:t>
            </a:r>
            <a:r>
              <a:rPr lang="ru-RU" sz="2700" dirty="0" smtClean="0">
                <a:solidFill>
                  <a:srgbClr val="777777"/>
                </a:solidFill>
                <a:latin typeface="Times New Roman"/>
                <a:ea typeface="Times New Roman"/>
              </a:rPr>
              <a:t>Обобщить знание детей об их гражданских правах. </a:t>
            </a:r>
            <a:r>
              <a:rPr lang="ru-RU" sz="2700" dirty="0" smtClean="0">
                <a:solidFill>
                  <a:srgbClr val="777777"/>
                </a:solidFill>
                <a:latin typeface="Times New Roman"/>
                <a:ea typeface="Times New Roman"/>
              </a:rPr>
              <a:t>Развивать </a:t>
            </a:r>
            <a:r>
              <a:rPr lang="ru-RU" sz="2700" dirty="0" smtClean="0">
                <a:solidFill>
                  <a:srgbClr val="777777"/>
                </a:solidFill>
                <a:latin typeface="Times New Roman"/>
                <a:ea typeface="Times New Roman"/>
              </a:rPr>
              <a:t>у детей коммуникативные умения; расширять представления о семье. </a:t>
            </a:r>
            <a:r>
              <a:rPr lang="ru-RU" sz="2700" dirty="0" smtClean="0">
                <a:solidFill>
                  <a:srgbClr val="777777"/>
                </a:solidFill>
                <a:latin typeface="Times New Roman"/>
                <a:ea typeface="Times New Roman"/>
              </a:rPr>
              <a:t/>
            </a:r>
            <a:br>
              <a:rPr lang="ru-RU" sz="2700" dirty="0" smtClean="0">
                <a:solidFill>
                  <a:srgbClr val="777777"/>
                </a:solidFill>
                <a:latin typeface="Times New Roman"/>
                <a:ea typeface="Times New Roman"/>
              </a:rPr>
            </a:br>
            <a:r>
              <a:rPr lang="ru-RU" sz="2700" dirty="0" smtClean="0">
                <a:solidFill>
                  <a:srgbClr val="777777"/>
                </a:solidFill>
                <a:latin typeface="Times New Roman"/>
                <a:ea typeface="Times New Roman"/>
              </a:rPr>
              <a:t>Учить </a:t>
            </a:r>
            <a:r>
              <a:rPr lang="ru-RU" sz="2700" dirty="0" smtClean="0">
                <a:solidFill>
                  <a:srgbClr val="777777"/>
                </a:solidFill>
                <a:latin typeface="Times New Roman"/>
                <a:ea typeface="Times New Roman"/>
              </a:rPr>
              <a:t>ориентироваться в родственных отношениях. Воспитывать любовь и заботливое отношение к членам своей семьи.  </a:t>
            </a:r>
            <a:r>
              <a:rPr lang="ru-RU" sz="4000" dirty="0" smtClean="0">
                <a:latin typeface="Times New Roman"/>
                <a:ea typeface="Times New Roman"/>
              </a:rPr>
              <a:t/>
            </a:r>
            <a:br>
              <a:rPr lang="ru-RU" sz="4000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dirty="0" smtClean="0"/>
              <a:t>Формирование представлений о семейной и гражданской принадлежности.</a:t>
            </a:r>
          </a:p>
          <a:p>
            <a:r>
              <a:rPr lang="ru-RU" sz="3000" dirty="0" smtClean="0"/>
              <a:t>Воспитание любви к своей семье, умение составлять генеалогическое древо.</a:t>
            </a:r>
          </a:p>
          <a:p>
            <a:r>
              <a:rPr lang="ru-RU" sz="3000" dirty="0" smtClean="0"/>
              <a:t>Вызывать желание рассказывать о взаимоотношениях между детьми и взрослыми в семье, желание поделиться своими мыслями, чувствами о своей семье.</a:t>
            </a:r>
          </a:p>
          <a:p>
            <a:r>
              <a:rPr lang="ru-RU" sz="3000" dirty="0" smtClean="0"/>
              <a:t>Закреплять представления о трудовых обязанностях всех членов семьи.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229600" cy="4810546"/>
          </a:xfrm>
        </p:spPr>
        <p:txBody>
          <a:bodyPr>
            <a:normAutofit/>
          </a:bodyPr>
          <a:lstStyle/>
          <a:p>
            <a:r>
              <a:rPr lang="ru-RU" dirty="0" smtClean="0"/>
              <a:t>Материал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набор картинок по теме «Семья», слайды, карточки «тучка и солнышко», заготовки сердечек, цветные карандаши.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412776"/>
            <a:ext cx="5832648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Ход занятия:</a:t>
            </a:r>
            <a:br>
              <a:rPr lang="ru-RU" sz="4000" dirty="0" smtClean="0"/>
            </a:br>
            <a:r>
              <a:rPr lang="ru-RU" sz="4000" dirty="0" smtClean="0"/>
              <a:t>1.Организационный момент.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140968"/>
            <a:ext cx="7239000" cy="3043720"/>
          </a:xfrm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ru-RU" dirty="0" smtClean="0">
                <a:solidFill>
                  <a:srgbClr val="777777"/>
                </a:solidFill>
                <a:latin typeface="Times New Roman"/>
                <a:ea typeface="Times New Roman"/>
              </a:rPr>
              <a:t>«Собрались все дети в круг.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algn="ctr">
              <a:spcAft>
                <a:spcPts val="1200"/>
              </a:spcAft>
            </a:pPr>
            <a:r>
              <a:rPr lang="ru-RU" dirty="0" smtClean="0">
                <a:solidFill>
                  <a:srgbClr val="777777"/>
                </a:solidFill>
                <a:latin typeface="Times New Roman"/>
                <a:ea typeface="Times New Roman"/>
              </a:rPr>
              <a:t>Я – твой друг и ты – мой друг.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algn="ctr">
              <a:spcAft>
                <a:spcPts val="1200"/>
              </a:spcAft>
            </a:pPr>
            <a:r>
              <a:rPr lang="ru-RU" dirty="0" smtClean="0">
                <a:solidFill>
                  <a:srgbClr val="777777"/>
                </a:solidFill>
                <a:latin typeface="Times New Roman"/>
                <a:ea typeface="Times New Roman"/>
              </a:rPr>
              <a:t>Крепко за руки возьмёмся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algn="ctr">
              <a:spcAft>
                <a:spcPts val="1200"/>
              </a:spcAft>
            </a:pPr>
            <a:r>
              <a:rPr lang="ru-RU" dirty="0" smtClean="0">
                <a:solidFill>
                  <a:srgbClr val="777777"/>
                </a:solidFill>
                <a:latin typeface="Times New Roman"/>
                <a:ea typeface="Times New Roman"/>
              </a:rPr>
              <a:t>И друг другу улыбнёмся».</a:t>
            </a:r>
            <a:endParaRPr lang="ru-RU" sz="28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2. Основная часть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r>
              <a:rPr lang="ru-RU" dirty="0" smtClean="0"/>
              <a:t>Ребус Семья»</a:t>
            </a:r>
          </a:p>
          <a:p>
            <a:r>
              <a:rPr lang="ru-RU" dirty="0" err="1" smtClean="0"/>
              <a:t>Б-да</a:t>
            </a:r>
            <a:r>
              <a:rPr lang="ru-RU" dirty="0" smtClean="0"/>
              <a:t> о праве человека на имя, фамилию. Свидетельство о рождении</a:t>
            </a:r>
          </a:p>
          <a:p>
            <a:r>
              <a:rPr lang="ru-RU" dirty="0" err="1" smtClean="0"/>
              <a:t>Б-да</a:t>
            </a:r>
            <a:r>
              <a:rPr lang="ru-RU" dirty="0" smtClean="0"/>
              <a:t> о родственниках (</a:t>
            </a:r>
            <a:r>
              <a:rPr lang="ru-RU" dirty="0" smtClean="0"/>
              <a:t>Игра с мячом, «Какой, какая</a:t>
            </a:r>
            <a:r>
              <a:rPr lang="ru-RU" dirty="0" smtClean="0"/>
              <a:t>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4186808" cy="3849291"/>
          </a:xfrm>
        </p:spPr>
        <p:txBody>
          <a:bodyPr/>
          <a:lstStyle/>
          <a:p>
            <a:r>
              <a:rPr lang="ru-RU" dirty="0" smtClean="0"/>
              <a:t>Дидактическая игра «Семейные обязанности»</a:t>
            </a:r>
          </a:p>
          <a:p>
            <a:endParaRPr lang="ru-RU" dirty="0"/>
          </a:p>
        </p:txBody>
      </p:sp>
      <p:pic>
        <p:nvPicPr>
          <p:cNvPr id="4" name="Рисунок 3" descr="ocusN9HWuB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85353"/>
            <a:ext cx="3856372" cy="6456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6034682"/>
          </a:xfrm>
        </p:spPr>
        <p:txBody>
          <a:bodyPr>
            <a:normAutofit fontScale="90000"/>
          </a:bodyPr>
          <a:lstStyle/>
          <a:p>
            <a:r>
              <a:rPr lang="ru-RU" sz="3100" u="sng" dirty="0" err="1" smtClean="0"/>
              <a:t>Физминутка</a:t>
            </a:r>
            <a:r>
              <a:rPr lang="ru-RU" sz="3100" u="sng" dirty="0" smtClean="0"/>
              <a:t>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err="1" smtClean="0"/>
              <a:t>Осенью,весною</a:t>
            </a:r>
            <a:r>
              <a:rPr lang="ru-RU" sz="3100" dirty="0" smtClean="0"/>
              <a:t>,</a:t>
            </a:r>
            <a:br>
              <a:rPr lang="ru-RU" sz="3100" dirty="0" smtClean="0"/>
            </a:br>
            <a:r>
              <a:rPr lang="ru-RU" sz="3100" dirty="0" smtClean="0"/>
              <a:t>Летом и зимой.</a:t>
            </a:r>
            <a:br>
              <a:rPr lang="ru-RU" sz="3100" dirty="0" smtClean="0"/>
            </a:br>
            <a:r>
              <a:rPr lang="ru-RU" sz="3100" dirty="0" smtClean="0"/>
              <a:t>Мы во двор выходим</a:t>
            </a:r>
            <a:br>
              <a:rPr lang="ru-RU" sz="3100" dirty="0" smtClean="0"/>
            </a:br>
            <a:r>
              <a:rPr lang="ru-RU" sz="3100" dirty="0" smtClean="0"/>
              <a:t>дружною семьей.</a:t>
            </a:r>
            <a:br>
              <a:rPr lang="ru-RU" sz="3100" dirty="0" smtClean="0"/>
            </a:br>
            <a:r>
              <a:rPr lang="ru-RU" sz="3100" dirty="0" smtClean="0"/>
              <a:t>Встанем в круг и по порядку</a:t>
            </a:r>
            <a:br>
              <a:rPr lang="ru-RU" sz="3100" dirty="0" smtClean="0"/>
            </a:br>
            <a:r>
              <a:rPr lang="ru-RU" sz="3100" dirty="0" smtClean="0"/>
              <a:t>Каждый делает </a:t>
            </a:r>
            <a:r>
              <a:rPr lang="ru-RU" sz="3100" dirty="0" err="1" smtClean="0"/>
              <a:t>зарядкую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Мама руки поднимает,</a:t>
            </a:r>
            <a:br>
              <a:rPr lang="ru-RU" sz="3100" dirty="0" smtClean="0"/>
            </a:br>
            <a:r>
              <a:rPr lang="ru-RU" sz="3100" dirty="0" smtClean="0"/>
              <a:t>Папа бодро приседает,</a:t>
            </a:r>
            <a:br>
              <a:rPr lang="ru-RU" sz="3100" dirty="0" smtClean="0"/>
            </a:br>
            <a:r>
              <a:rPr lang="ru-RU" sz="3100" dirty="0" smtClean="0"/>
              <a:t>Повороты вправо-влево</a:t>
            </a:r>
            <a:br>
              <a:rPr lang="ru-RU" sz="3100" dirty="0" smtClean="0"/>
            </a:br>
            <a:r>
              <a:rPr lang="ru-RU" sz="3100" dirty="0" smtClean="0"/>
              <a:t>Делает мой братик Сева,</a:t>
            </a:r>
            <a:br>
              <a:rPr lang="ru-RU" sz="3100" dirty="0" smtClean="0"/>
            </a:br>
            <a:r>
              <a:rPr lang="ru-RU" sz="3100" dirty="0" smtClean="0"/>
              <a:t>А я сам бегу трусцой</a:t>
            </a:r>
            <a:br>
              <a:rPr lang="ru-RU" sz="3100" dirty="0" smtClean="0"/>
            </a:br>
            <a:r>
              <a:rPr lang="ru-RU" sz="3100" dirty="0" smtClean="0"/>
              <a:t>И качаю головой.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386610"/>
          </a:xfrm>
        </p:spPr>
        <p:txBody>
          <a:bodyPr>
            <a:normAutofit/>
          </a:bodyPr>
          <a:lstStyle/>
          <a:p>
            <a:r>
              <a:rPr lang="ru-RU" dirty="0" smtClean="0"/>
              <a:t>игра </a:t>
            </a:r>
            <a:r>
              <a:rPr lang="ru-RU" dirty="0" smtClean="0"/>
              <a:t>"Солнышко и тучка</a:t>
            </a:r>
            <a:r>
              <a:rPr lang="ru-RU" dirty="0" smtClean="0"/>
              <a:t>".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Я </a:t>
            </a:r>
            <a:r>
              <a:rPr lang="ru-RU" dirty="0" smtClean="0"/>
              <a:t>называла </a:t>
            </a:r>
            <a:r>
              <a:rPr lang="ru-RU" dirty="0" smtClean="0"/>
              <a:t>ситуации, которые могут произойти в каждой семье; если она вызывает положительные эмоции, радость, то </a:t>
            </a:r>
            <a:r>
              <a:rPr lang="ru-RU" dirty="0" smtClean="0"/>
              <a:t>показывают </a:t>
            </a:r>
            <a:r>
              <a:rPr lang="ru-RU" dirty="0" smtClean="0"/>
              <a:t>солнышко, а если плохое поведение, разочарование, то тучку.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</TotalTime>
  <Words>145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Занятие в подготовительной группе «Путешествие на передачу  «Моя семья» </vt:lpstr>
      <vt:lpstr>   Цели:  Совершенствование осознания собственного Я, своей семьи, знание своей фамилии, имени, чувства гордости за свою семью.  Обобщить знание детей об их гражданских правах. Развивать у детей коммуникативные умения; расширять представления о семье.  Учить ориентироваться в родственных отношениях. Воспитывать любовь и заботливое отношение к членам своей семьи.   </vt:lpstr>
      <vt:lpstr>Задачи: </vt:lpstr>
      <vt:lpstr>Материал:   набор картинок по теме «Семья», слайды, карточки «тучка и солнышко», заготовки сердечек, цветные карандаши. </vt:lpstr>
      <vt:lpstr>Ход занятия: 1.Организационный момент. </vt:lpstr>
      <vt:lpstr> 2. Основная часть </vt:lpstr>
      <vt:lpstr>Слайд 7</vt:lpstr>
      <vt:lpstr>Физминутка: Осенью,весною, Летом и зимой. Мы во двор выходим дружною семьей. Встанем в круг и по порядку Каждый делает зарядкую Мама руки поднимает, Папа бодро приседает, Повороты вправо-влево Делает мой братик Сева, А я сам бегу трусцой И качаю головой. </vt:lpstr>
      <vt:lpstr>игра "Солнышко и тучка".  Я называла ситуации, которые могут произойти в каждой семье; если она вызывает положительные эмоции, радость, то показывают солнышко, а если плохое поведение, разочарование, то тучку. </vt:lpstr>
      <vt:lpstr>Художественное творчество</vt:lpstr>
      <vt:lpstr>Итог занятия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в подготовительной группе «Путешествие на передачу  «Моя семья» </dc:title>
  <dc:creator>Лукашины</dc:creator>
  <cp:lastModifiedBy>RePack by SPecialiST</cp:lastModifiedBy>
  <cp:revision>6</cp:revision>
  <dcterms:created xsi:type="dcterms:W3CDTF">2015-03-15T15:13:11Z</dcterms:created>
  <dcterms:modified xsi:type="dcterms:W3CDTF">2015-03-15T16:02:11Z</dcterms:modified>
</cp:coreProperties>
</file>