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5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345"/>
    <a:srgbClr val="00421E"/>
    <a:srgbClr val="0076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4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FB17FD-6109-46C6-9695-2E677E4C8388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8201C4-AB8E-4C73-8B8D-D3C118D95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94F60-61BC-4D06-A3EC-C4F918CE97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4BB50-A23D-4B08-A0ED-4310FFDF11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36710-2972-4CBF-B0FC-E818BD86B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8DD3B-55F3-4290-AB16-6A1778DE27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C3640C3-D299-4D93-AECD-5DBFD023FFB8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D680EC-8EA8-4EF6-9B48-2AB02E558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0C5DA-2BFD-49EA-B70E-D8FE718CB569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C42B-0578-417E-BD45-A39C16068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A300-FBAD-4080-915C-BED27E9623D2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F312-236D-49C3-ACF9-72E7373E5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59B8-6BE4-418D-985B-3E96B3028066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AE6E-5EA0-4351-A7AC-4D0433DA7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ED4183-EF32-4B71-BEB2-DB6294F6C13B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92733E-CE1E-4985-867E-8873F6E9A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5E0939-2481-4CD4-976C-53F3E6AA18A6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C3951D-6C2F-408E-BC81-2C5EC604F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14BF9-41E8-415F-AA8A-A47F8C1A9698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6FBDD6-1BC7-4A85-957B-B812D2436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E5D371-21CB-4352-A215-FFF18CBE3BB2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E2B0FB-64BA-426B-8955-2136ABE8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7AC8-F232-4ECC-A06D-139A225892E0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3BB2-B20E-4CB2-A715-764BE7A73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530854-0133-45D0-BF1F-5125E0A21E61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17F9BF-5810-4692-B24B-C4EAD3376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F74177-5DA5-4491-9572-572C44BBB43C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AE871E-3D14-4389-BD74-4F57C4A1A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3FC238-59F9-477C-811A-BB8B7E8D6A88}" type="datetimeFigureOut">
              <a:rPr lang="ru-RU"/>
              <a:pPr>
                <a:defRPr/>
              </a:pPr>
              <a:t>20.12.2012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7E808AF-2E8E-4B19-B1A1-31477C770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23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uita%20Bobeira.wma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-конечная звезда 4"/>
          <p:cNvSpPr/>
          <p:nvPr/>
        </p:nvSpPr>
        <p:spPr>
          <a:xfrm>
            <a:off x="4857750" y="171450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358063" y="64293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857233"/>
            <a:ext cx="6243654" cy="27251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i="1" dirty="0" smtClean="0">
                <a:solidFill>
                  <a:srgbClr val="FF0000"/>
                </a:solidFill>
                <a:cs typeface="Aharoni" pitchFamily="2" charset="-79"/>
              </a:rPr>
              <a:t>ЗВЁЗДНЫЙ ЧАС</a:t>
            </a:r>
            <a:endParaRPr lang="ru-RU" sz="8800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92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4000500"/>
            <a:ext cx="6686550" cy="1252538"/>
          </a:xfrm>
        </p:spPr>
        <p:txBody>
          <a:bodyPr/>
          <a:lstStyle/>
          <a:p>
            <a:pPr marR="0" eaLnBrk="1" hangingPunct="1"/>
            <a:r>
              <a:rPr lang="ru-RU" dirty="0" smtClean="0">
                <a:solidFill>
                  <a:srgbClr val="C00000"/>
                </a:solidFill>
              </a:rPr>
              <a:t>ВНЕКЛАССНОЕ МЕРОПРИЯТИЕ </a:t>
            </a:r>
          </a:p>
          <a:p>
            <a:pPr marR="0" eaLnBrk="1" hangingPunct="1"/>
            <a:r>
              <a:rPr lang="ru-RU" dirty="0" smtClean="0">
                <a:solidFill>
                  <a:srgbClr val="C00000"/>
                </a:solidFill>
              </a:rPr>
              <a:t>ДЛЯ 7-10 КЛАССОВ</a:t>
            </a:r>
          </a:p>
          <a:p>
            <a:pPr marR="0" eaLnBrk="1" hangingPunct="1"/>
            <a:endParaRPr lang="ru-RU" dirty="0" smtClean="0">
              <a:solidFill>
                <a:srgbClr val="C00000"/>
              </a:solidFill>
            </a:endParaRPr>
          </a:p>
          <a:p>
            <a:pPr marR="0" eaLnBrk="1" hangingPunct="1"/>
            <a:r>
              <a:rPr lang="ru-RU" dirty="0" smtClean="0">
                <a:solidFill>
                  <a:schemeClr val="bg1"/>
                </a:solidFill>
              </a:rPr>
              <a:t>Автор: </a:t>
            </a:r>
          </a:p>
          <a:p>
            <a:pPr marR="0" eaLnBrk="1" hangingPunct="1"/>
            <a:r>
              <a:rPr lang="ru-RU" smtClean="0">
                <a:solidFill>
                  <a:schemeClr val="bg1"/>
                </a:solidFill>
              </a:rPr>
              <a:t>учитель </a:t>
            </a:r>
            <a:r>
              <a:rPr lang="ru-RU" smtClean="0">
                <a:solidFill>
                  <a:schemeClr val="bg1"/>
                </a:solidFill>
              </a:rPr>
              <a:t>математики </a:t>
            </a:r>
            <a:r>
              <a:rPr lang="ru-RU" smtClean="0">
                <a:solidFill>
                  <a:schemeClr val="bg1"/>
                </a:solidFill>
              </a:rPr>
              <a:t>МКОУСОШ </a:t>
            </a:r>
            <a:r>
              <a:rPr lang="ru-RU" smtClean="0">
                <a:solidFill>
                  <a:schemeClr val="bg1"/>
                </a:solidFill>
              </a:rPr>
              <a:t>№ 38 </a:t>
            </a:r>
          </a:p>
          <a:p>
            <a:pPr marR="0" eaLnBrk="1" hangingPunct="1"/>
            <a:r>
              <a:rPr lang="ru-RU" dirty="0" smtClean="0">
                <a:solidFill>
                  <a:schemeClr val="bg1"/>
                </a:solidFill>
              </a:rPr>
              <a:t>Лубянская Елена Александровна</a:t>
            </a:r>
          </a:p>
        </p:txBody>
      </p:sp>
      <p:sp>
        <p:nvSpPr>
          <p:cNvPr id="4" name="4-конечная звезда 3"/>
          <p:cNvSpPr/>
          <p:nvPr/>
        </p:nvSpPr>
        <p:spPr>
          <a:xfrm>
            <a:off x="1643063" y="18573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071563" y="64293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4572000" y="464343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643313" y="271462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00063" y="314325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714750" y="0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857375" y="392906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8229600" y="307181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  <a:alpha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7925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Какой четырёхугольник по очень важному признаку является лишним?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№ 3.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Трапеция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357188"/>
            <a:ext cx="1214438" cy="1214437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357188"/>
            <a:ext cx="1643062" cy="1214437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>
            <a:off x="2143125" y="357188"/>
            <a:ext cx="2143125" cy="1214437"/>
          </a:xfrm>
          <a:prstGeom prst="flowChartInputOutpu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643438" y="357188"/>
            <a:ext cx="1785937" cy="1216025"/>
          </a:xfrm>
          <a:prstGeom prst="trapezoid">
            <a:avLst>
              <a:gd name="adj" fmla="val 24072"/>
            </a:avLst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955675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1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884488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2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5384800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3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7456488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  <a:alpha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7925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Какая из этих фигур обладает наибольшим количеством свойств?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№ 1.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Квадрат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357188"/>
            <a:ext cx="1214438" cy="1214437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357188"/>
            <a:ext cx="1643062" cy="1214437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>
            <a:off x="2143125" y="357188"/>
            <a:ext cx="2143125" cy="1214437"/>
          </a:xfrm>
          <a:prstGeom prst="flowChartInputOutpu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643438" y="357188"/>
            <a:ext cx="1785937" cy="1216025"/>
          </a:xfrm>
          <a:prstGeom prst="trapezoid">
            <a:avLst>
              <a:gd name="adj" fmla="val 24072"/>
            </a:avLst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955675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1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2884488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2</a:t>
            </a: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384800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3</a:t>
            </a: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456488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  <a:alpha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7925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Для какого четырёхугольника имеет смысл выражение: «Найдите среднюю линию»?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№ 3.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Трапеция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357188"/>
            <a:ext cx="1214438" cy="1214437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357188"/>
            <a:ext cx="1643062" cy="1214437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>
            <a:off x="2143125" y="357188"/>
            <a:ext cx="2143125" cy="1214437"/>
          </a:xfrm>
          <a:prstGeom prst="flowChartInputOutpu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643438" y="357188"/>
            <a:ext cx="1785937" cy="1216025"/>
          </a:xfrm>
          <a:prstGeom prst="trapezoid">
            <a:avLst>
              <a:gd name="adj" fmla="val 24072"/>
            </a:avLst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955675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1</a:t>
            </a:r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2884488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2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84800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3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7456488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  <a:alpha val="80000"/>
              </a:schemeClr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7925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Название какой фигуры в переводе с греческого языка означает «обеденный столик»?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№ 3.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Трапеция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357188"/>
            <a:ext cx="1214438" cy="1214437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357188"/>
            <a:ext cx="1643062" cy="1214437"/>
          </a:xfrm>
          <a:prstGeom prst="rec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>
            <a:off x="2143125" y="357188"/>
            <a:ext cx="2143125" cy="1214437"/>
          </a:xfrm>
          <a:prstGeom prst="flowChartInputOutput">
            <a:avLst/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643438" y="357188"/>
            <a:ext cx="1785937" cy="1216025"/>
          </a:xfrm>
          <a:prstGeom prst="trapezoid">
            <a:avLst>
              <a:gd name="adj" fmla="val 24072"/>
            </a:avLst>
          </a:prstGeom>
          <a:noFill/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955675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1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2884488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2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5384800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3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7456488" y="171450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50000"/>
              </a:srgbClr>
            </a:gs>
            <a:gs pos="50000">
              <a:srgbClr val="00B050">
                <a:alpha val="30000"/>
              </a:srgbClr>
            </a:gs>
            <a:gs pos="100000">
              <a:srgbClr val="00B05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7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40000"/>
          </a:blip>
          <a:stretch>
            <a:fillRect/>
          </a:stretch>
        </p:blipFill>
        <p:spPr>
          <a:xfrm>
            <a:off x="4286249" y="3625085"/>
            <a:ext cx="4714908" cy="3090063"/>
          </a:xfrm>
          <a:prstGeom prst="rect">
            <a:avLst/>
          </a:prstGeom>
        </p:spPr>
      </p:pic>
      <p:sp>
        <p:nvSpPr>
          <p:cNvPr id="22531" name="Содержимое 1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0781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/>
              <a:t>Я утверждаю, что все эти кривые являются графиками некоторых функций. Так ли это?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algn="r" eaLnBrk="1" hangingPunct="1">
              <a:buFont typeface="Wingdings 3" pitchFamily="18" charset="2"/>
              <a:buNone/>
            </a:pPr>
            <a:endParaRPr lang="ru-RU" smtClean="0">
              <a:solidFill>
                <a:srgbClr val="00421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24399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H="1" flipV="1">
            <a:off x="442913" y="1574800"/>
            <a:ext cx="1471612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 flipV="1">
            <a:off x="2786063" y="1581150"/>
            <a:ext cx="1471612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H="1" flipV="1">
            <a:off x="5143500" y="1571625"/>
            <a:ext cx="1471613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H="1" flipV="1">
            <a:off x="7000875" y="1571625"/>
            <a:ext cx="1471613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286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572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6644482" y="1499394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335838" y="1116013"/>
            <a:ext cx="914400" cy="9144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54050" y="933450"/>
            <a:ext cx="869950" cy="1471613"/>
          </a:xfrm>
          <a:custGeom>
            <a:avLst/>
            <a:gdLst>
              <a:gd name="connsiteX0" fmla="*/ 0 w 869244"/>
              <a:gd name="connsiteY0" fmla="*/ 1471318 h 1471318"/>
              <a:gd name="connsiteX1" fmla="*/ 485422 w 869244"/>
              <a:gd name="connsiteY1" fmla="*/ 3763 h 1471318"/>
              <a:gd name="connsiteX2" fmla="*/ 869244 w 869244"/>
              <a:gd name="connsiteY2" fmla="*/ 1448741 h 1471318"/>
              <a:gd name="connsiteX3" fmla="*/ 869244 w 869244"/>
              <a:gd name="connsiteY3" fmla="*/ 1448741 h 147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244" h="1471318">
                <a:moveTo>
                  <a:pt x="0" y="1471318"/>
                </a:moveTo>
                <a:cubicBezTo>
                  <a:pt x="170274" y="739422"/>
                  <a:pt x="340548" y="7526"/>
                  <a:pt x="485422" y="3763"/>
                </a:cubicBezTo>
                <a:cubicBezTo>
                  <a:pt x="630296" y="0"/>
                  <a:pt x="869244" y="1448741"/>
                  <a:pt x="869244" y="1448741"/>
                </a:cubicBezTo>
                <a:lnTo>
                  <a:pt x="869244" y="1448741"/>
                </a:ln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113338" y="1217613"/>
            <a:ext cx="1196975" cy="714375"/>
          </a:xfrm>
          <a:custGeom>
            <a:avLst/>
            <a:gdLst>
              <a:gd name="connsiteX0" fmla="*/ 0 w 1196622"/>
              <a:gd name="connsiteY0" fmla="*/ 250237 h 714962"/>
              <a:gd name="connsiteX1" fmla="*/ 316089 w 1196622"/>
              <a:gd name="connsiteY1" fmla="*/ 679214 h 714962"/>
              <a:gd name="connsiteX2" fmla="*/ 880533 w 1196622"/>
              <a:gd name="connsiteY2" fmla="*/ 35748 h 714962"/>
              <a:gd name="connsiteX3" fmla="*/ 1196622 w 1196622"/>
              <a:gd name="connsiteY3" fmla="*/ 464725 h 714962"/>
              <a:gd name="connsiteX4" fmla="*/ 1196622 w 1196622"/>
              <a:gd name="connsiteY4" fmla="*/ 464725 h 714962"/>
              <a:gd name="connsiteX5" fmla="*/ 1196622 w 1196622"/>
              <a:gd name="connsiteY5" fmla="*/ 464725 h 71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622" h="714962">
                <a:moveTo>
                  <a:pt x="0" y="250237"/>
                </a:moveTo>
                <a:cubicBezTo>
                  <a:pt x="84667" y="482599"/>
                  <a:pt x="169334" y="714962"/>
                  <a:pt x="316089" y="679214"/>
                </a:cubicBezTo>
                <a:cubicBezTo>
                  <a:pt x="462845" y="643466"/>
                  <a:pt x="733778" y="71496"/>
                  <a:pt x="880533" y="35748"/>
                </a:cubicBezTo>
                <a:cubicBezTo>
                  <a:pt x="1027289" y="0"/>
                  <a:pt x="1196622" y="464725"/>
                  <a:pt x="1196622" y="464725"/>
                </a:cubicBezTo>
                <a:lnTo>
                  <a:pt x="1196622" y="464725"/>
                </a:lnTo>
                <a:lnTo>
                  <a:pt x="1196622" y="464725"/>
                </a:ln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714626" y="1000125"/>
            <a:ext cx="1714500" cy="128587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21"/>
          <p:cNvSpPr txBox="1">
            <a:spLocks noChangeArrowheads="1"/>
          </p:cNvSpPr>
          <p:nvPr/>
        </p:nvSpPr>
        <p:spPr bwMode="auto">
          <a:xfrm>
            <a:off x="285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1</a:t>
            </a:r>
          </a:p>
        </p:txBody>
      </p:sp>
      <p:sp>
        <p:nvSpPr>
          <p:cNvPr id="22546" name="TextBox 22"/>
          <p:cNvSpPr txBox="1">
            <a:spLocks noChangeArrowheads="1"/>
          </p:cNvSpPr>
          <p:nvPr/>
        </p:nvSpPr>
        <p:spPr bwMode="auto">
          <a:xfrm>
            <a:off x="2571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2</a:t>
            </a:r>
          </a:p>
        </p:txBody>
      </p:sp>
      <p:sp>
        <p:nvSpPr>
          <p:cNvPr id="22547" name="TextBox 23"/>
          <p:cNvSpPr txBox="1">
            <a:spLocks noChangeArrowheads="1"/>
          </p:cNvSpPr>
          <p:nvPr/>
        </p:nvSpPr>
        <p:spPr bwMode="auto">
          <a:xfrm>
            <a:off x="5000625" y="2730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3</a:t>
            </a:r>
          </a:p>
        </p:txBody>
      </p:sp>
      <p:sp>
        <p:nvSpPr>
          <p:cNvPr id="22548" name="TextBox 24"/>
          <p:cNvSpPr txBox="1">
            <a:spLocks noChangeArrowheads="1"/>
          </p:cNvSpPr>
          <p:nvPr/>
        </p:nvSpPr>
        <p:spPr bwMode="auto">
          <a:xfrm>
            <a:off x="7143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50000"/>
              </a:srgbClr>
            </a:gs>
            <a:gs pos="50000">
              <a:srgbClr val="00B050">
                <a:alpha val="30000"/>
              </a:srgbClr>
            </a:gs>
            <a:gs pos="100000">
              <a:srgbClr val="00B05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0781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/>
              <a:t>На каком рисунке представлен график линейной функции?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b="1" smtClean="0">
                <a:solidFill>
                  <a:srgbClr val="00421E"/>
                </a:solidFill>
              </a:rPr>
              <a:t>№2</a:t>
            </a:r>
            <a:r>
              <a:rPr lang="ru-RU" smtClean="0">
                <a:solidFill>
                  <a:srgbClr val="00421E"/>
                </a:solidFill>
              </a:rPr>
              <a:t>. Прямая – это график линейной функции.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24399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H="1" flipV="1">
            <a:off x="442913" y="1574800"/>
            <a:ext cx="1471612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 flipV="1">
            <a:off x="2786063" y="1581150"/>
            <a:ext cx="1471612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H="1" flipV="1">
            <a:off x="5143500" y="1571625"/>
            <a:ext cx="1471613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H="1" flipV="1">
            <a:off x="7000875" y="1571625"/>
            <a:ext cx="1471613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286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572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6644482" y="1499394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335838" y="1116013"/>
            <a:ext cx="914400" cy="9144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54050" y="933450"/>
            <a:ext cx="869950" cy="1471613"/>
          </a:xfrm>
          <a:custGeom>
            <a:avLst/>
            <a:gdLst>
              <a:gd name="connsiteX0" fmla="*/ 0 w 869244"/>
              <a:gd name="connsiteY0" fmla="*/ 1471318 h 1471318"/>
              <a:gd name="connsiteX1" fmla="*/ 485422 w 869244"/>
              <a:gd name="connsiteY1" fmla="*/ 3763 h 1471318"/>
              <a:gd name="connsiteX2" fmla="*/ 869244 w 869244"/>
              <a:gd name="connsiteY2" fmla="*/ 1448741 h 1471318"/>
              <a:gd name="connsiteX3" fmla="*/ 869244 w 869244"/>
              <a:gd name="connsiteY3" fmla="*/ 1448741 h 147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244" h="1471318">
                <a:moveTo>
                  <a:pt x="0" y="1471318"/>
                </a:moveTo>
                <a:cubicBezTo>
                  <a:pt x="170274" y="739422"/>
                  <a:pt x="340548" y="7526"/>
                  <a:pt x="485422" y="3763"/>
                </a:cubicBezTo>
                <a:cubicBezTo>
                  <a:pt x="630296" y="0"/>
                  <a:pt x="869244" y="1448741"/>
                  <a:pt x="869244" y="1448741"/>
                </a:cubicBezTo>
                <a:lnTo>
                  <a:pt x="869244" y="1448741"/>
                </a:ln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113338" y="1217613"/>
            <a:ext cx="1196975" cy="714375"/>
          </a:xfrm>
          <a:custGeom>
            <a:avLst/>
            <a:gdLst>
              <a:gd name="connsiteX0" fmla="*/ 0 w 1196622"/>
              <a:gd name="connsiteY0" fmla="*/ 250237 h 714962"/>
              <a:gd name="connsiteX1" fmla="*/ 316089 w 1196622"/>
              <a:gd name="connsiteY1" fmla="*/ 679214 h 714962"/>
              <a:gd name="connsiteX2" fmla="*/ 880533 w 1196622"/>
              <a:gd name="connsiteY2" fmla="*/ 35748 h 714962"/>
              <a:gd name="connsiteX3" fmla="*/ 1196622 w 1196622"/>
              <a:gd name="connsiteY3" fmla="*/ 464725 h 714962"/>
              <a:gd name="connsiteX4" fmla="*/ 1196622 w 1196622"/>
              <a:gd name="connsiteY4" fmla="*/ 464725 h 714962"/>
              <a:gd name="connsiteX5" fmla="*/ 1196622 w 1196622"/>
              <a:gd name="connsiteY5" fmla="*/ 464725 h 71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622" h="714962">
                <a:moveTo>
                  <a:pt x="0" y="250237"/>
                </a:moveTo>
                <a:cubicBezTo>
                  <a:pt x="84667" y="482599"/>
                  <a:pt x="169334" y="714962"/>
                  <a:pt x="316089" y="679214"/>
                </a:cubicBezTo>
                <a:cubicBezTo>
                  <a:pt x="462845" y="643466"/>
                  <a:pt x="733778" y="71496"/>
                  <a:pt x="880533" y="35748"/>
                </a:cubicBezTo>
                <a:cubicBezTo>
                  <a:pt x="1027289" y="0"/>
                  <a:pt x="1196622" y="464725"/>
                  <a:pt x="1196622" y="464725"/>
                </a:cubicBezTo>
                <a:lnTo>
                  <a:pt x="1196622" y="464725"/>
                </a:lnTo>
                <a:lnTo>
                  <a:pt x="1196622" y="464725"/>
                </a:ln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714626" y="1000125"/>
            <a:ext cx="1714500" cy="128587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21"/>
          <p:cNvSpPr txBox="1">
            <a:spLocks noChangeArrowheads="1"/>
          </p:cNvSpPr>
          <p:nvPr/>
        </p:nvSpPr>
        <p:spPr bwMode="auto">
          <a:xfrm>
            <a:off x="285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1</a:t>
            </a:r>
          </a:p>
        </p:txBody>
      </p:sp>
      <p:sp>
        <p:nvSpPr>
          <p:cNvPr id="23569" name="TextBox 22"/>
          <p:cNvSpPr txBox="1">
            <a:spLocks noChangeArrowheads="1"/>
          </p:cNvSpPr>
          <p:nvPr/>
        </p:nvSpPr>
        <p:spPr bwMode="auto">
          <a:xfrm>
            <a:off x="2571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2</a:t>
            </a:r>
          </a:p>
        </p:txBody>
      </p:sp>
      <p:sp>
        <p:nvSpPr>
          <p:cNvPr id="23570" name="TextBox 23"/>
          <p:cNvSpPr txBox="1">
            <a:spLocks noChangeArrowheads="1"/>
          </p:cNvSpPr>
          <p:nvPr/>
        </p:nvSpPr>
        <p:spPr bwMode="auto">
          <a:xfrm>
            <a:off x="5000625" y="2730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3</a:t>
            </a:r>
          </a:p>
        </p:txBody>
      </p:sp>
      <p:sp>
        <p:nvSpPr>
          <p:cNvPr id="23571" name="TextBox 24"/>
          <p:cNvSpPr txBox="1">
            <a:spLocks noChangeArrowheads="1"/>
          </p:cNvSpPr>
          <p:nvPr/>
        </p:nvSpPr>
        <p:spPr bwMode="auto">
          <a:xfrm>
            <a:off x="7143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50000"/>
              </a:srgbClr>
            </a:gs>
            <a:gs pos="50000">
              <a:srgbClr val="00B050">
                <a:alpha val="30000"/>
              </a:srgbClr>
            </a:gs>
            <a:gs pos="100000">
              <a:srgbClr val="00B05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0781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/>
              <a:t>На каком рисунке изображён график возрастающей на всей области определения функции?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b="1" smtClean="0">
                <a:solidFill>
                  <a:srgbClr val="00421E"/>
                </a:solidFill>
              </a:rPr>
              <a:t>№2</a:t>
            </a:r>
            <a:r>
              <a:rPr lang="ru-RU" smtClean="0">
                <a:solidFill>
                  <a:srgbClr val="00421E"/>
                </a:solidFill>
              </a:rPr>
              <a:t>. Прямая возрастает на всей ООФ.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24399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H="1" flipV="1">
            <a:off x="442913" y="1574800"/>
            <a:ext cx="1471612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H="1" flipV="1">
            <a:off x="2786063" y="1581150"/>
            <a:ext cx="1471612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H="1" flipV="1">
            <a:off x="5143500" y="1571625"/>
            <a:ext cx="1471613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H="1" flipV="1">
            <a:off x="7000875" y="1571625"/>
            <a:ext cx="1471613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286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572794" y="1499394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6644482" y="1499394"/>
            <a:ext cx="2286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7335838" y="1116013"/>
            <a:ext cx="914400" cy="9144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54050" y="933450"/>
            <a:ext cx="869950" cy="1471613"/>
          </a:xfrm>
          <a:custGeom>
            <a:avLst/>
            <a:gdLst>
              <a:gd name="connsiteX0" fmla="*/ 0 w 869244"/>
              <a:gd name="connsiteY0" fmla="*/ 1471318 h 1471318"/>
              <a:gd name="connsiteX1" fmla="*/ 485422 w 869244"/>
              <a:gd name="connsiteY1" fmla="*/ 3763 h 1471318"/>
              <a:gd name="connsiteX2" fmla="*/ 869244 w 869244"/>
              <a:gd name="connsiteY2" fmla="*/ 1448741 h 1471318"/>
              <a:gd name="connsiteX3" fmla="*/ 869244 w 869244"/>
              <a:gd name="connsiteY3" fmla="*/ 1448741 h 147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9244" h="1471318">
                <a:moveTo>
                  <a:pt x="0" y="1471318"/>
                </a:moveTo>
                <a:cubicBezTo>
                  <a:pt x="170274" y="739422"/>
                  <a:pt x="340548" y="7526"/>
                  <a:pt x="485422" y="3763"/>
                </a:cubicBezTo>
                <a:cubicBezTo>
                  <a:pt x="630296" y="0"/>
                  <a:pt x="869244" y="1448741"/>
                  <a:pt x="869244" y="1448741"/>
                </a:cubicBezTo>
                <a:lnTo>
                  <a:pt x="869244" y="1448741"/>
                </a:ln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113338" y="1217613"/>
            <a:ext cx="1196975" cy="714375"/>
          </a:xfrm>
          <a:custGeom>
            <a:avLst/>
            <a:gdLst>
              <a:gd name="connsiteX0" fmla="*/ 0 w 1196622"/>
              <a:gd name="connsiteY0" fmla="*/ 250237 h 714962"/>
              <a:gd name="connsiteX1" fmla="*/ 316089 w 1196622"/>
              <a:gd name="connsiteY1" fmla="*/ 679214 h 714962"/>
              <a:gd name="connsiteX2" fmla="*/ 880533 w 1196622"/>
              <a:gd name="connsiteY2" fmla="*/ 35748 h 714962"/>
              <a:gd name="connsiteX3" fmla="*/ 1196622 w 1196622"/>
              <a:gd name="connsiteY3" fmla="*/ 464725 h 714962"/>
              <a:gd name="connsiteX4" fmla="*/ 1196622 w 1196622"/>
              <a:gd name="connsiteY4" fmla="*/ 464725 h 714962"/>
              <a:gd name="connsiteX5" fmla="*/ 1196622 w 1196622"/>
              <a:gd name="connsiteY5" fmla="*/ 464725 h 71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6622" h="714962">
                <a:moveTo>
                  <a:pt x="0" y="250237"/>
                </a:moveTo>
                <a:cubicBezTo>
                  <a:pt x="84667" y="482599"/>
                  <a:pt x="169334" y="714962"/>
                  <a:pt x="316089" y="679214"/>
                </a:cubicBezTo>
                <a:cubicBezTo>
                  <a:pt x="462845" y="643466"/>
                  <a:pt x="733778" y="71496"/>
                  <a:pt x="880533" y="35748"/>
                </a:cubicBezTo>
                <a:cubicBezTo>
                  <a:pt x="1027289" y="0"/>
                  <a:pt x="1196622" y="464725"/>
                  <a:pt x="1196622" y="464725"/>
                </a:cubicBezTo>
                <a:lnTo>
                  <a:pt x="1196622" y="464725"/>
                </a:lnTo>
                <a:lnTo>
                  <a:pt x="1196622" y="464725"/>
                </a:lnTo>
              </a:path>
            </a:pathLst>
          </a:cu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714626" y="1000125"/>
            <a:ext cx="1714500" cy="128587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TextBox 21"/>
          <p:cNvSpPr txBox="1">
            <a:spLocks noChangeArrowheads="1"/>
          </p:cNvSpPr>
          <p:nvPr/>
        </p:nvSpPr>
        <p:spPr bwMode="auto">
          <a:xfrm>
            <a:off x="285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1</a:t>
            </a:r>
          </a:p>
        </p:txBody>
      </p:sp>
      <p:sp>
        <p:nvSpPr>
          <p:cNvPr id="24593" name="TextBox 22"/>
          <p:cNvSpPr txBox="1">
            <a:spLocks noChangeArrowheads="1"/>
          </p:cNvSpPr>
          <p:nvPr/>
        </p:nvSpPr>
        <p:spPr bwMode="auto">
          <a:xfrm>
            <a:off x="2571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2</a:t>
            </a:r>
          </a:p>
        </p:txBody>
      </p:sp>
      <p:sp>
        <p:nvSpPr>
          <p:cNvPr id="24594" name="TextBox 23"/>
          <p:cNvSpPr txBox="1">
            <a:spLocks noChangeArrowheads="1"/>
          </p:cNvSpPr>
          <p:nvPr/>
        </p:nvSpPr>
        <p:spPr bwMode="auto">
          <a:xfrm>
            <a:off x="5000625" y="2730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3</a:t>
            </a:r>
          </a:p>
        </p:txBody>
      </p:sp>
      <p:sp>
        <p:nvSpPr>
          <p:cNvPr id="24595" name="TextBox 24"/>
          <p:cNvSpPr txBox="1">
            <a:spLocks noChangeArrowheads="1"/>
          </p:cNvSpPr>
          <p:nvPr/>
        </p:nvSpPr>
        <p:spPr bwMode="auto">
          <a:xfrm>
            <a:off x="7143750" y="285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Lucida Sans Unicode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50000"/>
              </a:srgbClr>
            </a:gs>
            <a:gs pos="50000">
              <a:srgbClr val="FFFF00">
                <a:alpha val="30000"/>
              </a:srgbClr>
            </a:gs>
            <a:gs pos="100000">
              <a:srgbClr val="FFFF0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>2 тур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50000"/>
              </a:srgbClr>
            </a:gs>
            <a:gs pos="50000">
              <a:srgbClr val="FFFF00">
                <a:alpha val="30000"/>
              </a:srgbClr>
            </a:gs>
            <a:gs pos="100000">
              <a:srgbClr val="FFFF0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314325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500" dirty="0" smtClean="0"/>
              <a:t>Девизом каждого, кто нашёл что-то новое, является слово «Эврика!» Так воскликнул учёный, открыв новый закон. Он же с большой точностью вычислил значение </a:t>
            </a:r>
            <a:r>
              <a:rPr lang="el-GR" sz="5200" dirty="0" smtClean="0"/>
              <a:t>π</a:t>
            </a:r>
            <a:r>
              <a:rPr lang="ru-RU" sz="5200" dirty="0" smtClean="0"/>
              <a:t>.</a:t>
            </a:r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№ 2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Архимед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28" name="Рисунок 3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71438"/>
            <a:ext cx="71723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50000"/>
              </a:srgbClr>
            </a:gs>
            <a:gs pos="50000">
              <a:srgbClr val="FFFF00">
                <a:alpha val="30000"/>
              </a:srgbClr>
            </a:gs>
            <a:gs pos="100000">
              <a:srgbClr val="FFFF0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643313"/>
            <a:ext cx="8229600" cy="300037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Кто из этих учёных участвовал в атлетических состязаниях и на олимпийских играх был дважды увенчан лавровым венком за победу в кулачном бою?</a:t>
            </a:r>
            <a:endParaRPr lang="ru-RU" sz="4800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№ 1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Пифагор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2" name="Рисунок 3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71438"/>
            <a:ext cx="71723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33639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>1 тур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50000"/>
              </a:srgbClr>
            </a:gs>
            <a:gs pos="50000">
              <a:srgbClr val="FFFF00">
                <a:alpha val="30000"/>
              </a:srgbClr>
            </a:gs>
            <a:gs pos="100000">
              <a:srgbClr val="FFFF0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875"/>
            <a:ext cx="8229600" cy="24352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dirty="0" smtClean="0"/>
              <a:t>Кто из этих учёных помогал защищать свой город Сиракузы от   римлян и при  этом погиб?</a:t>
            </a:r>
            <a:endParaRPr lang="ru-RU" sz="4800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№ 2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Архимед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6" name="Рисунок 3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71438"/>
            <a:ext cx="71723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>
                <a:alpha val="50000"/>
              </a:srgbClr>
            </a:gs>
            <a:gs pos="50000">
              <a:srgbClr val="FFFF00">
                <a:alpha val="30000"/>
              </a:srgbClr>
            </a:gs>
            <a:gs pos="100000">
              <a:srgbClr val="FFFF0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3714750"/>
            <a:ext cx="8229600" cy="28575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500" dirty="0" smtClean="0"/>
              <a:t>Кто из этих учёных сформулировал следующие теоремы: «Вертикальные угла равны», «В равнобедренном треугольнике углы при основании равны», «Диаметр делит круг пополам» и др.</a:t>
            </a:r>
            <a:endParaRPr lang="ru-RU" sz="5200" dirty="0" smtClean="0"/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№ 3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Фалес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700" name="Рисунок 3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71438"/>
            <a:ext cx="71723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50000"/>
              </a:srgbClr>
            </a:gs>
            <a:gs pos="50000">
              <a:srgbClr val="7030A0">
                <a:alpha val="30000"/>
              </a:srgbClr>
            </a:gs>
            <a:gs pos="100000">
              <a:srgbClr val="7030A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1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600" smtClean="0"/>
              <a:t>По- моему всё это единицы измерений длины. Так ли это?</a:t>
            </a:r>
          </a:p>
          <a:p>
            <a:pPr eaLnBrk="1" hangingPunct="1">
              <a:buFont typeface="Wingdings 3" pitchFamily="18" charset="2"/>
              <a:buNone/>
            </a:pPr>
            <a:endParaRPr lang="ru-RU" sz="3600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smtClean="0"/>
              <a:t>№ 4. </a:t>
            </a:r>
            <a:r>
              <a:rPr lang="ru-RU" sz="2800" smtClean="0"/>
              <a:t>Фунт  - мера веса</a:t>
            </a:r>
            <a:endParaRPr lang="ru-RU" sz="3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42938" y="785813"/>
            <a:ext cx="1500187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Локоть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2714625" y="785813"/>
            <a:ext cx="1500188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Дюйм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4929188" y="785813"/>
            <a:ext cx="1500187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Lucida Sans Unicode" pitchFamily="34" charset="0"/>
              </a:rPr>
              <a:t>Фут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6929438" y="785813"/>
            <a:ext cx="1500187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Фунт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1143000" y="357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1</a:t>
            </a: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3286125" y="357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2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5429250" y="357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3</a:t>
            </a:r>
          </a:p>
        </p:txBody>
      </p:sp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7358063" y="357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50000"/>
              </a:srgbClr>
            </a:gs>
            <a:gs pos="50000">
              <a:srgbClr val="7030A0">
                <a:alpha val="30000"/>
              </a:srgbClr>
            </a:gs>
            <a:gs pos="100000">
              <a:srgbClr val="7030A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211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600" smtClean="0"/>
              <a:t>Расположите единицы длины в порядке убывания.</a:t>
            </a:r>
          </a:p>
          <a:p>
            <a:pPr eaLnBrk="1" hangingPunct="1">
              <a:buFont typeface="Wingdings 3" pitchFamily="18" charset="2"/>
              <a:buNone/>
            </a:pPr>
            <a:endParaRPr lang="ru-RU" sz="3600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smtClean="0"/>
              <a:t>№ 1, № 3, № 2</a:t>
            </a:r>
            <a:endParaRPr lang="ru-RU" sz="3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42938" y="785813"/>
            <a:ext cx="1500187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Локоть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2714625" y="785813"/>
            <a:ext cx="1500188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Дюйм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4929188" y="785813"/>
            <a:ext cx="1500187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Lucida Sans Unicode" pitchFamily="34" charset="0"/>
              </a:rPr>
              <a:t>Фут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6929438" y="785813"/>
            <a:ext cx="1500187" cy="523875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Lucida Sans Unicode" pitchFamily="34" charset="0"/>
              </a:rPr>
              <a:t>Фунт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1143000" y="357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1</a:t>
            </a: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3286125" y="357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2</a:t>
            </a:r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5429250" y="357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3</a:t>
            </a: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7358063" y="35718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4</a:t>
            </a:r>
          </a:p>
        </p:txBody>
      </p:sp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414" y="3574068"/>
            <a:ext cx="4000528" cy="314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43188"/>
            <a:ext cx="8229600" cy="40005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err="1" smtClean="0"/>
              <a:t>Карлсон</a:t>
            </a:r>
            <a:r>
              <a:rPr lang="ru-RU" dirty="0" smtClean="0"/>
              <a:t> попросил у Малыша малинового варенья.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На полке стояли три банки с вареньем. На первой было написано «Клубничное или малиновое», на второй «Вишнёвое», а на третьей «Малиновое». В какой из банок находится малиновое варенье, если известно, что фрекен Бок все надписи перепутала?					</a:t>
            </a:r>
          </a:p>
          <a:p>
            <a:pPr marL="365760" indent="-256032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b="1" dirty="0" smtClean="0"/>
              <a:t>№2.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2714612" y="78217"/>
            <a:ext cx="6308380" cy="2350651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-71470" y="-71462"/>
            <a:ext cx="2143108" cy="2585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/>
              <a:t>3 тур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307181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/>
              <a:t>Я думаю, что сначала жил Гаусс, затем Евклид и уже потом Лобачевский. Согласны ли вы с этим утверждением?</a:t>
            </a:r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smtClean="0"/>
              <a:t>№1- №2</a:t>
            </a:r>
            <a:r>
              <a:rPr lang="ru-RU" sz="3200" smtClean="0"/>
              <a:t>.</a:t>
            </a:r>
            <a:r>
              <a:rPr lang="ru-RU" sz="2800" smtClean="0"/>
              <a:t>Евклид (</a:t>
            </a:r>
            <a:r>
              <a:rPr lang="en-US" sz="2800" smtClean="0"/>
              <a:t>IV</a:t>
            </a:r>
            <a:r>
              <a:rPr lang="ru-RU" sz="2800" smtClean="0"/>
              <a:t> в до н.э.)</a:t>
            </a:r>
          </a:p>
          <a:p>
            <a:pPr algn="r" eaLnBrk="1" hangingPunct="1">
              <a:buFont typeface="Wingdings 3" pitchFamily="18" charset="2"/>
              <a:buNone/>
            </a:pPr>
            <a:r>
              <a:rPr lang="ru-RU" sz="2800" smtClean="0"/>
              <a:t>Гаусс (</a:t>
            </a:r>
            <a:r>
              <a:rPr lang="en-US" sz="2800" smtClean="0"/>
              <a:t>VIII</a:t>
            </a:r>
            <a:r>
              <a:rPr lang="ru-RU" sz="2800" smtClean="0"/>
              <a:t> вв. н.э)</a:t>
            </a:r>
            <a:endParaRPr lang="ru-RU" sz="3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4820" name="Рисунок 3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71438"/>
            <a:ext cx="62166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57563"/>
            <a:ext cx="8229600" cy="307181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/>
              <a:t>Кому из этих учёных принадлежат слова: «Математика – царица наук, арифметика – царица математики»?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smtClean="0"/>
              <a:t>№1. </a:t>
            </a:r>
            <a:r>
              <a:rPr lang="ru-RU" sz="2800" smtClean="0"/>
              <a:t>К.Ф.</a:t>
            </a:r>
            <a:r>
              <a:rPr lang="ru-RU" sz="2400" smtClean="0"/>
              <a:t>Гаусс</a:t>
            </a:r>
            <a:endParaRPr lang="ru-RU" sz="32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4" name="Рисунок 3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675" y="71438"/>
            <a:ext cx="62166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321468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/>
              <a:t>Кто из этих учёных уже в 24-летнем возрасте был профессором университета?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smtClean="0"/>
              <a:t>№3. </a:t>
            </a:r>
            <a:r>
              <a:rPr lang="ru-RU" sz="2800" smtClean="0"/>
              <a:t>Н.И.Лобачевский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8" name="Рисунок 3" descr="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675" y="71438"/>
            <a:ext cx="621665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2210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/>
              <a:t>Какая из этих фигур по одному очень важному признаку является лишней?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smtClean="0"/>
              <a:t>№2. </a:t>
            </a:r>
            <a:r>
              <a:rPr lang="ru-RU" sz="2800" smtClean="0"/>
              <a:t>Куб – это пространственная фигура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омб 3"/>
          <p:cNvSpPr/>
          <p:nvPr/>
        </p:nvSpPr>
        <p:spPr>
          <a:xfrm>
            <a:off x="857250" y="642938"/>
            <a:ext cx="1071563" cy="1500187"/>
          </a:xfrm>
          <a:prstGeom prst="diamond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5214938" y="428625"/>
            <a:ext cx="1214437" cy="1643063"/>
          </a:xfrm>
          <a:prstGeom prst="pentagon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858000" y="571500"/>
            <a:ext cx="1631950" cy="1500188"/>
          </a:xfrm>
          <a:prstGeom prst="triangle">
            <a:avLst>
              <a:gd name="adj" fmla="val 23438"/>
            </a:avLst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786063" y="714375"/>
            <a:ext cx="1644650" cy="1573213"/>
          </a:xfrm>
          <a:prstGeom prst="cube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8229600" cy="3286125"/>
          </a:xfrm>
        </p:spPr>
        <p:txBody>
          <a:bodyPr>
            <a:normAutofit/>
          </a:bodyPr>
          <a:lstStyle/>
          <a:p>
            <a:pPr marL="9048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Кто из этих людей является автором учебника для детей под названием «Арифметика»</a:t>
            </a:r>
          </a:p>
          <a:p>
            <a:pPr marL="852678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sz="3600" dirty="0" smtClean="0"/>
          </a:p>
          <a:p>
            <a:pPr marL="852678" indent="-74295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№1.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Л.Н.Толстой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8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71438"/>
            <a:ext cx="60737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2210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3200" smtClean="0"/>
              <a:t>Какая из этих фигур не является многоугольником?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sz="3200" b="1" smtClean="0"/>
              <a:t>№2. </a:t>
            </a:r>
            <a:r>
              <a:rPr lang="ru-RU" sz="2800" smtClean="0"/>
              <a:t>Куб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омб 3"/>
          <p:cNvSpPr/>
          <p:nvPr/>
        </p:nvSpPr>
        <p:spPr>
          <a:xfrm>
            <a:off x="857250" y="642938"/>
            <a:ext cx="1071563" cy="1500187"/>
          </a:xfrm>
          <a:prstGeom prst="diamond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5214938" y="428625"/>
            <a:ext cx="1214437" cy="1643063"/>
          </a:xfrm>
          <a:prstGeom prst="pentagon">
            <a:avLst/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858000" y="571500"/>
            <a:ext cx="1631950" cy="1500188"/>
          </a:xfrm>
          <a:prstGeom prst="triangle">
            <a:avLst>
              <a:gd name="adj" fmla="val 23438"/>
            </a:avLst>
          </a:prstGeom>
          <a:noFill/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786063" y="714375"/>
            <a:ext cx="1644650" cy="1573213"/>
          </a:xfrm>
          <a:prstGeom prst="cube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8800" b="1" i="1" smtClean="0">
                <a:solidFill>
                  <a:srgbClr val="491345"/>
                </a:solidFill>
              </a:rPr>
              <a:t>АРИФМЕТИКА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4000" b="1" i="1" smtClean="0"/>
              <a:t>Составьте как можно больше слов из букв этого слова.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ФИНАЛ</a:t>
            </a:r>
            <a:endParaRPr lang="ru-RU" dirty="0"/>
          </a:p>
        </p:txBody>
      </p:sp>
      <p:pic>
        <p:nvPicPr>
          <p:cNvPr id="5" name="Muita Bobeir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8472488" cy="3357562"/>
          </a:xfrm>
        </p:spPr>
        <p:txBody>
          <a:bodyPr>
            <a:normAutofit fontScale="70000" lnSpcReduction="20000"/>
          </a:bodyPr>
          <a:lstStyle/>
          <a:p>
            <a:pPr marL="9048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500" dirty="0" smtClean="0"/>
              <a:t>С кем из них произошёл следующий случай?</a:t>
            </a:r>
            <a:endParaRPr lang="ru-RU" sz="4000" dirty="0" smtClean="0"/>
          </a:p>
          <a:p>
            <a:pPr marL="9048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dirty="0" smtClean="0"/>
              <a:t>«…На камзоле продрались локти. Повстречавший его придворный щёголь ехидно заметил по этому поводу: «Учёность выглядывает оттуда…» «Нисколько, сударь, - немедленно ответил он, - глупость заглядывает туда!»</a:t>
            </a:r>
          </a:p>
          <a:p>
            <a:pPr marL="852678" indent="-74295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№2. 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М.В.Ломоносов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2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71438"/>
            <a:ext cx="60737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8229600" cy="3429000"/>
          </a:xfrm>
        </p:spPr>
        <p:txBody>
          <a:bodyPr>
            <a:normAutofit fontScale="77500" lnSpcReduction="20000"/>
          </a:bodyPr>
          <a:lstStyle/>
          <a:p>
            <a:pPr marL="90488" indent="190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Кто из этих знаменитых людей сделал интересное и меткое «арифметическое» сравнение, что человек подобен   дроби, числитель которой есть то, что человек представляет собой, а знаменатель – то, что он думает о себе. Чем большего мнения о себе человек, тем больше знаменатель, а значит меньше дробь.</a:t>
            </a:r>
          </a:p>
          <a:p>
            <a:pPr marL="852678" indent="-74295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№1.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Л.Н.Толстой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6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71438"/>
            <a:ext cx="60737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8229600" cy="3286125"/>
          </a:xfrm>
        </p:spPr>
        <p:txBody>
          <a:bodyPr>
            <a:normAutofit/>
          </a:bodyPr>
          <a:lstStyle/>
          <a:p>
            <a:pPr marL="9048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Кому принадлежат слова: «Вдохновение нужно в геометрии, как и в поэзии»?</a:t>
            </a:r>
          </a:p>
          <a:p>
            <a:pPr marL="852678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sz="3600" dirty="0" smtClean="0"/>
          </a:p>
          <a:p>
            <a:pPr marL="852678" indent="-74295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№3.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А.С.Пушкин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71438"/>
            <a:ext cx="60737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8229600" cy="3286125"/>
          </a:xfrm>
        </p:spPr>
        <p:txBody>
          <a:bodyPr>
            <a:normAutofit lnSpcReduction="10000"/>
          </a:bodyPr>
          <a:lstStyle/>
          <a:p>
            <a:pPr marL="9048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Кому из этих людей принадлежат следующие слова: «Математику уже затем учить следует, что она ум в порядок приводит»?</a:t>
            </a:r>
          </a:p>
          <a:p>
            <a:pPr marL="852678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sz="3600" dirty="0" smtClean="0"/>
          </a:p>
          <a:p>
            <a:pPr marL="852678" indent="-74295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№2.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М.В.Ломоносов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4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71438"/>
            <a:ext cx="60737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8229600" cy="3286125"/>
          </a:xfrm>
        </p:spPr>
        <p:txBody>
          <a:bodyPr>
            <a:normAutofit/>
          </a:bodyPr>
          <a:lstStyle/>
          <a:p>
            <a:pPr marL="9048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Мне кажется, что фамилиями этих людей названы города. Так ли это?</a:t>
            </a:r>
          </a:p>
          <a:p>
            <a:pPr marL="852678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sz="3600" dirty="0" smtClean="0"/>
          </a:p>
          <a:p>
            <a:pPr marL="852678" indent="-74295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№1.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Л.Н.Толстой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8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71438"/>
            <a:ext cx="60737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8"/>
            <a:ext cx="8229600" cy="3286125"/>
          </a:xfrm>
        </p:spPr>
        <p:txBody>
          <a:bodyPr>
            <a:normAutofit lnSpcReduction="10000"/>
          </a:bodyPr>
          <a:lstStyle/>
          <a:p>
            <a:pPr marL="9048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600" dirty="0" smtClean="0"/>
              <a:t>По чьему проекту в 1755 году был организован Московский университет, носящий ныне его имя?</a:t>
            </a:r>
          </a:p>
          <a:p>
            <a:pPr marL="852678" indent="-7429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sz="3600" dirty="0" smtClean="0"/>
          </a:p>
          <a:p>
            <a:pPr marL="852678" indent="-74295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№2.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М.В.Ломоносов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2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113" y="71438"/>
            <a:ext cx="60737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167</TotalTime>
  <Words>718</Words>
  <Application>Microsoft Office PowerPoint</Application>
  <PresentationFormat>Экран (4:3)</PresentationFormat>
  <Paragraphs>135</Paragraphs>
  <Slides>31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Lucida Sans Unicode</vt:lpstr>
      <vt:lpstr>Wingdings 3</vt:lpstr>
      <vt:lpstr>Verdana</vt:lpstr>
      <vt:lpstr>Wingdings 2</vt:lpstr>
      <vt:lpstr>Calibri</vt:lpstr>
      <vt:lpstr>Открытая</vt:lpstr>
      <vt:lpstr>ЗВЁЗДНЫЙ ЧАС</vt:lpstr>
      <vt:lpstr>1 тур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</vt:lpstr>
      <vt:lpstr>   </vt:lpstr>
      <vt:lpstr>   </vt:lpstr>
      <vt:lpstr>2 тур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3 тур</vt:lpstr>
      <vt:lpstr>Слайд 26</vt:lpstr>
      <vt:lpstr>Слайд 27</vt:lpstr>
      <vt:lpstr>Слайд 28</vt:lpstr>
      <vt:lpstr>Слайд 29</vt:lpstr>
      <vt:lpstr>Слайд 30</vt:lpstr>
      <vt:lpstr>ФИНАЛ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 ЧАС</dc:title>
  <dc:creator>Use</dc:creator>
  <cp:lastModifiedBy>Елена</cp:lastModifiedBy>
  <cp:revision>23</cp:revision>
  <dcterms:created xsi:type="dcterms:W3CDTF">2009-03-11T17:23:17Z</dcterms:created>
  <dcterms:modified xsi:type="dcterms:W3CDTF">2012-12-20T12:30:41Z</dcterms:modified>
</cp:coreProperties>
</file>