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59F5-1C62-44E3-9234-40071B6A49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8F84-D240-4ED9-8DEF-EDAE8ABDC6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CB9C-AD3D-4B88-975E-CFCEEA3DB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ABF4-AFA5-4A12-9EDB-8A3213C0B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3402-3602-4B8A-B75B-0F60476D57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685-2D99-4BB8-86C9-ECE94E90E2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782A-995C-4E5E-8DD0-AA0F5E6614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CA7A-E64E-4F5D-8256-8BA6A6BAED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8352-0BAC-4697-82CE-299740FC66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5F0B-6877-4BC8-BE19-0CF307AFE2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5E9E-D594-4FC6-A951-85AD92AB77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F30F3-8148-477B-8DB9-BB8555C8E44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/>
          <a:p>
            <a:pPr eaLnBrk="1" hangingPunct="1"/>
            <a:r>
              <a:rPr lang="ru-RU" sz="8000" b="1" i="1" smtClean="0">
                <a:solidFill>
                  <a:schemeClr val="bg1"/>
                </a:solidFill>
                <a:latin typeface="Monotype Corsiva" pitchFamily="66" charset="0"/>
              </a:rPr>
              <a:t>Физическая культура ребенка – забота семьи и школы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285750" y="714375"/>
            <a:ext cx="8643938" cy="4714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– это состояние полного физического, душевного и социального благополучия, а не только отсутствие болезней и физических дефектов.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всероссийской диспансеризации детей (2008 г.)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071813"/>
            <a:ext cx="8229600" cy="2900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- Здоровые дети – 32%</a:t>
            </a:r>
          </a:p>
          <a:p>
            <a:pPr eaLnBrk="1" hangingPunct="1">
              <a:buFontTx/>
              <a:buNone/>
            </a:pPr>
            <a:r>
              <a:rPr lang="ru-RU" smtClean="0"/>
              <a:t>- Имеют отклонения или факторы риска заболевания – 32%</a:t>
            </a:r>
          </a:p>
          <a:p>
            <a:pPr eaLnBrk="1" hangingPunct="1">
              <a:buFontTx/>
              <a:buNone/>
            </a:pPr>
            <a:r>
              <a:rPr lang="ru-RU" smtClean="0"/>
              <a:t>- Страдают хроническими заболеваниями – 16%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Данные НИИ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гигиены и охраны здоровья детей и подростков Научного центра здоровья детей РАМН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714625"/>
            <a:ext cx="8229600" cy="3857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u="sng" smtClean="0"/>
              <a:t>При поступлении в 1 класс</a:t>
            </a:r>
          </a:p>
          <a:p>
            <a:pPr eaLnBrk="1" hangingPunct="1"/>
            <a:r>
              <a:rPr lang="ru-RU" smtClean="0"/>
              <a:t>Число здоровых детей – 10%</a:t>
            </a:r>
          </a:p>
          <a:p>
            <a:pPr eaLnBrk="1" hangingPunct="1"/>
            <a:r>
              <a:rPr lang="ru-RU" smtClean="0"/>
              <a:t>Имеют отклонения в нейропсихологическом развитии – 30-50%</a:t>
            </a:r>
          </a:p>
          <a:p>
            <a:pPr eaLnBrk="1" hangingPunct="1"/>
            <a:r>
              <a:rPr lang="ru-RU" smtClean="0"/>
              <a:t>Нарушение сердечно-сосудистой и дыхательной системах – 30%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России по международным стандартам 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3071813"/>
            <a:ext cx="8643938" cy="2428875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smtClean="0"/>
              <a:t>Уровень жизни – 65 место </a:t>
            </a:r>
          </a:p>
          <a:p>
            <a:pPr>
              <a:buFontTx/>
              <a:buNone/>
            </a:pPr>
            <a:r>
              <a:rPr lang="ru-RU" sz="4000" smtClean="0"/>
              <a:t>Уровень бедности – 53%, </a:t>
            </a:r>
          </a:p>
          <a:p>
            <a:pPr>
              <a:buFontTx/>
              <a:buNone/>
            </a:pPr>
            <a:r>
              <a:rPr lang="ru-RU" sz="4000" smtClean="0"/>
              <a:t>102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371475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mtClean="0"/>
              <a:t>Образ жизни;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/>
              <a:t>Наследственность;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/>
              <a:t>Состояние окружающей среды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mtClean="0"/>
              <a:t>Уровень здравоохранения и качество медицинских услуг.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8" y="428625"/>
            <a:ext cx="8572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здоровье: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715375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</a:t>
            </a:r>
            <a:b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здоровый образа жизни:</a:t>
            </a:r>
            <a:r>
              <a:rPr lang="ru-RU" sz="4800" i="1" dirty="0" smtClean="0">
                <a:solidFill>
                  <a:srgbClr val="FF0000"/>
                </a:solidFill>
              </a:rPr>
              <a:t/>
            </a:r>
            <a:br>
              <a:rPr lang="ru-RU" sz="4800" i="1" dirty="0" smtClean="0">
                <a:solidFill>
                  <a:srgbClr val="FF0000"/>
                </a:solidFill>
              </a:rPr>
            </a:br>
            <a:endParaRPr lang="ru-RU" sz="4800" i="1" dirty="0" smtClean="0">
              <a:solidFill>
                <a:srgbClr val="FF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Особенности питания;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Физическая активность;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Закаливание 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Режим дня, труда и отдыха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Особенности  эмоционального состояния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Жизненная позиция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sz="2400" smtClean="0"/>
              <a:t>Вредные привычки</a:t>
            </a:r>
          </a:p>
          <a:p>
            <a:pPr marL="514350" indent="-514350" eaLnBrk="1" hangingPunct="1">
              <a:buFontTx/>
              <a:buNone/>
            </a:pPr>
            <a:r>
              <a:rPr lang="ru-RU" sz="2400" smtClean="0"/>
              <a:t>		а) курение</a:t>
            </a:r>
          </a:p>
          <a:p>
            <a:pPr marL="514350" indent="-514350" eaLnBrk="1" hangingPunct="1">
              <a:buFontTx/>
              <a:buNone/>
            </a:pPr>
            <a:r>
              <a:rPr lang="ru-RU" sz="2400" smtClean="0"/>
              <a:t>		б) употребление алкоголя </a:t>
            </a:r>
          </a:p>
          <a:p>
            <a:pPr marL="514350" indent="-514350" eaLnBrk="1" hangingPunct="1">
              <a:buFontTx/>
              <a:buNone/>
            </a:pPr>
            <a:r>
              <a:rPr lang="ru-RU" sz="2400" smtClean="0"/>
              <a:t>		в) употребление наркотиков</a:t>
            </a:r>
          </a:p>
          <a:p>
            <a:pPr marL="514350" indent="-514350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44391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здорового образа жизни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3071813"/>
            <a:ext cx="8229600" cy="1900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000" smtClean="0"/>
              <a:t>Физическая культура </a:t>
            </a:r>
          </a:p>
          <a:p>
            <a:pPr eaLnBrk="1" hangingPunct="1">
              <a:buFontTx/>
              <a:buNone/>
            </a:pPr>
            <a:r>
              <a:rPr lang="ru-RU" sz="6000" smtClean="0"/>
              <a:t>Зарядка</a:t>
            </a:r>
          </a:p>
          <a:p>
            <a:pPr eaLnBrk="1" hangingPunct="1">
              <a:buFontTx/>
              <a:buNone/>
            </a:pPr>
            <a:r>
              <a:rPr lang="ru-RU" sz="6000" smtClean="0"/>
              <a:t>Спорт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Физическая культура ребенка – забота семьи и школы </vt:lpstr>
      <vt:lpstr>Слайд 2</vt:lpstr>
      <vt:lpstr>Итоги всероссийской диспансеризации детей (2008 г.)</vt:lpstr>
      <vt:lpstr>Данные НИИ  гигиены и охраны здоровья детей и подростков Научного центра здоровья детей РАМН </vt:lpstr>
      <vt:lpstr>Показатели России по международным стандартам </vt:lpstr>
      <vt:lpstr>Слайд 6</vt:lpstr>
      <vt:lpstr>Факторы, влияющие  на здоровый образа жизни: </vt:lpstr>
      <vt:lpstr>Составляющие здорового образа жизни 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ребенка – забота семьи и школы </dc:title>
  <dc:creator>User</dc:creator>
  <cp:lastModifiedBy>User</cp:lastModifiedBy>
  <cp:revision>1</cp:revision>
  <dcterms:created xsi:type="dcterms:W3CDTF">2013-04-12T19:32:11Z</dcterms:created>
  <dcterms:modified xsi:type="dcterms:W3CDTF">2013-04-12T19:33:25Z</dcterms:modified>
</cp:coreProperties>
</file>