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301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9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7" r:id="rId29"/>
    <p:sldId id="281" r:id="rId30"/>
    <p:sldId id="282" r:id="rId31"/>
    <p:sldId id="298" r:id="rId32"/>
    <p:sldId id="284" r:id="rId33"/>
    <p:sldId id="299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AC5088-82BC-4F18-95DC-E484FCB20A93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6FA329-D4CB-475C-BDC5-FC0CEA73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/>
              <a:t>Методическая </a:t>
            </a:r>
            <a:r>
              <a:rPr lang="ru-RU" b="1" smtClean="0"/>
              <a:t>разработка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урока </a:t>
            </a:r>
            <a:r>
              <a:rPr lang="ru-RU" b="1" dirty="0"/>
              <a:t>в 5 </a:t>
            </a:r>
            <a:r>
              <a:rPr lang="ru-RU" b="1" dirty="0" smtClean="0"/>
              <a:t>классе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858180" cy="399575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/>
              <a:t>«Творческий проект.</a:t>
            </a:r>
            <a:endParaRPr lang="ru-RU" sz="4400" dirty="0" smtClean="0"/>
          </a:p>
          <a:p>
            <a:r>
              <a:rPr lang="ru-RU" sz="4400" b="1" dirty="0"/>
              <a:t> Этапы </a:t>
            </a:r>
            <a:r>
              <a:rPr lang="ru-RU" sz="4400" b="1" dirty="0" smtClean="0"/>
              <a:t>выполнения</a:t>
            </a:r>
          </a:p>
          <a:p>
            <a:r>
              <a:rPr lang="ru-RU" sz="4400" b="1" dirty="0" smtClean="0"/>
              <a:t>творческого  </a:t>
            </a:r>
          </a:p>
          <a:p>
            <a:r>
              <a:rPr lang="ru-RU" sz="4400" b="1" dirty="0" smtClean="0"/>
              <a:t>проекта»</a:t>
            </a:r>
          </a:p>
          <a:p>
            <a:r>
              <a:rPr lang="ru-RU" sz="2800" dirty="0" smtClean="0"/>
              <a:t>Учитель МБОУ СОШ № 13 </a:t>
            </a:r>
          </a:p>
          <a:p>
            <a:r>
              <a:rPr lang="ru-RU" sz="2800" dirty="0" smtClean="0"/>
              <a:t>округа Муром Владимирской области </a:t>
            </a:r>
          </a:p>
          <a:p>
            <a:r>
              <a:rPr lang="ru-RU" sz="2800" dirty="0" smtClean="0"/>
              <a:t>Фадеева Мария Ивановна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Умения учащихся </a:t>
            </a:r>
            <a:br>
              <a:rPr lang="ru-RU" smtClean="0"/>
            </a:br>
            <a:r>
              <a:rPr lang="ru-RU" smtClean="0"/>
              <a:t>при выполнении проекта: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давать </a:t>
            </a:r>
            <a:r>
              <a:rPr lang="ru-RU" dirty="0"/>
              <a:t>экологическую и социальную оценку технологии и продукту труда;</a:t>
            </a:r>
          </a:p>
          <a:p>
            <a:pPr lvl="0" algn="just"/>
            <a:r>
              <a:rPr lang="ru-RU" dirty="0"/>
              <a:t>выдвигать предпринимательские идеи в рамках изученных технологий;</a:t>
            </a:r>
          </a:p>
          <a:p>
            <a:pPr lvl="0" algn="just"/>
            <a:r>
              <a:rPr lang="ru-RU" dirty="0"/>
              <a:t>оценивать свои профессиональные интересы и склонности;</a:t>
            </a:r>
          </a:p>
          <a:p>
            <a:pPr lvl="0" algn="just"/>
            <a:r>
              <a:rPr lang="ru-RU" dirty="0"/>
              <a:t>сотрудничать в коллективе и выполнять функции лидера.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94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328" y="1225296"/>
            <a:ext cx="7357872" cy="5230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Анализируя </a:t>
            </a:r>
            <a:r>
              <a:rPr lang="ru-RU" dirty="0"/>
              <a:t>эти слова, приходишь к выводу, что в полной мере овладеть вышеперечисленными умениями школьник может только в ходе учебного проектирования, которое все более становится основным методом обучения учащихся в технологии. Такая деятельность способствует активному овладению знаниями и умениями, развитию творческих способностей, воспитанию нравственно-трудовых и других положительных качеств личности.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4400" b="1" dirty="0"/>
              <a:t>Этапы выполнения творческого проекта.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Содержимое 3" descr="261592.5933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864" y="1928812"/>
            <a:ext cx="3626732" cy="4714897"/>
          </a:xfrm>
          <a:prstGeom prst="rect">
            <a:avLst/>
          </a:prstGeom>
        </p:spPr>
      </p:pic>
      <p:pic>
        <p:nvPicPr>
          <p:cNvPr id="5" name="Рисунок 4" descr="1832913_il_430xnavental_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947672"/>
            <a:ext cx="3357554" cy="4767476"/>
          </a:xfrm>
          <a:prstGeom prst="rect">
            <a:avLst/>
          </a:prstGeom>
        </p:spPr>
      </p:pic>
      <p:pic>
        <p:nvPicPr>
          <p:cNvPr id="6" name="Рисунок 5" descr="2095476_fourcornersapr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637" y="2357429"/>
            <a:ext cx="3514725" cy="450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206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предыдущих уроках учащиеся занимались изготовлением фартука и косынки. Шитье изделий проходило в несколько этапов. На основе выполненного учащиеся должны выполнить творческий проект</a:t>
            </a:r>
            <a:r>
              <a:rPr lang="ru-RU" sz="3200" dirty="0"/>
              <a:t>.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143248"/>
            <a:ext cx="8543956" cy="2982915"/>
          </a:xfrm>
        </p:spPr>
        <p:txBody>
          <a:bodyPr/>
          <a:lstStyle/>
          <a:p>
            <a:pPr>
              <a:buNone/>
            </a:pPr>
            <a:r>
              <a:rPr lang="ru-RU" dirty="0"/>
              <a:t>Проектная деятельность учащихся состоит из трех этапов: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1.организационно-подготовительного,</a:t>
            </a:r>
          </a:p>
          <a:p>
            <a:pPr>
              <a:buNone/>
            </a:pPr>
            <a:r>
              <a:rPr lang="ru-RU" dirty="0" smtClean="0"/>
              <a:t>2.технологического 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/>
              <a:t>заключительного.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71816" cy="86298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Этапы </a:t>
            </a:r>
            <a:r>
              <a:rPr lang="ru-RU" sz="2800" b="1" dirty="0"/>
              <a:t>выполнения творческого проекта.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72" y="841248"/>
            <a:ext cx="7964424" cy="5522976"/>
          </a:xfrm>
        </p:spPr>
        <p:txBody>
          <a:bodyPr>
            <a:normAutofit fontScale="77500" lnSpcReduction="20000"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r>
              <a:rPr lang="ru-RU" b="1" i="1" u="sng" dirty="0" smtClean="0"/>
              <a:t>На </a:t>
            </a:r>
            <a:r>
              <a:rPr lang="ru-RU" b="1" i="1" u="sng" dirty="0"/>
              <a:t>первом этапе</a:t>
            </a:r>
            <a:r>
              <a:rPr lang="ru-RU" b="1" u="sng" dirty="0"/>
              <a:t> </a:t>
            </a:r>
            <a:r>
              <a:rPr lang="ru-RU" dirty="0"/>
              <a:t>ученики проводят </a:t>
            </a:r>
            <a:r>
              <a:rPr lang="ru-RU" dirty="0" err="1"/>
              <a:t>мини-маркетинговые</a:t>
            </a:r>
            <a:r>
              <a:rPr lang="ru-RU" dirty="0"/>
              <a:t> исследования, осуществляют выбор и обоснование проекта, анализируют предстоящую деятельность, определяют оптимальный вариант конструкции, подбирают материал, осуществляют планирование технологического процесса, разрабатывают конструкторско-технологическую документацию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/>
              <a:t>На втором этапе</a:t>
            </a:r>
            <a:r>
              <a:rPr lang="ru-RU" b="1" u="sng" dirty="0"/>
              <a:t> </a:t>
            </a:r>
            <a:r>
              <a:rPr lang="ru-RU" dirty="0"/>
              <a:t>ребята выполняют технологические операции, предусмотренные технологическим процессом, с самоконтролем своей деятельности и соблюдением технологической и трудовой дисциплины, культуры труда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i="1" u="sng" dirty="0"/>
              <a:t>На заключительном этапе</a:t>
            </a:r>
            <a:r>
              <a:rPr lang="ru-RU" b="1" u="sng" dirty="0"/>
              <a:t> </a:t>
            </a:r>
            <a:r>
              <a:rPr lang="ru-RU" dirty="0"/>
              <a:t>проводится контроль и испытание изделия, при необходимости корректируется конструкторско-технологическая документация, оформляется пояснительная записка с экономическим обоснованием и экологической оценкой проекта, проводится защита проекта.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6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/>
              <a:t>Примерное содержание творческого проекта</a:t>
            </a:r>
            <a:r>
              <a:rPr lang="ru-RU" sz="2700" b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Титульный лист.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Содержание.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Введение.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Глава 1. Конструкция изделия.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Глава 2. Технология изготовления.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Глава 3. Экономическое обоснование проекта.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Глава 4. Экологическая оценка проекта.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Заключение.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Библиографический список использованной литературы.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/>
              <a:t>Приложения.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6304"/>
            <a:ext cx="8229600" cy="128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8872"/>
            <a:ext cx="8858312" cy="65248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b="1" i="1" u="sng" dirty="0" smtClean="0"/>
          </a:p>
          <a:p>
            <a:pPr>
              <a:buNone/>
            </a:pPr>
            <a:r>
              <a:rPr lang="ru-RU" sz="2800" b="1" i="1" u="sng" dirty="0" smtClean="0"/>
              <a:t>Титульный </a:t>
            </a:r>
            <a:r>
              <a:rPr lang="ru-RU" sz="2800" b="1" i="1" u="sng" dirty="0"/>
              <a:t>лист</a:t>
            </a:r>
            <a:r>
              <a:rPr lang="ru-RU" sz="2800" b="1" u="sng" dirty="0"/>
              <a:t> </a:t>
            </a:r>
            <a:r>
              <a:rPr lang="ru-RU" sz="2800" dirty="0"/>
              <a:t>является первой страницей. В верхнем поле указывается полное наименование учебного заведения. В среднем дается название проекта без слова «тема» и кавычек. Оно должно быть по возможности кратким и точным – соответствовать основному содержанию проекта. Далее указываются фамилия, имя и класс проектанта (в именительном падеже). Затем фамилия и инициалы руководителя проекта. В нижнем поле указываются место и год выполнения работы (без слова «год»).</a:t>
            </a:r>
            <a:endParaRPr lang="ru-RU" sz="2800" dirty="0" smtClean="0"/>
          </a:p>
          <a:p>
            <a:pPr>
              <a:buNone/>
            </a:pPr>
            <a:r>
              <a:rPr lang="ru-RU" sz="2800" dirty="0"/>
              <a:t>Вслед за титульным листом помещается </a:t>
            </a:r>
            <a:r>
              <a:rPr lang="ru-RU" sz="2800" b="1" i="1" u="sng" dirty="0"/>
              <a:t>содержание</a:t>
            </a:r>
            <a:r>
              <a:rPr lang="ru-RU" sz="2800" b="1" u="sng" dirty="0"/>
              <a:t>, </a:t>
            </a:r>
            <a:r>
              <a:rPr lang="ru-RU" sz="2800" dirty="0"/>
              <a:t>в котором приводятся все заголовки и указываются страницы. </a:t>
            </a:r>
            <a:endParaRPr lang="ru-RU" sz="2800" dirty="0" smtClean="0"/>
          </a:p>
          <a:p>
            <a:pPr>
              <a:buNone/>
            </a:pPr>
            <a:r>
              <a:rPr lang="ru-RU" sz="2800" dirty="0"/>
              <a:t>Во </a:t>
            </a:r>
            <a:r>
              <a:rPr lang="ru-RU" sz="2800" b="1" i="1" u="sng" dirty="0"/>
              <a:t>введение</a:t>
            </a:r>
            <a:r>
              <a:rPr lang="ru-RU" sz="2800" dirty="0"/>
              <a:t> к работе обосновывается актуальность выбранной темы, цель и содержание поставленных задач, формулируется планируемый результат, сообщается, в чем состоит новизна проекта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u="sng" dirty="0" smtClean="0"/>
              <a:t>Содержание </a:t>
            </a:r>
            <a:r>
              <a:rPr lang="ru-RU" b="1" u="sng" dirty="0"/>
              <a:t>глав основной части </a:t>
            </a:r>
            <a:r>
              <a:rPr lang="ru-RU" dirty="0"/>
              <a:t>должно точно соответствовать теме работы и полностью ее раскрывать. Эти главы должны показать умение проектанта сжато, лаконично и аргументировано излагать материал.</a:t>
            </a:r>
            <a:endParaRPr lang="ru-RU" dirty="0" smtClean="0"/>
          </a:p>
          <a:p>
            <a:pPr>
              <a:buNone/>
            </a:pPr>
            <a:r>
              <a:rPr lang="ru-RU" b="1" u="sng" dirty="0"/>
              <a:t>В первой главе</a:t>
            </a:r>
            <a:r>
              <a:rPr lang="ru-RU" dirty="0"/>
              <a:t>, описывающей </a:t>
            </a:r>
            <a:r>
              <a:rPr lang="ru-RU" b="1" i="1" u="sng" dirty="0"/>
              <a:t>конструкцию</a:t>
            </a:r>
            <a:r>
              <a:rPr lang="ru-RU" i="1" dirty="0"/>
              <a:t> </a:t>
            </a:r>
            <a:r>
              <a:rPr lang="ru-RU" dirty="0"/>
              <a:t>изделия, приводится краткий обзор литературы, разрабатывается банк идей и предложений по решению проблемы, рассматриваемой в проекте.</a:t>
            </a:r>
            <a:endParaRPr lang="ru-RU" dirty="0" smtClean="0"/>
          </a:p>
          <a:p>
            <a:pPr>
              <a:buNone/>
            </a:pPr>
            <a:r>
              <a:rPr lang="ru-RU" b="1" u="sng" dirty="0"/>
              <a:t>В </a:t>
            </a:r>
            <a:r>
              <a:rPr lang="ru-RU" b="1" i="1" u="sng" dirty="0"/>
              <a:t>технологической</a:t>
            </a:r>
            <a:r>
              <a:rPr lang="ru-RU" b="1" u="sng" dirty="0"/>
              <a:t> части </a:t>
            </a:r>
            <a:r>
              <a:rPr lang="ru-RU" dirty="0"/>
              <a:t>проекта необходимо разработать последовательность выполнения объекта. Она может включать в себя перечень этапов, технологическую карту, в которой описывается алгоритм операций с указанием инструментов, материалов и способов обработки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Далее необходимо рассмотреть экономическую и экологическую оценки проекта.</a:t>
            </a:r>
          </a:p>
          <a:p>
            <a:pPr>
              <a:buNone/>
            </a:pPr>
            <a:r>
              <a:rPr lang="ru-RU" sz="3800" b="1" u="sng" dirty="0" smtClean="0"/>
              <a:t>В </a:t>
            </a:r>
            <a:r>
              <a:rPr lang="ru-RU" sz="3800" b="1" i="1" u="sng" dirty="0"/>
              <a:t>экономической </a:t>
            </a:r>
            <a:r>
              <a:rPr lang="ru-RU" sz="3800" b="1" u="sng" dirty="0"/>
              <a:t>части </a:t>
            </a:r>
            <a:r>
              <a:rPr lang="ru-RU" sz="3800" dirty="0"/>
              <a:t>представляется полный расчет затрат на изготовление проектируемого изделия (состав расчета изменяется в зависимости от класса, в котором учатся ребята). Результатом экономического расчета должно быть обоснование экономичности проектируемого изделия и наличия рынка сбыта. </a:t>
            </a:r>
            <a:endParaRPr lang="ru-RU" sz="3800" dirty="0" smtClean="0"/>
          </a:p>
          <a:p>
            <a:pPr>
              <a:buNone/>
            </a:pPr>
            <a:r>
              <a:rPr lang="ru-RU" sz="3800" dirty="0"/>
              <a:t>Особое внимание необходимо уделить </a:t>
            </a:r>
            <a:r>
              <a:rPr lang="ru-RU" sz="3800" b="1" i="1" u="sng" dirty="0"/>
              <a:t>экологической</a:t>
            </a:r>
            <a:r>
              <a:rPr lang="ru-RU" sz="3800" b="1" u="sng" dirty="0"/>
              <a:t> оценке </a:t>
            </a:r>
            <a:r>
              <a:rPr lang="ru-RU" sz="3800" dirty="0"/>
              <a:t>проекта: обоснованию того, что изготовление и эксплуатация проектируемого изделия не повлекут за собой изменений в окружающей среде, нарушений в жизнедеятельности человека. Экологическая оценка проекта включает в себя экологическую оценку конструкции и технологии изготовления, оценку возможностей изготовления изделия из материалов - отходов производства, оценку возможности использования отходов, возникающих при выполнении проекта.</a:t>
            </a: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В </a:t>
            </a:r>
            <a:r>
              <a:rPr lang="ru-RU" sz="2400" b="1" i="1" u="sng" dirty="0"/>
              <a:t>заключении</a:t>
            </a:r>
            <a:r>
              <a:rPr lang="ru-RU" sz="2400" b="1" dirty="0"/>
              <a:t> </a:t>
            </a:r>
            <a:r>
              <a:rPr lang="ru-RU" sz="2400" dirty="0"/>
              <a:t>последовательно излагаются полученные результаты, определяется их соотношение с общей целью и конкретными задачами, сформулированными во введении, дается самооценка учащимся проделанной им работы. В некоторых случаях возникает необходимость указать пути продолжения исследования темы, а также конкретные задачи, которые предстоит при этом решить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/>
              <a:t>После заключения принято помещать </a:t>
            </a:r>
            <a:r>
              <a:rPr lang="ru-RU" sz="2400" b="1" i="1" u="sng" dirty="0" smtClean="0"/>
              <a:t>список использованной </a:t>
            </a:r>
            <a:r>
              <a:rPr lang="ru-RU" sz="2400" b="1" i="1" u="sng" dirty="0"/>
              <a:t>литературы</a:t>
            </a:r>
            <a:r>
              <a:rPr lang="ru-RU" sz="2400" b="1" u="sng" dirty="0"/>
              <a:t>. </a:t>
            </a:r>
            <a:endParaRPr lang="ru-RU" sz="2400" b="1" u="sng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Вспомогательные </a:t>
            </a:r>
            <a:r>
              <a:rPr lang="ru-RU" sz="2400" dirty="0"/>
              <a:t>или дополнительные материалы, </a:t>
            </a:r>
            <a:r>
              <a:rPr lang="ru-RU" sz="2400" dirty="0" smtClean="0"/>
              <a:t>которые </a:t>
            </a:r>
            <a:r>
              <a:rPr lang="ru-RU" sz="2400" dirty="0"/>
              <a:t>загромождают основную часть работы, помещают в </a:t>
            </a:r>
            <a:r>
              <a:rPr lang="ru-RU" sz="2400" b="1" i="1" u="sng" dirty="0"/>
              <a:t>приложениях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/>
              <a:t>«Творческий проект. Этапы выполнения творческого проекта».</a:t>
            </a:r>
            <a:endParaRPr lang="ru-RU" sz="6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будиль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/>
              <a:t>Защита проектов</a:t>
            </a:r>
            <a:r>
              <a:rPr lang="ru-RU" sz="4000" dirty="0"/>
              <a:t>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8" y="804672"/>
            <a:ext cx="7955280" cy="57058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Выполнение творческого проекта обязательно завершается его </a:t>
            </a:r>
            <a:r>
              <a:rPr lang="ru-RU" b="1" u="sng" dirty="0"/>
              <a:t>защитой перед всем классом</a:t>
            </a:r>
            <a:r>
              <a:rPr lang="ru-RU" dirty="0"/>
              <a:t>. Такая защита помогает выработать единство требований и подходов к проектным работам со стороны руководителя, стимулирует формирование у учащихся чувства ответственности, вносит в учебный процесс дух здоровой состязательности, позволяет не только знакомить коллектив с работой всех, делать учащимся определенные выводы по своей работе в сравнении с другими, включая самооценку, но и помогает им развивать способности отстаивать свои творческие идеи. </a:t>
            </a:r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К </a:t>
            </a:r>
            <a:r>
              <a:rPr lang="ru-RU" b="1" u="sng" dirty="0"/>
              <a:t>защите ученик представляет пояснительную записку и изделие.</a:t>
            </a: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615262" cy="1288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Защита </a:t>
            </a:r>
            <a:r>
              <a:rPr lang="ru-RU" sz="3100" b="1" dirty="0"/>
              <a:t>работы: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" y="1152144"/>
            <a:ext cx="8001000" cy="549156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рассказать </a:t>
            </a:r>
            <a:r>
              <a:rPr lang="ru-RU" sz="3600" dirty="0" smtClean="0"/>
              <a:t>о </a:t>
            </a:r>
            <a:r>
              <a:rPr lang="ru-RU" sz="3600" dirty="0"/>
              <a:t>цели проекта (аргументировать выбор темы, обосновать потребность в изделии);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рассказать о поставленных перед собой задачах: конструктивных, технологических, экологических, эстетических, экономических и маркетинговых;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дать краткую историческую справку по теме проекта (время возникновения изделия, конструкции изделия в прошлом и в настоящее время, применяемые материалы);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рассказать о ходе выполнения проекта (использованная литература, конструкторско-технологическое решение поставленных задач, решение проблем, возникших в ходе практической </a:t>
            </a:r>
            <a:r>
              <a:rPr lang="ru-RU" sz="3600" dirty="0" smtClean="0"/>
              <a:t>работы</a:t>
            </a:r>
            <a:r>
              <a:rPr lang="ru-RU" sz="3600" dirty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рассказать о экономической целесообразности изготовления изделия (исходя из анализа рыночной цены аналогичного изделия, расчетной себестоимости изделия и реальных денежных затрат);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рассказать о решении экологических задач;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      сделать </a:t>
            </a:r>
            <a:r>
              <a:rPr lang="ru-RU" sz="3600" dirty="0"/>
              <a:t>выводы по теме проекта (достижение поставленной цели, результаты решения поставленных задач, анализ испытания изделия, возможная модернизация изделия);</a:t>
            </a:r>
          </a:p>
          <a:p>
            <a:pPr>
              <a:buFont typeface="Wingdings" pitchFamily="2" charset="2"/>
              <a:buChar char="Ø"/>
            </a:pPr>
            <a:endParaRPr lang="ru-RU" sz="3600" dirty="0"/>
          </a:p>
          <a:p>
            <a:pPr>
              <a:buFont typeface="Wingdings" pitchFamily="2" charset="2"/>
              <a:buChar char="Ø"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64592"/>
            <a:ext cx="7781568" cy="2407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38880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endParaRPr lang="ru-RU" sz="2800" dirty="0" smtClean="0"/>
          </a:p>
          <a:p>
            <a:pPr algn="just"/>
            <a:endParaRPr lang="ru-RU" sz="2800" dirty="0"/>
          </a:p>
        </p:txBody>
      </p:sp>
      <p:pic>
        <p:nvPicPr>
          <p:cNvPr id="4" name="Рисунок 3" descr="IMG_2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714620"/>
            <a:ext cx="3071834" cy="4000504"/>
          </a:xfrm>
          <a:prstGeom prst="rect">
            <a:avLst/>
          </a:prstGeom>
        </p:spPr>
      </p:pic>
      <p:pic>
        <p:nvPicPr>
          <p:cNvPr id="5" name="Рисунок 4" descr="IMG_2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57562"/>
            <a:ext cx="4643470" cy="33576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Участие класса: </a:t>
            </a:r>
            <a:r>
              <a:rPr lang="ru-RU" sz="2400" dirty="0" smtClean="0"/>
              <a:t>после выступления присутствующие могут задавать вопросы, высказывать свое мнение. Вопросу и объяснения должны быть по существу проектной работы. От учащегося защищающего свою работу, должны быть получены все объяснения по содержанию, оформлению и выполнению работы, аргументированные ссылки на </a:t>
            </a:r>
          </a:p>
          <a:p>
            <a:r>
              <a:rPr lang="ru-RU" sz="2400" dirty="0" smtClean="0"/>
              <a:t>источники информации.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016"/>
            <a:ext cx="7572428" cy="87209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b="1" dirty="0" smtClean="0"/>
              <a:t>Оценивание работы.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143900" cy="62150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u="sng" dirty="0"/>
              <a:t>Итоговая оценка творческого проекта </a:t>
            </a:r>
            <a:r>
              <a:rPr lang="ru-RU" dirty="0"/>
              <a:t>не только подводит итог труда учащегося, но имеет большое воспитательное значение. При выполнении работы по проекту на каждом занятии нужно выставлять текущие оценки, которые подтягивают, дисциплинируют ребят, и учитывать их при подведении итогов работы. </a:t>
            </a:r>
            <a:endParaRPr lang="ru-RU" dirty="0" smtClean="0"/>
          </a:p>
          <a:p>
            <a:pPr algn="just">
              <a:buNone/>
            </a:pPr>
            <a:r>
              <a:rPr lang="ru-RU" b="1" u="sng" dirty="0"/>
              <a:t>Общая оценка </a:t>
            </a:r>
            <a:r>
              <a:rPr lang="ru-RU" dirty="0"/>
              <a:t>является среднеарифметической четырех оценок: за текущую работу, за изделие, за пояснительную записку и за защиту работы.</a:t>
            </a:r>
            <a:endParaRPr lang="ru-RU" dirty="0" smtClean="0"/>
          </a:p>
          <a:p>
            <a:pPr algn="just">
              <a:buNone/>
            </a:pPr>
            <a:r>
              <a:rPr lang="ru-RU" b="1" i="1" u="sng" dirty="0"/>
              <a:t>При оценке текущей работы</a:t>
            </a:r>
            <a:r>
              <a:rPr lang="ru-RU" b="1" u="sng" dirty="0"/>
              <a:t> </a:t>
            </a:r>
            <a:r>
              <a:rPr lang="ru-RU" dirty="0"/>
              <a:t>учитывается правильность выполнения приемов и способов работы, рациональность выполнения труда и рабочего места, экономное расходование материалов, электроэнергии, соблюдение правил техники безопасности, добросовестность выполнения работы, осуществление самоконтроля.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u="sng" dirty="0"/>
              <a:t>При оценке изделия</a:t>
            </a:r>
            <a:r>
              <a:rPr lang="ru-RU" b="1" u="sng" dirty="0"/>
              <a:t> </a:t>
            </a:r>
            <a:r>
              <a:rPr lang="ru-RU" dirty="0"/>
              <a:t>учитывается практическая направленность проекта, качество, оригинальность и законченность изделия, эстетическое оформление изделия, выполнение задания с элементами новизны, экономическая эффективность проекта, возможность его более широкого использования, уровень творчества и степень самостоятельности учащихся.</a:t>
            </a:r>
            <a:endParaRPr lang="ru-RU" dirty="0" smtClean="0"/>
          </a:p>
          <a:p>
            <a:pPr>
              <a:buNone/>
            </a:pPr>
            <a:r>
              <a:rPr lang="ru-RU" b="1" i="1" u="sng" dirty="0"/>
              <a:t>При </a:t>
            </a:r>
            <a:r>
              <a:rPr lang="ru-RU" b="1" i="1" u="sng" dirty="0" smtClean="0"/>
              <a:t>оценке </a:t>
            </a:r>
            <a:r>
              <a:rPr lang="ru-RU" b="1" i="1" u="sng" dirty="0"/>
              <a:t>пояснительной </a:t>
            </a:r>
            <a:r>
              <a:rPr lang="ru-RU" b="1" i="1" u="sng" dirty="0" smtClean="0"/>
              <a:t>записки</a:t>
            </a:r>
            <a:r>
              <a:rPr lang="ru-RU" b="1" u="sng" dirty="0" smtClean="0"/>
              <a:t> </a:t>
            </a:r>
            <a:r>
              <a:rPr lang="ru-RU" dirty="0" smtClean="0"/>
              <a:t>следует </a:t>
            </a:r>
            <a:r>
              <a:rPr lang="ru-RU" dirty="0"/>
              <a:t>обращать внимание на полноту раскрытия темы задания, оформление, рубрицирование, четкость, аккуратность, правильность и качество выполнения графических заданий: схем, чертежей.</a:t>
            </a:r>
            <a:endParaRPr lang="ru-RU" dirty="0" smtClean="0"/>
          </a:p>
          <a:p>
            <a:pPr>
              <a:buNone/>
            </a:pPr>
            <a:r>
              <a:rPr lang="ru-RU" b="1" i="1" u="sng" dirty="0"/>
              <a:t>При оценке защиты творческого проекта</a:t>
            </a:r>
            <a:r>
              <a:rPr lang="ru-RU" b="1" u="sng" dirty="0"/>
              <a:t> </a:t>
            </a:r>
            <a:r>
              <a:rPr lang="ru-RU" dirty="0"/>
              <a:t>учитывается аргументированность выбора темы, качество доклада (композиция, полнота представления работы, аргументированность выводов), качество ответов на вопросы (полнота, аргументированность, убедительность и убежденность), деловые и волевые качества выступающего (ответственное отношение, стремление к достижению высоких результатов, способность работать с перегрузкой).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1132126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Практическая </a:t>
            </a:r>
            <a:r>
              <a:rPr lang="ru-RU" sz="2800" b="1" dirty="0"/>
              <a:t>работа.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024" y="857232"/>
            <a:ext cx="8769096" cy="5799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ходе выполнения практической работы учащимся необходимо </a:t>
            </a:r>
            <a:r>
              <a:rPr lang="ru-RU" b="1" u="sng" dirty="0" smtClean="0"/>
              <a:t>самостоятельно</a:t>
            </a:r>
            <a:r>
              <a:rPr lang="ru-RU" dirty="0" smtClean="0"/>
              <a:t> </a:t>
            </a:r>
            <a:r>
              <a:rPr lang="ru-RU" b="1" u="sng" dirty="0" smtClean="0"/>
              <a:t>решить поставленные задачи</a:t>
            </a:r>
            <a:r>
              <a:rPr lang="ru-RU" dirty="0" smtClean="0"/>
              <a:t>, исходя из рассказа учителя о выполнении творческого проекта: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отбор </a:t>
            </a:r>
            <a:r>
              <a:rPr lang="ru-RU" dirty="0"/>
              <a:t>идеи;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обоснование возникшей потребности и потребностей;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выполнение эскиза;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выполнение описания;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обоснование темы.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Проблема</a:t>
            </a:r>
            <a:r>
              <a:rPr lang="ru-RU" dirty="0" smtClean="0"/>
              <a:t> – </a:t>
            </a:r>
            <a:r>
              <a:rPr lang="ru-RU" dirty="0" smtClean="0"/>
              <a:t>это самый первый шаг в процессе выполнения творческого проекта. Из множества проблем необходимо выбрать несколько самых существенных. После выбора темы проекта учащиеся указывают причину выбору (проблему), т.е. назначение и где будет применяться, определяется конкретная задача и ее формулировка.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Создается план организации работы по изготовлению проектируемого изделия. Для большей наглядности можно воспользоваться звездочкой обоснования, где в центре – объект исследования: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" y="182880"/>
            <a:ext cx="8540496" cy="5943283"/>
          </a:xfrm>
        </p:spPr>
        <p:txBody>
          <a:bodyPr/>
          <a:lstStyle/>
          <a:p>
            <a:pPr lvl="1"/>
            <a:endParaRPr lang="ru-RU" sz="1800" b="1" i="1" dirty="0" smtClean="0"/>
          </a:p>
          <a:p>
            <a:pPr lvl="1"/>
            <a:endParaRPr lang="ru-RU" sz="1700" b="1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500306"/>
            <a:ext cx="2384878" cy="1513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ФАРТУК</a:t>
            </a:r>
            <a:r>
              <a:rPr lang="ru-RU" sz="3600" dirty="0" smtClean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643570" y="1571612"/>
            <a:ext cx="3000396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700" b="1" i="1" dirty="0" smtClean="0"/>
              <a:t>ПОТРЕБНОСТЬ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5786446" y="3714752"/>
            <a:ext cx="2857520" cy="10001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700" b="1" i="1" dirty="0" smtClean="0"/>
              <a:t>ПРОБЛЕМА </a:t>
            </a:r>
          </a:p>
        </p:txBody>
      </p:sp>
      <p:sp>
        <p:nvSpPr>
          <p:cNvPr id="8" name="Овал 7"/>
          <p:cNvSpPr/>
          <p:nvPr/>
        </p:nvSpPr>
        <p:spPr>
          <a:xfrm>
            <a:off x="5857884" y="2643182"/>
            <a:ext cx="2928958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700" b="1" i="1" dirty="0" smtClean="0"/>
              <a:t>МОДА </a:t>
            </a:r>
          </a:p>
        </p:txBody>
      </p:sp>
      <p:sp>
        <p:nvSpPr>
          <p:cNvPr id="9" name="Овал 8"/>
          <p:cNvSpPr/>
          <p:nvPr/>
        </p:nvSpPr>
        <p:spPr>
          <a:xfrm>
            <a:off x="2779776" y="428604"/>
            <a:ext cx="3357562" cy="16430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700" b="1" i="1" dirty="0" smtClean="0"/>
              <a:t>МАТЕРИАЛЫ</a:t>
            </a:r>
          </a:p>
          <a:p>
            <a:pPr lvl="1"/>
            <a:r>
              <a:rPr lang="ru-RU" sz="1700" b="1" i="1" dirty="0" smtClean="0"/>
              <a:t>ИНСТРУМЕНТЫ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2786050" y="4214818"/>
            <a:ext cx="3429024" cy="197624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700" b="1" i="1" dirty="0" smtClean="0"/>
              <a:t>КОНСТУИРОВАНИЕМОДЕЛИРОВАНИЕ</a:t>
            </a:r>
            <a:r>
              <a:rPr lang="ru-RU" sz="1300" b="1" i="1" dirty="0" smtClean="0"/>
              <a:t> 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34" y="1714488"/>
            <a:ext cx="30718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ОБОРУДОВАНИЕ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00034" y="2643182"/>
            <a:ext cx="285752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700" b="1" i="1" dirty="0" smtClean="0"/>
              <a:t>ТЕХНОЛОГИЯ</a:t>
            </a:r>
            <a:r>
              <a:rPr lang="ru-RU" sz="1300" b="1" i="1" dirty="0" smtClean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0034" y="3643314"/>
            <a:ext cx="2714644" cy="94126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СЕБЕСТОИМОСТЬ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0771"/>
            <a:ext cx="8609460" cy="59358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пауза…</a:t>
            </a:r>
            <a:endParaRPr lang="ru-RU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89461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957532"/>
            <a:ext cx="4912346" cy="5900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64592"/>
            <a:ext cx="8851392" cy="2350008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Закрепление </a:t>
            </a:r>
            <a:r>
              <a:rPr lang="ru-RU" sz="2800" b="1" dirty="0"/>
              <a:t>материала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400" dirty="0" smtClean="0"/>
              <a:t> Работа по ученику (§ 16, 17)</a:t>
            </a:r>
            <a:br>
              <a:rPr lang="ru-RU" sz="2400" dirty="0" smtClean="0"/>
            </a:br>
            <a:r>
              <a:rPr lang="ru-RU" sz="2400" dirty="0" smtClean="0"/>
              <a:t>Прочитайте вступительную статью «Творческий проект» на с. 82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 algn="ctr">
              <a:buNone/>
            </a:pPr>
            <a:r>
              <a:rPr lang="ru-RU" sz="2400" b="1" u="sng" dirty="0" smtClean="0"/>
              <a:t>ВОПРОСЫ:</a:t>
            </a:r>
            <a:endParaRPr lang="ru-RU" sz="2400" b="1" u="sng" dirty="0"/>
          </a:p>
          <a:p>
            <a:pPr marL="457200" indent="-457200">
              <a:buFont typeface="+mj-lt"/>
              <a:buAutoNum type="arabicParenR"/>
            </a:pPr>
            <a:endParaRPr lang="ru-RU" sz="24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/>
              <a:t>   </a:t>
            </a:r>
            <a:r>
              <a:rPr lang="ru-RU" sz="2400" dirty="0"/>
              <a:t>Почему эта работа по технологии называется </a:t>
            </a:r>
            <a:r>
              <a:rPr lang="ru-RU" sz="2400" b="1" u="sng" dirty="0"/>
              <a:t>творческой</a:t>
            </a:r>
            <a:r>
              <a:rPr lang="ru-RU" sz="2400" dirty="0"/>
              <a:t>?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/>
              <a:t>   </a:t>
            </a:r>
            <a:r>
              <a:rPr lang="ru-RU" sz="2400" dirty="0"/>
              <a:t>От чего зависит </a:t>
            </a:r>
            <a:r>
              <a:rPr lang="ru-RU" sz="2400" b="1" u="sng" dirty="0"/>
              <a:t>качество выполнения </a:t>
            </a:r>
            <a:r>
              <a:rPr lang="ru-RU" sz="2400" dirty="0"/>
              <a:t>проекта?	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/>
              <a:t>   </a:t>
            </a:r>
            <a:r>
              <a:rPr lang="ru-RU" sz="2400" dirty="0"/>
              <a:t>Какие </a:t>
            </a:r>
            <a:r>
              <a:rPr lang="ru-RU" sz="2400" b="1" u="sng" dirty="0"/>
              <a:t>отдельные части </a:t>
            </a:r>
            <a:r>
              <a:rPr lang="ru-RU" sz="2400" dirty="0"/>
              <a:t>может включать проект?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 smtClean="0"/>
              <a:t> </a:t>
            </a:r>
            <a:r>
              <a:rPr lang="ru-RU" sz="2400" dirty="0"/>
              <a:t>Что обязательно должен </a:t>
            </a:r>
            <a:r>
              <a:rPr lang="ru-RU" sz="2400" b="1" u="sng" dirty="0"/>
              <a:t>содержать</a:t>
            </a:r>
            <a:r>
              <a:rPr lang="ru-RU" sz="2400" dirty="0"/>
              <a:t> проект? (выводы, результаты, исследования, элементы усовершенствования изделия, экономические расчеты)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1-001-Dobryj-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6462184" cy="4846638"/>
          </a:xfrm>
        </p:spPr>
      </p:pic>
      <p:pic>
        <p:nvPicPr>
          <p:cNvPr id="5" name="Рисунок 4" descr="67658732_32092014_19852972eedea08b49e192ce60024c6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857520" cy="3543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33568" cy="1658516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/>
              <a:t>Проверочный </a:t>
            </a:r>
            <a:r>
              <a:rPr lang="ru-RU" sz="2400" b="1" dirty="0"/>
              <a:t>тест «Этапы выполнения проекта».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u="sng" dirty="0"/>
              <a:t>Задание</a:t>
            </a:r>
            <a:r>
              <a:rPr lang="ru-RU" sz="2400" b="1" i="1" u="sng" dirty="0" smtClean="0"/>
              <a:t>: </a:t>
            </a:r>
            <a:r>
              <a:rPr lang="ru-RU" sz="2400" b="1" i="1" dirty="0"/>
              <a:t>найдите продолжение предложений,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указав </a:t>
            </a:r>
            <a:r>
              <a:rPr lang="ru-RU" sz="2400" b="1" i="1" dirty="0"/>
              <a:t>их стрелками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43052"/>
          <a:ext cx="7429551" cy="5013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6517"/>
                <a:gridCol w="2476517"/>
                <a:gridCol w="2476517"/>
              </a:tblGrid>
              <a:tr h="809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Выполнение операций, предусмотренных технологическим процессом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Заключительный этап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Процесс конструирования изделия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Технологический этап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Экономические расчеты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Организационно-подготовительный этап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Путь реализации изделия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Описание внешнего вида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Определение себестоимости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55448"/>
            <a:ext cx="5214974" cy="176479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Что нового вы узнали на уроке и чему научились?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znak_vopro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875631"/>
            <a:ext cx="5753100" cy="4314825"/>
          </a:xfrm>
        </p:spPr>
      </p:pic>
      <p:pic>
        <p:nvPicPr>
          <p:cNvPr id="6" name="Рисунок 5" descr="sassy-red-ap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06" y="18661"/>
            <a:ext cx="2562163" cy="3696091"/>
          </a:xfrm>
          <a:prstGeom prst="rect">
            <a:avLst/>
          </a:prstGeom>
        </p:spPr>
      </p:pic>
      <p:pic>
        <p:nvPicPr>
          <p:cNvPr id="7" name="Рисунок 6" descr="workerbe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036856"/>
            <a:ext cx="3143240" cy="382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  познакомиться </a:t>
            </a:r>
            <a:r>
              <a:rPr lang="ru-RU" dirty="0"/>
              <a:t>с банком объектов для творческих проектов по изготовлению швейного изделия (с. 186 учебника) и примерами творческих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 проектов </a:t>
            </a:r>
            <a:r>
              <a:rPr lang="ru-RU" dirty="0"/>
              <a:t>(с. 174-176); 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выучить этапы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/>
              <a:t>выполнения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творческого </a:t>
            </a:r>
            <a:r>
              <a:rPr lang="ru-RU" dirty="0"/>
              <a:t>проекта. 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bl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4" y="3143248"/>
            <a:ext cx="4143404" cy="386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07224" cy="1857364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Благодарность </a:t>
            </a: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работу на </a:t>
            </a: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уроке</a:t>
            </a:r>
            <a:endParaRPr lang="ru-RU" sz="32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g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2128044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52144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Урок окончен!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362456"/>
            <a:ext cx="7330440" cy="5093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oco.nov.edu54.ru/sites/default/files/images/jpg_15.preview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322" y="1071546"/>
            <a:ext cx="741894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урока: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/>
              <a:t>ознакомить учащихся с творческим проектом, последовательностью выполнения творческого проекта;</a:t>
            </a:r>
          </a:p>
          <a:p>
            <a:pPr lvl="0" algn="just"/>
            <a:r>
              <a:rPr lang="ru-RU" dirty="0"/>
              <a:t>сформировать навыки по содержанию, оформлению и выполнению проекта;</a:t>
            </a:r>
          </a:p>
          <a:p>
            <a:pPr lvl="0" algn="just"/>
            <a:r>
              <a:rPr lang="ru-RU" dirty="0"/>
              <a:t>учить решать поставленные задачи для решения, достижения целей урока;</a:t>
            </a:r>
          </a:p>
          <a:p>
            <a:pPr lvl="0" algn="just"/>
            <a:r>
              <a:rPr lang="ru-RU" dirty="0"/>
              <a:t>воспитывать аккуратность, внимательность,  прививать эстетический вкус.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Оборудование: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рабочая тетрадь</a:t>
            </a:r>
          </a:p>
          <a:p>
            <a:r>
              <a:rPr lang="ru-RU" dirty="0" smtClean="0"/>
              <a:t>образцы выполненных</a:t>
            </a:r>
          </a:p>
          <a:p>
            <a:pPr>
              <a:buNone/>
            </a:pPr>
            <a:r>
              <a:rPr lang="ru-RU" dirty="0" smtClean="0"/>
              <a:t>    проектов</a:t>
            </a:r>
          </a:p>
          <a:p>
            <a:r>
              <a:rPr lang="ru-RU" dirty="0" smtClean="0"/>
              <a:t>схемы</a:t>
            </a:r>
            <a:r>
              <a:rPr lang="ru-RU" b="1" dirty="0" smtClean="0"/>
              <a:t> </a:t>
            </a:r>
            <a:r>
              <a:rPr lang="ru-RU" b="1" dirty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001-001-Ispolzovanie-informatsionnykh-tekhnologij-v-prepodavanii-matemat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308" y="1475313"/>
            <a:ext cx="3346526" cy="501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5649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400" b="1" dirty="0"/>
              <a:t>В</a:t>
            </a:r>
            <a:r>
              <a:rPr lang="ru-RU" sz="4400" b="1" dirty="0" smtClean="0"/>
              <a:t>ыполнение проектов на уроках технологии.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4" name="Содержимое 3" descr="idei_fartukov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575" y="2218531"/>
            <a:ext cx="42862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Творческий проек</a:t>
            </a:r>
            <a:r>
              <a:rPr lang="ru-RU" dirty="0" smtClean="0"/>
              <a:t>т – это самостоятельная творческая итоговая работа учащихся.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8" y="2084832"/>
            <a:ext cx="8001000" cy="4041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Учащиеся не должны, подобно ремесленникам, научиться делать ограниченный круг вещей или работ, как это традиционно было на уроках технического, обслуживающего или сельскохозяйственного труда. От них потребуется, в первую очередь, на примере доступных для изучения технологий овладеть следующими </a:t>
            </a:r>
            <a:r>
              <a:rPr lang="ru-RU" sz="2800" b="1" u="sng" dirty="0" smtClean="0"/>
              <a:t>умениями: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"/>
            <a:ext cx="7239000" cy="1444752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Умения учащихся при выполнении проекта: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" y="1801368"/>
            <a:ext cx="8052460" cy="484234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000" dirty="0"/>
              <a:t>обосновывать цель деятельности с учетом общественных потребностей, принимать решение и идти на риск создания продукта труда;</a:t>
            </a:r>
          </a:p>
          <a:p>
            <a:pPr lvl="0"/>
            <a:r>
              <a:rPr lang="ru-RU" sz="3000" dirty="0"/>
              <a:t>находить и обрабатывать необходимую информацию с использованием современной техники;</a:t>
            </a:r>
          </a:p>
          <a:p>
            <a:pPr lvl="0"/>
            <a:r>
              <a:rPr lang="ru-RU" sz="3000" dirty="0"/>
              <a:t>проектировать предмет труда и технологию деятельности с учетом доступных в данных условиях материалов и технических средств;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Умения учащихся </a:t>
            </a:r>
            <a:br>
              <a:rPr lang="ru-RU" dirty="0" smtClean="0"/>
            </a:br>
            <a:r>
              <a:rPr lang="ru-RU" dirty="0" smtClean="0"/>
              <a:t>при выполнении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овладевать политехническими трудовыми знаниями, навыками и умениями пользования орудиями труда, выполнения технологических операций;</a:t>
            </a:r>
          </a:p>
          <a:p>
            <a:pPr lvl="0"/>
            <a:r>
              <a:rPr lang="ru-RU" dirty="0"/>
              <a:t>осуществлять технологические процессы, результаты которых будут иметь потребительскую стоимость;</a:t>
            </a:r>
          </a:p>
          <a:p>
            <a:pPr lvl="0"/>
            <a:r>
              <a:rPr lang="ru-RU" dirty="0"/>
              <a:t>экономически и функционально обосновывать оптимальность процесса и результатов деятельности;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</TotalTime>
  <Words>1535</Words>
  <Application>Microsoft Office PowerPoint</Application>
  <PresentationFormat>Экран (4:3)</PresentationFormat>
  <Paragraphs>161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Методическая разработка  урока в 5 классе </vt:lpstr>
      <vt:lpstr>Тема урока: </vt:lpstr>
      <vt:lpstr>Слайд 3</vt:lpstr>
      <vt:lpstr>Цель урока:  </vt:lpstr>
      <vt:lpstr>Оборудование: </vt:lpstr>
      <vt:lpstr>Выполнение проектов на уроках технологии. </vt:lpstr>
      <vt:lpstr> Творческий проект – это самостоятельная творческая итоговая работа учащихся.  </vt:lpstr>
      <vt:lpstr>Умения учащихся при выполнении проекта:</vt:lpstr>
      <vt:lpstr>Умения учащихся  при выполнении проекта:</vt:lpstr>
      <vt:lpstr>Умения учащихся  при выполнении проекта:</vt:lpstr>
      <vt:lpstr>Вывод:</vt:lpstr>
      <vt:lpstr>Этапы выполнения творческого проекта. </vt:lpstr>
      <vt:lpstr> На предыдущих уроках учащиеся занимались изготовлением фартука и косынки. Шитье изделий проходило в несколько этапов. На основе выполненного учащиеся должны выполнить творческий проект.   </vt:lpstr>
      <vt:lpstr>      Этапы выполнения творческого проекта. </vt:lpstr>
      <vt:lpstr>Примерное содержание творческого проекта: </vt:lpstr>
      <vt:lpstr>Слайд 16</vt:lpstr>
      <vt:lpstr>Слайд 17</vt:lpstr>
      <vt:lpstr>Слайд 18</vt:lpstr>
      <vt:lpstr>Слайд 19</vt:lpstr>
      <vt:lpstr>Физкультминутка</vt:lpstr>
      <vt:lpstr>Защита проектов. </vt:lpstr>
      <vt:lpstr> Защита работы: </vt:lpstr>
      <vt:lpstr>        </vt:lpstr>
      <vt:lpstr>         Оценивание работы. </vt:lpstr>
      <vt:lpstr>Слайд 25</vt:lpstr>
      <vt:lpstr>      Практическая работа.  </vt:lpstr>
      <vt:lpstr>Слайд 27</vt:lpstr>
      <vt:lpstr>Музыкальная пауза…</vt:lpstr>
      <vt:lpstr> Закрепление материала.  Работа по ученику (§ 16, 17) Прочитайте вступительную статью «Творческий проект» на с. 82  </vt:lpstr>
      <vt:lpstr>Проверочный тест «Этапы выполнения проекта».  Задание: найдите продолжение предложений,  указав их стрелками </vt:lpstr>
      <vt:lpstr>Что нового вы узнали на уроке и чему научились?</vt:lpstr>
      <vt:lpstr>Домашнее задание:</vt:lpstr>
      <vt:lpstr>Благодарность  за работу на уроке</vt:lpstr>
      <vt:lpstr>Урок окончен!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урока в 5 классе </dc:title>
  <dc:creator>User</dc:creator>
  <cp:lastModifiedBy>User</cp:lastModifiedBy>
  <cp:revision>23</cp:revision>
  <dcterms:created xsi:type="dcterms:W3CDTF">2013-12-16T10:31:08Z</dcterms:created>
  <dcterms:modified xsi:type="dcterms:W3CDTF">2013-12-16T17:56:38Z</dcterms:modified>
</cp:coreProperties>
</file>