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58" r:id="rId4"/>
    <p:sldId id="267" r:id="rId5"/>
    <p:sldId id="259" r:id="rId6"/>
    <p:sldId id="268" r:id="rId7"/>
    <p:sldId id="264" r:id="rId8"/>
    <p:sldId id="265" r:id="rId9"/>
    <p:sldId id="269" r:id="rId10"/>
    <p:sldId id="266" r:id="rId11"/>
    <p:sldId id="26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6ED52B1-9A9D-4120-A938-5268B91FFE7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6ED52B1-9A9D-4120-A938-5268B91FFE7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6ED52B1-9A9D-4120-A938-5268B91FFE75}"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6ED52B1-9A9D-4120-A938-5268B91FFE75}"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D52B1-9A9D-4120-A938-5268B91FFE7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EC5AA0A-1D02-488F-B54D-D4463169102A}"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6ED52B1-9A9D-4120-A938-5268B91FFE75}"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C5AA0A-1D02-488F-B54D-D4463169102A}" type="datetimeFigureOut">
              <a:rPr lang="ru-RU" smtClean="0"/>
              <a:pPr/>
              <a:t>26.03.2013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6ED52B1-9A9D-4120-A938-5268B91FFE75}"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Безымянный"/>
          <p:cNvPicPr/>
          <p:nvPr/>
        </p:nvPicPr>
        <p:blipFill>
          <a:blip r:embed="rId2"/>
          <a:srcRect/>
          <a:stretch>
            <a:fillRect/>
          </a:stretch>
        </p:blipFill>
        <p:spPr bwMode="auto">
          <a:xfrm>
            <a:off x="685800" y="1981200"/>
            <a:ext cx="8001000" cy="2971800"/>
          </a:xfrm>
          <a:prstGeom prst="rect">
            <a:avLst/>
          </a:prstGeom>
          <a:noFill/>
          <a:ln w="9525">
            <a:noFill/>
            <a:miter lim="800000"/>
            <a:headEnd/>
            <a:tailEnd/>
          </a:ln>
        </p:spPr>
      </p:pic>
      <p:sp>
        <p:nvSpPr>
          <p:cNvPr id="4" name="TextBox 3"/>
          <p:cNvSpPr txBox="1"/>
          <p:nvPr/>
        </p:nvSpPr>
        <p:spPr>
          <a:xfrm>
            <a:off x="1219200" y="1066800"/>
            <a:ext cx="6248400" cy="707886"/>
          </a:xfrm>
          <a:prstGeom prst="rect">
            <a:avLst/>
          </a:prstGeom>
          <a:noFill/>
        </p:spPr>
        <p:txBody>
          <a:bodyPr wrap="square" rtlCol="0">
            <a:spAutoFit/>
          </a:bodyPr>
          <a:lstStyle/>
          <a:p>
            <a:r>
              <a:rPr lang="ru-RU" sz="3600" i="1" dirty="0" smtClean="0">
                <a:solidFill>
                  <a:schemeClr val="accent1">
                    <a:lumMod val="60000"/>
                    <a:lumOff val="40000"/>
                  </a:schemeClr>
                </a:solidFill>
              </a:rPr>
              <a:t>   </a:t>
            </a:r>
            <a:r>
              <a:rPr lang="ru-RU" sz="4000" i="1" dirty="0" smtClean="0">
                <a:solidFill>
                  <a:srgbClr val="FF0000"/>
                </a:solidFill>
              </a:rPr>
              <a:t>Математический Поезд</a:t>
            </a:r>
            <a:endParaRPr lang="ru-RU" sz="4000"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18440" name="Rectangle 16"/>
          <p:cNvSpPr>
            <a:spLocks noChangeArrowheads="1"/>
          </p:cNvSpPr>
          <p:nvPr/>
        </p:nvSpPr>
        <p:spPr bwMode="auto">
          <a:xfrm>
            <a:off x="6172200" y="5867400"/>
            <a:ext cx="2133600" cy="457200"/>
          </a:xfrm>
          <a:prstGeom prst="rect">
            <a:avLst/>
          </a:prstGeom>
          <a:noFill/>
          <a:ln w="9525">
            <a:noFill/>
            <a:miter lim="800000"/>
            <a:headEnd/>
            <a:tailEnd/>
          </a:ln>
        </p:spPr>
        <p:txBody>
          <a:bodyPr anchor="ctr">
            <a:spAutoFit/>
          </a:bodyPr>
          <a:lstStyle/>
          <a:p>
            <a:pPr algn="just"/>
            <a:r>
              <a:rPr lang="ru-RU" sz="2400" b="1" dirty="0" smtClean="0"/>
              <a:t>13</a:t>
            </a:r>
            <a:endParaRPr lang="ru-RU" sz="2400" b="1" dirty="0"/>
          </a:p>
        </p:txBody>
      </p:sp>
      <p:grpSp>
        <p:nvGrpSpPr>
          <p:cNvPr id="2" name="Group 16"/>
          <p:cNvGrpSpPr>
            <a:grpSpLocks/>
          </p:cNvGrpSpPr>
          <p:nvPr/>
        </p:nvGrpSpPr>
        <p:grpSpPr bwMode="auto">
          <a:xfrm>
            <a:off x="5000628" y="4929198"/>
            <a:ext cx="3962400" cy="1828800"/>
            <a:chOff x="2064" y="192"/>
            <a:chExt cx="3599" cy="4057"/>
          </a:xfrm>
        </p:grpSpPr>
        <p:sp>
          <p:nvSpPr>
            <p:cNvPr id="18453" name="Freeform 17"/>
            <p:cNvSpPr>
              <a:spLocks/>
            </p:cNvSpPr>
            <p:nvPr/>
          </p:nvSpPr>
          <p:spPr bwMode="auto">
            <a:xfrm>
              <a:off x="2064" y="365"/>
              <a:ext cx="3599" cy="3884"/>
            </a:xfrm>
            <a:custGeom>
              <a:avLst/>
              <a:gdLst>
                <a:gd name="T0" fmla="*/ 387 w 3599"/>
                <a:gd name="T1" fmla="*/ 180 h 3884"/>
                <a:gd name="T2" fmla="*/ 587 w 3599"/>
                <a:gd name="T3" fmla="*/ 20 h 3884"/>
                <a:gd name="T4" fmla="*/ 801 w 3599"/>
                <a:gd name="T5" fmla="*/ 188 h 3884"/>
                <a:gd name="T6" fmla="*/ 1034 w 3599"/>
                <a:gd name="T7" fmla="*/ 4 h 3884"/>
                <a:gd name="T8" fmla="*/ 1268 w 3599"/>
                <a:gd name="T9" fmla="*/ 164 h 3884"/>
                <a:gd name="T10" fmla="*/ 1508 w 3599"/>
                <a:gd name="T11" fmla="*/ 20 h 3884"/>
                <a:gd name="T12" fmla="*/ 1741 w 3599"/>
                <a:gd name="T13" fmla="*/ 180 h 3884"/>
                <a:gd name="T14" fmla="*/ 1981 w 3599"/>
                <a:gd name="T15" fmla="*/ 20 h 3884"/>
                <a:gd name="T16" fmla="*/ 2208 w 3599"/>
                <a:gd name="T17" fmla="*/ 188 h 3884"/>
                <a:gd name="T18" fmla="*/ 2428 w 3599"/>
                <a:gd name="T19" fmla="*/ 20 h 3884"/>
                <a:gd name="T20" fmla="*/ 2669 w 3599"/>
                <a:gd name="T21" fmla="*/ 212 h 3884"/>
                <a:gd name="T22" fmla="*/ 2882 w 3599"/>
                <a:gd name="T23" fmla="*/ 44 h 3884"/>
                <a:gd name="T24" fmla="*/ 3029 w 3599"/>
                <a:gd name="T25" fmla="*/ 260 h 3884"/>
                <a:gd name="T26" fmla="*/ 3312 w 3599"/>
                <a:gd name="T27" fmla="*/ 59 h 3884"/>
                <a:gd name="T28" fmla="*/ 3480 w 3599"/>
                <a:gd name="T29" fmla="*/ 251 h 3884"/>
                <a:gd name="T30" fmla="*/ 3488 w 3599"/>
                <a:gd name="T31" fmla="*/ 827 h 3884"/>
                <a:gd name="T32" fmla="*/ 3456 w 3599"/>
                <a:gd name="T33" fmla="*/ 1763 h 3884"/>
                <a:gd name="T34" fmla="*/ 3408 w 3599"/>
                <a:gd name="T35" fmla="*/ 2499 h 3884"/>
                <a:gd name="T36" fmla="*/ 3416 w 3599"/>
                <a:gd name="T37" fmla="*/ 3083 h 3884"/>
                <a:gd name="T38" fmla="*/ 3488 w 3599"/>
                <a:gd name="T39" fmla="*/ 3419 h 3884"/>
                <a:gd name="T40" fmla="*/ 3589 w 3599"/>
                <a:gd name="T41" fmla="*/ 3524 h 3884"/>
                <a:gd name="T42" fmla="*/ 3549 w 3599"/>
                <a:gd name="T43" fmla="*/ 3572 h 3884"/>
                <a:gd name="T44" fmla="*/ 3389 w 3599"/>
                <a:gd name="T45" fmla="*/ 3668 h 3884"/>
                <a:gd name="T46" fmla="*/ 3229 w 3599"/>
                <a:gd name="T47" fmla="*/ 3668 h 3884"/>
                <a:gd name="T48" fmla="*/ 2909 w 3599"/>
                <a:gd name="T49" fmla="*/ 3572 h 3884"/>
                <a:gd name="T50" fmla="*/ 2709 w 3599"/>
                <a:gd name="T51" fmla="*/ 3764 h 3884"/>
                <a:gd name="T52" fmla="*/ 2468 w 3599"/>
                <a:gd name="T53" fmla="*/ 3860 h 3884"/>
                <a:gd name="T54" fmla="*/ 2068 w 3599"/>
                <a:gd name="T55" fmla="*/ 3668 h 3884"/>
                <a:gd name="T56" fmla="*/ 1628 w 3599"/>
                <a:gd name="T57" fmla="*/ 3860 h 3884"/>
                <a:gd name="T58" fmla="*/ 1067 w 3599"/>
                <a:gd name="T59" fmla="*/ 3668 h 3884"/>
                <a:gd name="T60" fmla="*/ 627 w 3599"/>
                <a:gd name="T61" fmla="*/ 3860 h 3884"/>
                <a:gd name="T62" fmla="*/ 347 w 3599"/>
                <a:gd name="T63" fmla="*/ 3812 h 3884"/>
                <a:gd name="T64" fmla="*/ 27 w 3599"/>
                <a:gd name="T65" fmla="*/ 3620 h 3884"/>
                <a:gd name="T66" fmla="*/ 187 w 3599"/>
                <a:gd name="T67" fmla="*/ 3524 h 3884"/>
                <a:gd name="T68" fmla="*/ 307 w 3599"/>
                <a:gd name="T69" fmla="*/ 3044 h 3884"/>
                <a:gd name="T70" fmla="*/ 352 w 3599"/>
                <a:gd name="T71" fmla="*/ 2331 h 3884"/>
                <a:gd name="T72" fmla="*/ 347 w 3599"/>
                <a:gd name="T73" fmla="*/ 1076 h 3884"/>
                <a:gd name="T74" fmla="*/ 336 w 3599"/>
                <a:gd name="T75" fmla="*/ 523 h 3884"/>
                <a:gd name="T76" fmla="*/ 389 w 3599"/>
                <a:gd name="T77" fmla="*/ 176 h 38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599"/>
                <a:gd name="T118" fmla="*/ 0 h 3884"/>
                <a:gd name="T119" fmla="*/ 3599 w 3599"/>
                <a:gd name="T120" fmla="*/ 3884 h 38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599" h="3884">
                  <a:moveTo>
                    <a:pt x="387" y="180"/>
                  </a:moveTo>
                  <a:cubicBezTo>
                    <a:pt x="420" y="155"/>
                    <a:pt x="518" y="19"/>
                    <a:pt x="587" y="20"/>
                  </a:cubicBezTo>
                  <a:cubicBezTo>
                    <a:pt x="656" y="21"/>
                    <a:pt x="726" y="191"/>
                    <a:pt x="801" y="188"/>
                  </a:cubicBezTo>
                  <a:cubicBezTo>
                    <a:pt x="875" y="185"/>
                    <a:pt x="957" y="8"/>
                    <a:pt x="1034" y="4"/>
                  </a:cubicBezTo>
                  <a:cubicBezTo>
                    <a:pt x="1112" y="0"/>
                    <a:pt x="1188" y="161"/>
                    <a:pt x="1268" y="164"/>
                  </a:cubicBezTo>
                  <a:cubicBezTo>
                    <a:pt x="1347" y="167"/>
                    <a:pt x="1429" y="17"/>
                    <a:pt x="1508" y="20"/>
                  </a:cubicBezTo>
                  <a:cubicBezTo>
                    <a:pt x="1587" y="23"/>
                    <a:pt x="1662" y="180"/>
                    <a:pt x="1741" y="180"/>
                  </a:cubicBezTo>
                  <a:cubicBezTo>
                    <a:pt x="1821" y="180"/>
                    <a:pt x="1904" y="19"/>
                    <a:pt x="1981" y="20"/>
                  </a:cubicBezTo>
                  <a:cubicBezTo>
                    <a:pt x="2059" y="21"/>
                    <a:pt x="2134" y="188"/>
                    <a:pt x="2208" y="188"/>
                  </a:cubicBezTo>
                  <a:cubicBezTo>
                    <a:pt x="2283" y="188"/>
                    <a:pt x="2352" y="16"/>
                    <a:pt x="2428" y="20"/>
                  </a:cubicBezTo>
                  <a:cubicBezTo>
                    <a:pt x="2505" y="24"/>
                    <a:pt x="2593" y="208"/>
                    <a:pt x="2669" y="212"/>
                  </a:cubicBezTo>
                  <a:cubicBezTo>
                    <a:pt x="2745" y="216"/>
                    <a:pt x="2822" y="36"/>
                    <a:pt x="2882" y="44"/>
                  </a:cubicBezTo>
                  <a:cubicBezTo>
                    <a:pt x="2942" y="52"/>
                    <a:pt x="2957" y="257"/>
                    <a:pt x="3029" y="260"/>
                  </a:cubicBezTo>
                  <a:cubicBezTo>
                    <a:pt x="3101" y="263"/>
                    <a:pt x="3237" y="60"/>
                    <a:pt x="3312" y="59"/>
                  </a:cubicBezTo>
                  <a:cubicBezTo>
                    <a:pt x="3387" y="58"/>
                    <a:pt x="3451" y="123"/>
                    <a:pt x="3480" y="251"/>
                  </a:cubicBezTo>
                  <a:cubicBezTo>
                    <a:pt x="3509" y="379"/>
                    <a:pt x="3492" y="575"/>
                    <a:pt x="3488" y="827"/>
                  </a:cubicBezTo>
                  <a:cubicBezTo>
                    <a:pt x="3484" y="1079"/>
                    <a:pt x="3469" y="1484"/>
                    <a:pt x="3456" y="1763"/>
                  </a:cubicBezTo>
                  <a:cubicBezTo>
                    <a:pt x="3443" y="2042"/>
                    <a:pt x="3415" y="2279"/>
                    <a:pt x="3408" y="2499"/>
                  </a:cubicBezTo>
                  <a:cubicBezTo>
                    <a:pt x="3401" y="2719"/>
                    <a:pt x="3403" y="2930"/>
                    <a:pt x="3416" y="3083"/>
                  </a:cubicBezTo>
                  <a:cubicBezTo>
                    <a:pt x="3429" y="3236"/>
                    <a:pt x="3459" y="3346"/>
                    <a:pt x="3488" y="3419"/>
                  </a:cubicBezTo>
                  <a:cubicBezTo>
                    <a:pt x="3517" y="3492"/>
                    <a:pt x="3579" y="3499"/>
                    <a:pt x="3589" y="3524"/>
                  </a:cubicBezTo>
                  <a:cubicBezTo>
                    <a:pt x="3599" y="3549"/>
                    <a:pt x="3583" y="3548"/>
                    <a:pt x="3549" y="3572"/>
                  </a:cubicBezTo>
                  <a:cubicBezTo>
                    <a:pt x="3516" y="3596"/>
                    <a:pt x="3443" y="3652"/>
                    <a:pt x="3389" y="3668"/>
                  </a:cubicBezTo>
                  <a:cubicBezTo>
                    <a:pt x="3336" y="3684"/>
                    <a:pt x="3309" y="3684"/>
                    <a:pt x="3229" y="3668"/>
                  </a:cubicBezTo>
                  <a:cubicBezTo>
                    <a:pt x="3149" y="3652"/>
                    <a:pt x="2996" y="3556"/>
                    <a:pt x="2909" y="3572"/>
                  </a:cubicBezTo>
                  <a:cubicBezTo>
                    <a:pt x="2822" y="3588"/>
                    <a:pt x="2782" y="3716"/>
                    <a:pt x="2709" y="3764"/>
                  </a:cubicBezTo>
                  <a:cubicBezTo>
                    <a:pt x="2635" y="3812"/>
                    <a:pt x="2575" y="3876"/>
                    <a:pt x="2468" y="3860"/>
                  </a:cubicBezTo>
                  <a:cubicBezTo>
                    <a:pt x="2362" y="3844"/>
                    <a:pt x="2208" y="3668"/>
                    <a:pt x="2068" y="3668"/>
                  </a:cubicBezTo>
                  <a:cubicBezTo>
                    <a:pt x="1928" y="3668"/>
                    <a:pt x="1795" y="3860"/>
                    <a:pt x="1628" y="3860"/>
                  </a:cubicBezTo>
                  <a:cubicBezTo>
                    <a:pt x="1461" y="3860"/>
                    <a:pt x="1234" y="3668"/>
                    <a:pt x="1067" y="3668"/>
                  </a:cubicBezTo>
                  <a:cubicBezTo>
                    <a:pt x="901" y="3668"/>
                    <a:pt x="747" y="3836"/>
                    <a:pt x="627" y="3860"/>
                  </a:cubicBezTo>
                  <a:cubicBezTo>
                    <a:pt x="507" y="3884"/>
                    <a:pt x="447" y="3852"/>
                    <a:pt x="347" y="3812"/>
                  </a:cubicBezTo>
                  <a:cubicBezTo>
                    <a:pt x="247" y="3772"/>
                    <a:pt x="53" y="3668"/>
                    <a:pt x="27" y="3620"/>
                  </a:cubicBezTo>
                  <a:cubicBezTo>
                    <a:pt x="0" y="3572"/>
                    <a:pt x="140" y="3620"/>
                    <a:pt x="187" y="3524"/>
                  </a:cubicBezTo>
                  <a:cubicBezTo>
                    <a:pt x="234" y="3428"/>
                    <a:pt x="280" y="3243"/>
                    <a:pt x="307" y="3044"/>
                  </a:cubicBezTo>
                  <a:cubicBezTo>
                    <a:pt x="334" y="2845"/>
                    <a:pt x="345" y="2659"/>
                    <a:pt x="352" y="2331"/>
                  </a:cubicBezTo>
                  <a:cubicBezTo>
                    <a:pt x="359" y="2003"/>
                    <a:pt x="350" y="1377"/>
                    <a:pt x="347" y="1076"/>
                  </a:cubicBezTo>
                  <a:cubicBezTo>
                    <a:pt x="344" y="775"/>
                    <a:pt x="329" y="673"/>
                    <a:pt x="336" y="523"/>
                  </a:cubicBezTo>
                  <a:cubicBezTo>
                    <a:pt x="343" y="373"/>
                    <a:pt x="378" y="248"/>
                    <a:pt x="389" y="176"/>
                  </a:cubicBezTo>
                </a:path>
              </a:pathLst>
            </a:custGeom>
            <a:solidFill>
              <a:srgbClr val="0000FF">
                <a:alpha val="98038"/>
              </a:srgbClr>
            </a:solidFill>
            <a:ln w="9525">
              <a:solidFill>
                <a:schemeClr val="tx2"/>
              </a:solidFill>
              <a:round/>
              <a:headEnd type="none" w="lg" len="lg"/>
              <a:tailEnd type="none" w="lg" len="lg"/>
            </a:ln>
          </p:spPr>
          <p:txBody>
            <a:bodyPr/>
            <a:lstStyle/>
            <a:p>
              <a:endParaRPr lang="ru-RU"/>
            </a:p>
          </p:txBody>
        </p:sp>
        <p:grpSp>
          <p:nvGrpSpPr>
            <p:cNvPr id="3" name="Group 18"/>
            <p:cNvGrpSpPr>
              <a:grpSpLocks/>
            </p:cNvGrpSpPr>
            <p:nvPr/>
          </p:nvGrpSpPr>
          <p:grpSpPr bwMode="auto">
            <a:xfrm>
              <a:off x="2560" y="192"/>
              <a:ext cx="134" cy="385"/>
              <a:chOff x="275" y="191"/>
              <a:chExt cx="161" cy="385"/>
            </a:xfrm>
          </p:grpSpPr>
          <p:sp>
            <p:nvSpPr>
              <p:cNvPr id="18476" name="Oval 19"/>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20" name="Freeform 20"/>
              <p:cNvSpPr>
                <a:spLocks/>
              </p:cNvSpPr>
              <p:nvPr/>
            </p:nvSpPr>
            <p:spPr bwMode="auto">
              <a:xfrm>
                <a:off x="275" y="191"/>
                <a:ext cx="161" cy="366"/>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nvGrpSpPr>
            <p:cNvPr id="4" name="Group 21"/>
            <p:cNvGrpSpPr>
              <a:grpSpLocks/>
            </p:cNvGrpSpPr>
            <p:nvPr/>
          </p:nvGrpSpPr>
          <p:grpSpPr bwMode="auto">
            <a:xfrm>
              <a:off x="3011" y="193"/>
              <a:ext cx="135" cy="385"/>
              <a:chOff x="275" y="191"/>
              <a:chExt cx="161" cy="385"/>
            </a:xfrm>
          </p:grpSpPr>
          <p:sp>
            <p:nvSpPr>
              <p:cNvPr id="18474" name="Oval 22"/>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23" name="Freeform 23"/>
              <p:cNvSpPr>
                <a:spLocks/>
              </p:cNvSpPr>
              <p:nvPr/>
            </p:nvSpPr>
            <p:spPr bwMode="auto">
              <a:xfrm>
                <a:off x="275" y="190"/>
                <a:ext cx="155" cy="370"/>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nvGrpSpPr>
            <p:cNvPr id="5" name="Group 24"/>
            <p:cNvGrpSpPr>
              <a:grpSpLocks/>
            </p:cNvGrpSpPr>
            <p:nvPr/>
          </p:nvGrpSpPr>
          <p:grpSpPr bwMode="auto">
            <a:xfrm>
              <a:off x="3492" y="193"/>
              <a:ext cx="134" cy="385"/>
              <a:chOff x="275" y="191"/>
              <a:chExt cx="161" cy="385"/>
            </a:xfrm>
          </p:grpSpPr>
          <p:sp>
            <p:nvSpPr>
              <p:cNvPr id="18472" name="Oval 25"/>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26" name="Freeform 26"/>
              <p:cNvSpPr>
                <a:spLocks/>
              </p:cNvSpPr>
              <p:nvPr/>
            </p:nvSpPr>
            <p:spPr bwMode="auto">
              <a:xfrm>
                <a:off x="273" y="190"/>
                <a:ext cx="161" cy="370"/>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nvGrpSpPr>
            <p:cNvPr id="6" name="Group 27"/>
            <p:cNvGrpSpPr>
              <a:grpSpLocks/>
            </p:cNvGrpSpPr>
            <p:nvPr/>
          </p:nvGrpSpPr>
          <p:grpSpPr bwMode="auto">
            <a:xfrm>
              <a:off x="3972" y="193"/>
              <a:ext cx="134" cy="385"/>
              <a:chOff x="275" y="191"/>
              <a:chExt cx="161" cy="385"/>
            </a:xfrm>
          </p:grpSpPr>
          <p:sp>
            <p:nvSpPr>
              <p:cNvPr id="18470" name="Oval 28"/>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29" name="Freeform 29"/>
              <p:cNvSpPr>
                <a:spLocks/>
              </p:cNvSpPr>
              <p:nvPr/>
            </p:nvSpPr>
            <p:spPr bwMode="auto">
              <a:xfrm>
                <a:off x="275" y="190"/>
                <a:ext cx="159" cy="370"/>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nvGrpSpPr>
            <p:cNvPr id="7" name="Group 30"/>
            <p:cNvGrpSpPr>
              <a:grpSpLocks/>
            </p:cNvGrpSpPr>
            <p:nvPr/>
          </p:nvGrpSpPr>
          <p:grpSpPr bwMode="auto">
            <a:xfrm>
              <a:off x="4398" y="193"/>
              <a:ext cx="134" cy="385"/>
              <a:chOff x="275" y="191"/>
              <a:chExt cx="161" cy="385"/>
            </a:xfrm>
          </p:grpSpPr>
          <p:sp>
            <p:nvSpPr>
              <p:cNvPr id="18468" name="Oval 31"/>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32" name="Freeform 32"/>
              <p:cNvSpPr>
                <a:spLocks/>
              </p:cNvSpPr>
              <p:nvPr/>
            </p:nvSpPr>
            <p:spPr bwMode="auto">
              <a:xfrm>
                <a:off x="277" y="190"/>
                <a:ext cx="161" cy="370"/>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nvGrpSpPr>
            <p:cNvPr id="8" name="Group 33"/>
            <p:cNvGrpSpPr>
              <a:grpSpLocks/>
            </p:cNvGrpSpPr>
            <p:nvPr/>
          </p:nvGrpSpPr>
          <p:grpSpPr bwMode="auto">
            <a:xfrm>
              <a:off x="4879" y="193"/>
              <a:ext cx="134" cy="385"/>
              <a:chOff x="275" y="191"/>
              <a:chExt cx="161" cy="385"/>
            </a:xfrm>
          </p:grpSpPr>
          <p:sp>
            <p:nvSpPr>
              <p:cNvPr id="18466" name="Oval 34"/>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35" name="Freeform 35"/>
              <p:cNvSpPr>
                <a:spLocks/>
              </p:cNvSpPr>
              <p:nvPr/>
            </p:nvSpPr>
            <p:spPr bwMode="auto">
              <a:xfrm>
                <a:off x="275" y="190"/>
                <a:ext cx="161" cy="370"/>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sp>
          <p:nvSpPr>
            <p:cNvPr id="18460" name="Freeform 36"/>
            <p:cNvSpPr>
              <a:spLocks/>
            </p:cNvSpPr>
            <p:nvPr/>
          </p:nvSpPr>
          <p:spPr bwMode="auto">
            <a:xfrm>
              <a:off x="4727" y="1560"/>
              <a:ext cx="206" cy="2377"/>
            </a:xfrm>
            <a:custGeom>
              <a:avLst/>
              <a:gdLst>
                <a:gd name="T0" fmla="*/ 206 w 206"/>
                <a:gd name="T1" fmla="*/ 2377 h 2377"/>
                <a:gd name="T2" fmla="*/ 86 w 206"/>
                <a:gd name="T3" fmla="*/ 2100 h 2377"/>
                <a:gd name="T4" fmla="*/ 9 w 206"/>
                <a:gd name="T5" fmla="*/ 1200 h 2377"/>
                <a:gd name="T6" fmla="*/ 33 w 206"/>
                <a:gd name="T7" fmla="*/ 0 h 2377"/>
                <a:gd name="T8" fmla="*/ 0 60000 65536"/>
                <a:gd name="T9" fmla="*/ 0 60000 65536"/>
                <a:gd name="T10" fmla="*/ 0 60000 65536"/>
                <a:gd name="T11" fmla="*/ 0 60000 65536"/>
                <a:gd name="T12" fmla="*/ 0 w 206"/>
                <a:gd name="T13" fmla="*/ 0 h 2377"/>
                <a:gd name="T14" fmla="*/ 206 w 206"/>
                <a:gd name="T15" fmla="*/ 2377 h 2377"/>
              </a:gdLst>
              <a:ahLst/>
              <a:cxnLst>
                <a:cxn ang="T8">
                  <a:pos x="T0" y="T1"/>
                </a:cxn>
                <a:cxn ang="T9">
                  <a:pos x="T2" y="T3"/>
                </a:cxn>
                <a:cxn ang="T10">
                  <a:pos x="T4" y="T5"/>
                </a:cxn>
                <a:cxn ang="T11">
                  <a:pos x="T6" y="T7"/>
                </a:cxn>
              </a:cxnLst>
              <a:rect l="T12" t="T13" r="T14" b="T15"/>
              <a:pathLst>
                <a:path w="206" h="2377">
                  <a:moveTo>
                    <a:pt x="206" y="2377"/>
                  </a:moveTo>
                  <a:cubicBezTo>
                    <a:pt x="166" y="2331"/>
                    <a:pt x="119" y="2296"/>
                    <a:pt x="86" y="2100"/>
                  </a:cubicBezTo>
                  <a:cubicBezTo>
                    <a:pt x="53" y="1904"/>
                    <a:pt x="18" y="1550"/>
                    <a:pt x="9" y="1200"/>
                  </a:cubicBezTo>
                  <a:cubicBezTo>
                    <a:pt x="0" y="850"/>
                    <a:pt x="28" y="250"/>
                    <a:pt x="33" y="0"/>
                  </a:cubicBezTo>
                </a:path>
              </a:pathLst>
            </a:custGeom>
            <a:noFill/>
            <a:ln w="9525">
              <a:solidFill>
                <a:srgbClr val="0099FF">
                  <a:alpha val="50195"/>
                </a:srgbClr>
              </a:solidFill>
              <a:round/>
              <a:headEnd type="none" w="lg" len="lg"/>
              <a:tailEnd type="none" w="lg" len="lg"/>
            </a:ln>
          </p:spPr>
          <p:txBody>
            <a:bodyPr/>
            <a:lstStyle/>
            <a:p>
              <a:endParaRPr lang="ru-RU"/>
            </a:p>
          </p:txBody>
        </p:sp>
        <p:sp>
          <p:nvSpPr>
            <p:cNvPr id="18461" name="Freeform 37"/>
            <p:cNvSpPr>
              <a:spLocks/>
            </p:cNvSpPr>
            <p:nvPr/>
          </p:nvSpPr>
          <p:spPr bwMode="auto">
            <a:xfrm>
              <a:off x="3892" y="2161"/>
              <a:ext cx="320" cy="1872"/>
            </a:xfrm>
            <a:custGeom>
              <a:avLst/>
              <a:gdLst>
                <a:gd name="T0" fmla="*/ 155 w 384"/>
                <a:gd name="T1" fmla="*/ 9477 h 1248"/>
                <a:gd name="T2" fmla="*/ 97 w 384"/>
                <a:gd name="T3" fmla="*/ 8383 h 1248"/>
                <a:gd name="T4" fmla="*/ 39 w 384"/>
                <a:gd name="T5" fmla="*/ 5103 h 1248"/>
                <a:gd name="T6" fmla="*/ 0 w 384"/>
                <a:gd name="T7" fmla="*/ 0 h 1248"/>
                <a:gd name="T8" fmla="*/ 0 60000 65536"/>
                <a:gd name="T9" fmla="*/ 0 60000 65536"/>
                <a:gd name="T10" fmla="*/ 0 60000 65536"/>
                <a:gd name="T11" fmla="*/ 0 60000 65536"/>
                <a:gd name="T12" fmla="*/ 0 w 384"/>
                <a:gd name="T13" fmla="*/ 0 h 1248"/>
                <a:gd name="T14" fmla="*/ 384 w 384"/>
                <a:gd name="T15" fmla="*/ 1248 h 1248"/>
              </a:gdLst>
              <a:ahLst/>
              <a:cxnLst>
                <a:cxn ang="T8">
                  <a:pos x="T0" y="T1"/>
                </a:cxn>
                <a:cxn ang="T9">
                  <a:pos x="T2" y="T3"/>
                </a:cxn>
                <a:cxn ang="T10">
                  <a:pos x="T4" y="T5"/>
                </a:cxn>
                <a:cxn ang="T11">
                  <a:pos x="T6" y="T7"/>
                </a:cxn>
              </a:cxnLst>
              <a:rect l="T12" t="T13" r="T14" b="T15"/>
              <a:pathLst>
                <a:path w="384" h="1248">
                  <a:moveTo>
                    <a:pt x="384" y="1248"/>
                  </a:moveTo>
                  <a:cubicBezTo>
                    <a:pt x="336" y="1224"/>
                    <a:pt x="288" y="1200"/>
                    <a:pt x="240" y="1104"/>
                  </a:cubicBezTo>
                  <a:cubicBezTo>
                    <a:pt x="192" y="1008"/>
                    <a:pt x="136" y="856"/>
                    <a:pt x="96" y="672"/>
                  </a:cubicBezTo>
                  <a:cubicBezTo>
                    <a:pt x="56" y="488"/>
                    <a:pt x="28" y="244"/>
                    <a:pt x="0" y="0"/>
                  </a:cubicBezTo>
                </a:path>
              </a:pathLst>
            </a:custGeom>
            <a:noFill/>
            <a:ln w="9525">
              <a:solidFill>
                <a:srgbClr val="0099FF">
                  <a:alpha val="50195"/>
                </a:srgbClr>
              </a:solidFill>
              <a:round/>
              <a:headEnd type="none" w="lg" len="lg"/>
              <a:tailEnd type="none" w="lg" len="lg"/>
            </a:ln>
          </p:spPr>
          <p:txBody>
            <a:bodyPr/>
            <a:lstStyle/>
            <a:p>
              <a:endParaRPr lang="ru-RU"/>
            </a:p>
          </p:txBody>
        </p:sp>
        <p:sp>
          <p:nvSpPr>
            <p:cNvPr id="18462" name="Freeform 38"/>
            <p:cNvSpPr>
              <a:spLocks/>
            </p:cNvSpPr>
            <p:nvPr/>
          </p:nvSpPr>
          <p:spPr bwMode="auto">
            <a:xfrm>
              <a:off x="3011" y="2785"/>
              <a:ext cx="321" cy="1296"/>
            </a:xfrm>
            <a:custGeom>
              <a:avLst/>
              <a:gdLst>
                <a:gd name="T0" fmla="*/ 156 w 384"/>
                <a:gd name="T1" fmla="*/ 1508 h 1248"/>
                <a:gd name="T2" fmla="*/ 98 w 384"/>
                <a:gd name="T3" fmla="*/ 1333 h 1248"/>
                <a:gd name="T4" fmla="*/ 39 w 384"/>
                <a:gd name="T5" fmla="*/ 812 h 1248"/>
                <a:gd name="T6" fmla="*/ 0 w 384"/>
                <a:gd name="T7" fmla="*/ 0 h 1248"/>
                <a:gd name="T8" fmla="*/ 0 60000 65536"/>
                <a:gd name="T9" fmla="*/ 0 60000 65536"/>
                <a:gd name="T10" fmla="*/ 0 60000 65536"/>
                <a:gd name="T11" fmla="*/ 0 60000 65536"/>
                <a:gd name="T12" fmla="*/ 0 w 384"/>
                <a:gd name="T13" fmla="*/ 0 h 1248"/>
                <a:gd name="T14" fmla="*/ 384 w 384"/>
                <a:gd name="T15" fmla="*/ 1248 h 1248"/>
              </a:gdLst>
              <a:ahLst/>
              <a:cxnLst>
                <a:cxn ang="T8">
                  <a:pos x="T0" y="T1"/>
                </a:cxn>
                <a:cxn ang="T9">
                  <a:pos x="T2" y="T3"/>
                </a:cxn>
                <a:cxn ang="T10">
                  <a:pos x="T4" y="T5"/>
                </a:cxn>
                <a:cxn ang="T11">
                  <a:pos x="T6" y="T7"/>
                </a:cxn>
              </a:cxnLst>
              <a:rect l="T12" t="T13" r="T14" b="T15"/>
              <a:pathLst>
                <a:path w="384" h="1248">
                  <a:moveTo>
                    <a:pt x="384" y="1248"/>
                  </a:moveTo>
                  <a:cubicBezTo>
                    <a:pt x="336" y="1224"/>
                    <a:pt x="288" y="1200"/>
                    <a:pt x="240" y="1104"/>
                  </a:cubicBezTo>
                  <a:cubicBezTo>
                    <a:pt x="192" y="1008"/>
                    <a:pt x="136" y="856"/>
                    <a:pt x="96" y="672"/>
                  </a:cubicBezTo>
                  <a:cubicBezTo>
                    <a:pt x="56" y="488"/>
                    <a:pt x="28" y="244"/>
                    <a:pt x="0" y="0"/>
                  </a:cubicBezTo>
                </a:path>
              </a:pathLst>
            </a:custGeom>
            <a:noFill/>
            <a:ln w="9525">
              <a:solidFill>
                <a:srgbClr val="0099FF">
                  <a:alpha val="50195"/>
                </a:srgbClr>
              </a:solidFill>
              <a:round/>
              <a:headEnd type="none" w="lg" len="lg"/>
              <a:tailEnd type="none" w="lg" len="lg"/>
            </a:ln>
          </p:spPr>
          <p:txBody>
            <a:bodyPr/>
            <a:lstStyle/>
            <a:p>
              <a:endParaRPr lang="ru-RU"/>
            </a:p>
          </p:txBody>
        </p:sp>
        <p:grpSp>
          <p:nvGrpSpPr>
            <p:cNvPr id="9" name="Group 39"/>
            <p:cNvGrpSpPr>
              <a:grpSpLocks/>
            </p:cNvGrpSpPr>
            <p:nvPr/>
          </p:nvGrpSpPr>
          <p:grpSpPr bwMode="auto">
            <a:xfrm>
              <a:off x="5328" y="192"/>
              <a:ext cx="134" cy="385"/>
              <a:chOff x="275" y="191"/>
              <a:chExt cx="161" cy="385"/>
            </a:xfrm>
          </p:grpSpPr>
          <p:sp>
            <p:nvSpPr>
              <p:cNvPr id="18464" name="Oval 40"/>
              <p:cNvSpPr>
                <a:spLocks noChangeArrowheads="1"/>
              </p:cNvSpPr>
              <p:nvPr/>
            </p:nvSpPr>
            <p:spPr bwMode="auto">
              <a:xfrm>
                <a:off x="336" y="480"/>
                <a:ext cx="48" cy="96"/>
              </a:xfrm>
              <a:prstGeom prst="ellipse">
                <a:avLst/>
              </a:prstGeom>
              <a:noFill/>
              <a:ln w="9525">
                <a:solidFill>
                  <a:schemeClr val="tx2"/>
                </a:solidFill>
                <a:round/>
                <a:headEnd type="none" w="lg" len="lg"/>
                <a:tailEnd type="none" w="lg" len="lg"/>
              </a:ln>
            </p:spPr>
            <p:txBody>
              <a:bodyPr wrap="none" anchor="ctr"/>
              <a:lstStyle/>
              <a:p>
                <a:endParaRPr lang="ru-RU">
                  <a:latin typeface="Times New Roman" pitchFamily="18" charset="0"/>
                </a:endParaRPr>
              </a:p>
            </p:txBody>
          </p:sp>
          <p:sp>
            <p:nvSpPr>
              <p:cNvPr id="76841" name="Freeform 41"/>
              <p:cNvSpPr>
                <a:spLocks/>
              </p:cNvSpPr>
              <p:nvPr/>
            </p:nvSpPr>
            <p:spPr bwMode="auto">
              <a:xfrm>
                <a:off x="277" y="191"/>
                <a:ext cx="161" cy="366"/>
              </a:xfrm>
              <a:custGeom>
                <a:avLst/>
                <a:gdLst/>
                <a:ahLst/>
                <a:cxnLst>
                  <a:cxn ang="0">
                    <a:pos x="97" y="295"/>
                  </a:cxn>
                  <a:cxn ang="0">
                    <a:pos x="88" y="363"/>
                  </a:cxn>
                  <a:cxn ang="0">
                    <a:pos x="51" y="319"/>
                  </a:cxn>
                  <a:cxn ang="0">
                    <a:pos x="6" y="216"/>
                  </a:cxn>
                  <a:cxn ang="0">
                    <a:pos x="13" y="95"/>
                  </a:cxn>
                  <a:cxn ang="0">
                    <a:pos x="37" y="25"/>
                  </a:cxn>
                  <a:cxn ang="0">
                    <a:pos x="82" y="0"/>
                  </a:cxn>
                  <a:cxn ang="0">
                    <a:pos x="130" y="25"/>
                  </a:cxn>
                  <a:cxn ang="0">
                    <a:pos x="156" y="81"/>
                  </a:cxn>
                  <a:cxn ang="0">
                    <a:pos x="159" y="198"/>
                  </a:cxn>
                  <a:cxn ang="0">
                    <a:pos x="145" y="198"/>
                  </a:cxn>
                  <a:cxn ang="0">
                    <a:pos x="133" y="195"/>
                  </a:cxn>
                  <a:cxn ang="0">
                    <a:pos x="136" y="134"/>
                  </a:cxn>
                  <a:cxn ang="0">
                    <a:pos x="129" y="85"/>
                  </a:cxn>
                  <a:cxn ang="0">
                    <a:pos x="108" y="53"/>
                  </a:cxn>
                  <a:cxn ang="0">
                    <a:pos x="82" y="43"/>
                  </a:cxn>
                  <a:cxn ang="0">
                    <a:pos x="61" y="53"/>
                  </a:cxn>
                  <a:cxn ang="0">
                    <a:pos x="42" y="111"/>
                  </a:cxn>
                  <a:cxn ang="0">
                    <a:pos x="39" y="193"/>
                  </a:cxn>
                  <a:cxn ang="0">
                    <a:pos x="58" y="264"/>
                  </a:cxn>
                  <a:cxn ang="0">
                    <a:pos x="84" y="292"/>
                  </a:cxn>
                  <a:cxn ang="0">
                    <a:pos x="97" y="295"/>
                  </a:cxn>
                </a:cxnLst>
                <a:rect l="0" t="0" r="r" b="b"/>
                <a:pathLst>
                  <a:path w="161" h="367">
                    <a:moveTo>
                      <a:pt x="97" y="295"/>
                    </a:moveTo>
                    <a:cubicBezTo>
                      <a:pt x="98" y="308"/>
                      <a:pt x="96" y="359"/>
                      <a:pt x="88" y="363"/>
                    </a:cubicBezTo>
                    <a:cubicBezTo>
                      <a:pt x="80" y="367"/>
                      <a:pt x="65" y="344"/>
                      <a:pt x="51" y="319"/>
                    </a:cubicBezTo>
                    <a:cubicBezTo>
                      <a:pt x="37" y="294"/>
                      <a:pt x="12" y="253"/>
                      <a:pt x="6" y="216"/>
                    </a:cubicBezTo>
                    <a:cubicBezTo>
                      <a:pt x="0" y="179"/>
                      <a:pt x="8" y="127"/>
                      <a:pt x="13" y="95"/>
                    </a:cubicBezTo>
                    <a:cubicBezTo>
                      <a:pt x="18" y="63"/>
                      <a:pt x="25" y="41"/>
                      <a:pt x="37" y="25"/>
                    </a:cubicBezTo>
                    <a:cubicBezTo>
                      <a:pt x="49" y="9"/>
                      <a:pt x="67" y="0"/>
                      <a:pt x="82" y="0"/>
                    </a:cubicBezTo>
                    <a:cubicBezTo>
                      <a:pt x="97" y="0"/>
                      <a:pt x="118" y="11"/>
                      <a:pt x="130" y="25"/>
                    </a:cubicBezTo>
                    <a:cubicBezTo>
                      <a:pt x="142" y="39"/>
                      <a:pt x="151" y="52"/>
                      <a:pt x="156" y="81"/>
                    </a:cubicBezTo>
                    <a:cubicBezTo>
                      <a:pt x="161" y="110"/>
                      <a:pt x="161" y="179"/>
                      <a:pt x="159" y="198"/>
                    </a:cubicBezTo>
                    <a:cubicBezTo>
                      <a:pt x="157" y="217"/>
                      <a:pt x="149" y="198"/>
                      <a:pt x="145" y="198"/>
                    </a:cubicBezTo>
                    <a:cubicBezTo>
                      <a:pt x="141" y="198"/>
                      <a:pt x="134" y="206"/>
                      <a:pt x="133" y="195"/>
                    </a:cubicBezTo>
                    <a:cubicBezTo>
                      <a:pt x="132" y="184"/>
                      <a:pt x="137" y="152"/>
                      <a:pt x="136" y="134"/>
                    </a:cubicBezTo>
                    <a:cubicBezTo>
                      <a:pt x="135" y="116"/>
                      <a:pt x="134" y="98"/>
                      <a:pt x="129" y="85"/>
                    </a:cubicBezTo>
                    <a:cubicBezTo>
                      <a:pt x="124" y="72"/>
                      <a:pt x="116" y="60"/>
                      <a:pt x="108" y="53"/>
                    </a:cubicBezTo>
                    <a:cubicBezTo>
                      <a:pt x="100" y="46"/>
                      <a:pt x="90" y="43"/>
                      <a:pt x="82" y="43"/>
                    </a:cubicBezTo>
                    <a:cubicBezTo>
                      <a:pt x="74" y="43"/>
                      <a:pt x="68" y="42"/>
                      <a:pt x="61" y="53"/>
                    </a:cubicBezTo>
                    <a:cubicBezTo>
                      <a:pt x="54" y="64"/>
                      <a:pt x="46" y="88"/>
                      <a:pt x="42" y="111"/>
                    </a:cubicBezTo>
                    <a:cubicBezTo>
                      <a:pt x="38" y="134"/>
                      <a:pt x="36" y="167"/>
                      <a:pt x="39" y="193"/>
                    </a:cubicBezTo>
                    <a:cubicBezTo>
                      <a:pt x="42" y="219"/>
                      <a:pt x="51" y="248"/>
                      <a:pt x="58" y="264"/>
                    </a:cubicBezTo>
                    <a:cubicBezTo>
                      <a:pt x="65" y="280"/>
                      <a:pt x="78" y="287"/>
                      <a:pt x="84" y="292"/>
                    </a:cubicBezTo>
                    <a:cubicBezTo>
                      <a:pt x="90" y="297"/>
                      <a:pt x="94" y="295"/>
                      <a:pt x="97" y="295"/>
                    </a:cubicBezTo>
                    <a:close/>
                  </a:path>
                </a:pathLst>
              </a:custGeom>
              <a:gradFill rotWithShape="1">
                <a:gsLst>
                  <a:gs pos="0">
                    <a:schemeClr val="bg1">
                      <a:alpha val="49001"/>
                    </a:schemeClr>
                  </a:gs>
                  <a:gs pos="50000">
                    <a:srgbClr val="0000FF">
                      <a:alpha val="45000"/>
                    </a:srgbClr>
                  </a:gs>
                  <a:gs pos="100000">
                    <a:schemeClr val="bg1">
                      <a:alpha val="49001"/>
                    </a:schemeClr>
                  </a:gs>
                </a:gsLst>
                <a:lin ang="0" scaled="1"/>
              </a:gradFill>
              <a:ln w="9525" cap="flat" cmpd="sng">
                <a:solidFill>
                  <a:srgbClr val="0000FF">
                    <a:alpha val="50000"/>
                  </a:srgbClr>
                </a:solidFill>
                <a:prstDash val="solid"/>
                <a:round/>
                <a:headEnd type="none" w="lg" len="lg"/>
                <a:tailEnd type="none" w="lg" len="lg"/>
              </a:ln>
              <a:effectLst/>
            </p:spPr>
            <p:txBody>
              <a:bodyPr/>
              <a:lstStyle/>
              <a:p>
                <a:pPr>
                  <a:defRPr/>
                </a:pPr>
                <a:endParaRPr lang="ru-RU">
                  <a:latin typeface="Times New Roman" pitchFamily="18" charset="0"/>
                </a:endParaRPr>
              </a:p>
            </p:txBody>
          </p:sp>
        </p:grpSp>
      </p:grpSp>
      <p:sp>
        <p:nvSpPr>
          <p:cNvPr id="37" name="TextBox 36"/>
          <p:cNvSpPr txBox="1"/>
          <p:nvPr/>
        </p:nvSpPr>
        <p:spPr>
          <a:xfrm>
            <a:off x="642910" y="571480"/>
            <a:ext cx="3500462" cy="954107"/>
          </a:xfrm>
          <a:prstGeom prst="rect">
            <a:avLst/>
          </a:prstGeom>
          <a:noFill/>
        </p:spPr>
        <p:txBody>
          <a:bodyPr wrap="square" rtlCol="0">
            <a:spAutoFit/>
          </a:bodyPr>
          <a:lstStyle/>
          <a:p>
            <a:r>
              <a:rPr lang="ru-RU" sz="2800" i="1" dirty="0" smtClean="0">
                <a:solidFill>
                  <a:srgbClr val="0070C0"/>
                </a:solidFill>
              </a:rPr>
              <a:t>        Станция «Треугольник»</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858016" y="1285860"/>
            <a:ext cx="2071702" cy="2714644"/>
          </a:xfrm>
          <a:prstGeom prst="rect">
            <a:avLst/>
          </a:prstGeom>
          <a:noFill/>
          <a:ln w="9525">
            <a:noFill/>
            <a:miter lim="800000"/>
            <a:headEnd/>
            <a:tailEnd/>
          </a:ln>
        </p:spPr>
      </p:pic>
      <p:sp>
        <p:nvSpPr>
          <p:cNvPr id="40" name="Заголовок 39"/>
          <p:cNvSpPr>
            <a:spLocks noGrp="1"/>
          </p:cNvSpPr>
          <p:nvPr>
            <p:ph type="title"/>
          </p:nvPr>
        </p:nvSpPr>
        <p:spPr>
          <a:xfrm>
            <a:off x="285720" y="0"/>
            <a:ext cx="6267464" cy="1143008"/>
          </a:xfrm>
        </p:spPr>
        <p:txBody>
          <a:bodyPr/>
          <a:lstStyle/>
          <a:p>
            <a:endParaRPr lang="ru-RU" dirty="0"/>
          </a:p>
        </p:txBody>
      </p:sp>
      <p:sp>
        <p:nvSpPr>
          <p:cNvPr id="41" name="Содержимое 40"/>
          <p:cNvSpPr>
            <a:spLocks noGrp="1"/>
          </p:cNvSpPr>
          <p:nvPr>
            <p:ph idx="1"/>
          </p:nvPr>
        </p:nvSpPr>
        <p:spPr/>
        <p:txBody>
          <a:bodyPr/>
          <a:lstStyle/>
          <a:p>
            <a:r>
              <a:rPr lang="ru-RU" dirty="0" smtClean="0"/>
              <a:t>Сколько отрезков в треугольнике?</a:t>
            </a:r>
          </a:p>
          <a:p>
            <a:pPr>
              <a:buNone/>
            </a:pPr>
            <a:endParaRPr lang="ru-RU" dirty="0"/>
          </a:p>
        </p:txBody>
      </p:sp>
      <p:sp>
        <p:nvSpPr>
          <p:cNvPr id="42" name="Прямоугольный треугольник 41"/>
          <p:cNvSpPr/>
          <p:nvPr/>
        </p:nvSpPr>
        <p:spPr>
          <a:xfrm>
            <a:off x="1428728" y="2357430"/>
            <a:ext cx="3714776" cy="207170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2">
                  <a:lumMod val="10000"/>
                </a:schemeClr>
              </a:solidFill>
            </a:endParaRPr>
          </a:p>
        </p:txBody>
      </p:sp>
      <p:cxnSp>
        <p:nvCxnSpPr>
          <p:cNvPr id="44" name="Прямая соединительная линия 43"/>
          <p:cNvCxnSpPr>
            <a:stCxn id="42" idx="5"/>
            <a:endCxn id="42" idx="5"/>
          </p:cNvCxnSpPr>
          <p:nvPr/>
        </p:nvCxnSpPr>
        <p:spPr>
          <a:xfrm>
            <a:off x="3286116" y="3393281"/>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a:stCxn id="42" idx="2"/>
            <a:endCxn id="42" idx="5"/>
          </p:cNvCxnSpPr>
          <p:nvPr/>
        </p:nvCxnSpPr>
        <p:spPr>
          <a:xfrm rot="5400000" flipH="1" flipV="1">
            <a:off x="1839496" y="2982513"/>
            <a:ext cx="1035851" cy="185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stCxn id="42" idx="2"/>
          </p:cNvCxnSpPr>
          <p:nvPr/>
        </p:nvCxnSpPr>
        <p:spPr>
          <a:xfrm rot="5400000" flipH="1" flipV="1">
            <a:off x="1893075" y="3107529"/>
            <a:ext cx="857256" cy="1785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a:stCxn id="42" idx="2"/>
            <a:endCxn id="42" idx="5"/>
          </p:cNvCxnSpPr>
          <p:nvPr/>
        </p:nvCxnSpPr>
        <p:spPr>
          <a:xfrm rot="5400000" flipH="1" flipV="1">
            <a:off x="1839496" y="2982513"/>
            <a:ext cx="1035851" cy="1857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a:stCxn id="42" idx="3"/>
            <a:endCxn id="42" idx="0"/>
          </p:cNvCxnSpPr>
          <p:nvPr/>
        </p:nvCxnSpPr>
        <p:spPr>
          <a:xfrm rot="5400000" flipH="1">
            <a:off x="1321571" y="2464587"/>
            <a:ext cx="2071702" cy="1857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16667E-6 2.22222E-6 L 0.63541 -0.00509 " pathEditMode="relative" rAng="0" ptsTypes="AA">
                                      <p:cBhvr>
                                        <p:cTn id="11" dur="3000" fill="hold"/>
                                        <p:tgtEl>
                                          <p:spTgt spid="2"/>
                                        </p:tgtEl>
                                        <p:attrNameLst>
                                          <p:attrName>ppt_x</p:attrName>
                                          <p:attrName>ppt_y</p:attrName>
                                        </p:attrNameLst>
                                      </p:cBhvr>
                                      <p:rCtr x="318" y="-3"/>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37940"/>
                    </p:tgtEl>
                  </p:cond>
                </p:stCondLst>
                <p:endSync evt="end" delay="0">
                  <p:rtn val="all"/>
                </p:endSync>
                <p:childTnLst>
                  <p:par>
                    <p:cTn id="13" fill="hold">
                      <p:stCondLst>
                        <p:cond delay="0"/>
                      </p:stCondLst>
                      <p:childTnLst>
                        <p:par>
                          <p:cTn id="14" fill="hold">
                            <p:stCondLst>
                              <p:cond delay="0"/>
                            </p:stCondLst>
                            <p:childTnLst>
                              <p:par>
                                <p:cTn id="15" presetID="6" presetClass="exit" presetSubtype="16" fill="hold" grpId="0" nodeType="clickEffect" nodePh="1">
                                  <p:stCondLst>
                                    <p:cond delay="0"/>
                                  </p:stCondLst>
                                  <p:endCondLst>
                                    <p:cond evt="begin" delay="0">
                                      <p:tn val="15"/>
                                    </p:cond>
                                  </p:endCondLst>
                                  <p:childTnLst>
                                    <p:animEffect transition="out" filter="circle(in)">
                                      <p:cBhvr>
                                        <p:cTn id="16" dur="500"/>
                                        <p:tgtEl>
                                          <p:spTgt spid="37940"/>
                                        </p:tgtEl>
                                      </p:cBhvr>
                                    </p:animEffect>
                                    <p:set>
                                      <p:cBhvr>
                                        <p:cTn id="17"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Заголовок 36"/>
          <p:cNvSpPr>
            <a:spLocks noGrp="1"/>
          </p:cNvSpPr>
          <p:nvPr>
            <p:ph type="title"/>
          </p:nvPr>
        </p:nvSpPr>
        <p:spPr/>
        <p:txBody>
          <a:bodyPr>
            <a:normAutofit/>
          </a:bodyPr>
          <a:lstStyle/>
          <a:p>
            <a:r>
              <a:rPr lang="ru-RU" dirty="0" smtClean="0">
                <a:solidFill>
                  <a:srgbClr val="0070C0"/>
                </a:solidFill>
              </a:rPr>
              <a:t>Станция «Конечная»</a:t>
            </a:r>
            <a:endParaRPr lang="ru-RU" dirty="0">
              <a:solidFill>
                <a:srgbClr val="0070C0"/>
              </a:solidFill>
            </a:endParaRPr>
          </a:p>
        </p:txBody>
      </p:sp>
      <p:sp>
        <p:nvSpPr>
          <p:cNvPr id="38" name="Содержимое 37"/>
          <p:cNvSpPr>
            <a:spLocks noGrp="1"/>
          </p:cNvSpPr>
          <p:nvPr>
            <p:ph idx="1"/>
          </p:nvPr>
        </p:nvSpPr>
        <p:spPr/>
        <p:txBody>
          <a:bodyPr/>
          <a:lstStyle/>
          <a:p>
            <a:endParaRPr lang="ru-RU" b="1" i="1" dirty="0" smtClean="0">
              <a:solidFill>
                <a:srgbClr val="7030A0"/>
              </a:solidFill>
              <a:latin typeface="Times New Roman" pitchFamily="18" charset="0"/>
              <a:cs typeface="Times New Roman" pitchFamily="18" charset="0"/>
            </a:endParaRPr>
          </a:p>
          <a:p>
            <a:pPr>
              <a:buNone/>
            </a:pPr>
            <a:r>
              <a:rPr lang="ru-RU" b="1" i="1" dirty="0" smtClean="0">
                <a:solidFill>
                  <a:srgbClr val="7030A0"/>
                </a:solidFill>
                <a:latin typeface="Times New Roman" pitchFamily="18" charset="0"/>
                <a:cs typeface="Times New Roman" pitchFamily="18" charset="0"/>
              </a:rPr>
              <a:t>Спасибо за Игру!!!</a:t>
            </a:r>
            <a:endParaRPr lang="ru-RU" b="1" i="1" dirty="0">
              <a:solidFill>
                <a:srgbClr val="7030A0"/>
              </a:solidFill>
              <a:latin typeface="Times New Roman" pitchFamily="18" charset="0"/>
              <a:cs typeface="Times New Roman" pitchFamily="18" charset="0"/>
            </a:endParaRPr>
          </a:p>
        </p:txBody>
      </p:sp>
      <p:pic>
        <p:nvPicPr>
          <p:cNvPr id="39" name="Рисунок 38" descr="парповоз"/>
          <p:cNvPicPr/>
          <p:nvPr/>
        </p:nvPicPr>
        <p:blipFill>
          <a:blip r:embed="rId3" cstate="print"/>
          <a:srcRect/>
          <a:stretch>
            <a:fillRect/>
          </a:stretch>
        </p:blipFill>
        <p:spPr bwMode="auto">
          <a:xfrm>
            <a:off x="4643438" y="1500174"/>
            <a:ext cx="2071702" cy="271464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Безымянный"/>
          <p:cNvPicPr/>
          <p:nvPr/>
        </p:nvPicPr>
        <p:blipFill>
          <a:blip r:embed="rId2"/>
          <a:srcRect/>
          <a:stretch>
            <a:fillRect/>
          </a:stretch>
        </p:blipFill>
        <p:spPr bwMode="auto">
          <a:xfrm>
            <a:off x="685800" y="152400"/>
            <a:ext cx="6743720" cy="1162048"/>
          </a:xfrm>
          <a:prstGeom prst="rect">
            <a:avLst/>
          </a:prstGeom>
          <a:noFill/>
          <a:ln w="9525">
            <a:noFill/>
            <a:miter lim="800000"/>
            <a:headEnd/>
            <a:tailEnd/>
          </a:ln>
        </p:spPr>
      </p:pic>
      <p:sp>
        <p:nvSpPr>
          <p:cNvPr id="5" name="Блок-схема: перфолента 4"/>
          <p:cNvSpPr/>
          <p:nvPr/>
        </p:nvSpPr>
        <p:spPr>
          <a:xfrm>
            <a:off x="571472" y="1928802"/>
            <a:ext cx="1928826"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«Загадки»</a:t>
            </a:r>
            <a:endParaRPr lang="ru-RU" dirty="0">
              <a:solidFill>
                <a:srgbClr val="7030A0"/>
              </a:solidFill>
            </a:endParaRPr>
          </a:p>
        </p:txBody>
      </p:sp>
      <p:sp>
        <p:nvSpPr>
          <p:cNvPr id="6" name="Блок-схема: перфолента 5"/>
          <p:cNvSpPr/>
          <p:nvPr/>
        </p:nvSpPr>
        <p:spPr>
          <a:xfrm>
            <a:off x="3357554" y="1928802"/>
            <a:ext cx="1857388" cy="135732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«Блиц»</a:t>
            </a:r>
            <a:endParaRPr lang="ru-RU" dirty="0">
              <a:solidFill>
                <a:srgbClr val="7030A0"/>
              </a:solidFill>
            </a:endParaRPr>
          </a:p>
        </p:txBody>
      </p:sp>
      <p:sp>
        <p:nvSpPr>
          <p:cNvPr id="7" name="Блок-схема: перфолента 6"/>
          <p:cNvSpPr/>
          <p:nvPr/>
        </p:nvSpPr>
        <p:spPr>
          <a:xfrm>
            <a:off x="6357950" y="2000240"/>
            <a:ext cx="1928826"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«Лицедеи»</a:t>
            </a:r>
            <a:endParaRPr lang="ru-RU" dirty="0">
              <a:solidFill>
                <a:srgbClr val="7030A0"/>
              </a:solidFill>
            </a:endParaRPr>
          </a:p>
        </p:txBody>
      </p:sp>
      <p:sp>
        <p:nvSpPr>
          <p:cNvPr id="8" name="Блок-схема: перфолента 7"/>
          <p:cNvSpPr/>
          <p:nvPr/>
        </p:nvSpPr>
        <p:spPr>
          <a:xfrm>
            <a:off x="5572132" y="4143380"/>
            <a:ext cx="1928826"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«Умники»</a:t>
            </a:r>
            <a:endParaRPr lang="ru-RU" dirty="0">
              <a:solidFill>
                <a:srgbClr val="7030A0"/>
              </a:solidFill>
            </a:endParaRPr>
          </a:p>
        </p:txBody>
      </p:sp>
      <p:sp>
        <p:nvSpPr>
          <p:cNvPr id="9" name="Блок-схема: перфолента 8"/>
          <p:cNvSpPr/>
          <p:nvPr/>
        </p:nvSpPr>
        <p:spPr>
          <a:xfrm>
            <a:off x="2857488" y="4214818"/>
            <a:ext cx="1928826"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«Треугольник»</a:t>
            </a:r>
            <a:endParaRPr lang="ru-RU" dirty="0">
              <a:solidFill>
                <a:srgbClr val="7030A0"/>
              </a:solidFill>
            </a:endParaRPr>
          </a:p>
        </p:txBody>
      </p:sp>
      <p:sp>
        <p:nvSpPr>
          <p:cNvPr id="10" name="Блок-схема: перфолента 9"/>
          <p:cNvSpPr/>
          <p:nvPr/>
        </p:nvSpPr>
        <p:spPr>
          <a:xfrm>
            <a:off x="285720" y="4357694"/>
            <a:ext cx="1928826" cy="128588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7030A0"/>
                </a:solidFill>
              </a:rPr>
              <a:t>Станция «Конечная»</a:t>
            </a:r>
            <a:endParaRPr lang="ru-RU" dirty="0">
              <a:solidFill>
                <a:srgbClr val="7030A0"/>
              </a:solidFill>
            </a:endParaRPr>
          </a:p>
        </p:txBody>
      </p:sp>
      <p:cxnSp>
        <p:nvCxnSpPr>
          <p:cNvPr id="33" name="Прямая со стрелкой 32"/>
          <p:cNvCxnSpPr>
            <a:stCxn id="5" idx="3"/>
            <a:endCxn id="6" idx="1"/>
          </p:cNvCxnSpPr>
          <p:nvPr/>
        </p:nvCxnSpPr>
        <p:spPr>
          <a:xfrm>
            <a:off x="2500298" y="2571744"/>
            <a:ext cx="857256" cy="35719"/>
          </a:xfrm>
          <a:prstGeom prst="straightConnector1">
            <a:avLst/>
          </a:prstGeom>
          <a:ln>
            <a:tailEnd type="arrow"/>
          </a:ln>
          <a:scene3d>
            <a:camera prst="orthographicFront"/>
            <a:lightRig rig="threePt" dir="t"/>
          </a:scene3d>
          <a:sp3d contourW="12700">
            <a:contourClr>
              <a:srgbClr val="7030A0"/>
            </a:contourClr>
          </a:sp3d>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6" idx="3"/>
            <a:endCxn id="7" idx="1"/>
          </p:cNvCxnSpPr>
          <p:nvPr/>
        </p:nvCxnSpPr>
        <p:spPr>
          <a:xfrm>
            <a:off x="5214942" y="2607463"/>
            <a:ext cx="1143008" cy="35719"/>
          </a:xfrm>
          <a:prstGeom prst="straightConnector1">
            <a:avLst/>
          </a:prstGeom>
          <a:ln>
            <a:tailEnd type="arrow"/>
          </a:ln>
          <a:scene3d>
            <a:camera prst="orthographicFront"/>
            <a:lightRig rig="threePt" dir="t"/>
          </a:scene3d>
          <a:sp3d contourW="12700">
            <a:contourClr>
              <a:srgbClr val="7030A0"/>
            </a:contourClr>
          </a:sp3d>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5400000">
            <a:off x="7358082" y="3286124"/>
            <a:ext cx="1071570" cy="785818"/>
          </a:xfrm>
          <a:prstGeom prst="straightConnector1">
            <a:avLst/>
          </a:prstGeom>
          <a:ln>
            <a:tailEnd type="arrow"/>
          </a:ln>
          <a:scene3d>
            <a:camera prst="orthographicFront"/>
            <a:lightRig rig="threePt" dir="t"/>
          </a:scene3d>
          <a:sp3d contourW="12700">
            <a:contourClr>
              <a:srgbClr val="7030A0"/>
            </a:contourClr>
          </a:sp3d>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a:stCxn id="8" idx="1"/>
            <a:endCxn id="9" idx="3"/>
          </p:cNvCxnSpPr>
          <p:nvPr/>
        </p:nvCxnSpPr>
        <p:spPr>
          <a:xfrm rot="10800000" flipV="1">
            <a:off x="4786314" y="4786322"/>
            <a:ext cx="785818" cy="71438"/>
          </a:xfrm>
          <a:prstGeom prst="straightConnector1">
            <a:avLst/>
          </a:prstGeom>
          <a:ln>
            <a:tailEnd type="arrow"/>
          </a:ln>
          <a:scene3d>
            <a:camera prst="orthographicFront"/>
            <a:lightRig rig="threePt" dir="t"/>
          </a:scene3d>
          <a:sp3d contourW="12700">
            <a:contourClr>
              <a:srgbClr val="7030A0"/>
            </a:contourClr>
          </a:sp3d>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stCxn id="9" idx="1"/>
            <a:endCxn id="10" idx="3"/>
          </p:cNvCxnSpPr>
          <p:nvPr/>
        </p:nvCxnSpPr>
        <p:spPr>
          <a:xfrm rot="10800000" flipV="1">
            <a:off x="2214546" y="4857760"/>
            <a:ext cx="642942" cy="142876"/>
          </a:xfrm>
          <a:prstGeom prst="straightConnector1">
            <a:avLst/>
          </a:prstGeom>
          <a:ln>
            <a:tailEnd type="arrow"/>
          </a:ln>
          <a:scene3d>
            <a:camera prst="orthographicFront"/>
            <a:lightRig rig="threePt" dir="t"/>
          </a:scene3d>
          <a:sp3d contourW="12700">
            <a:contourClr>
              <a:srgbClr val="7030A0"/>
            </a:contourClr>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1214414" y="428604"/>
            <a:ext cx="5286412" cy="523220"/>
          </a:xfrm>
          <a:prstGeom prst="rect">
            <a:avLst/>
          </a:prstGeom>
          <a:noFill/>
        </p:spPr>
        <p:txBody>
          <a:bodyPr wrap="square" rtlCol="0">
            <a:spAutoFit/>
          </a:bodyPr>
          <a:lstStyle/>
          <a:p>
            <a:r>
              <a:rPr lang="ru-RU" sz="2800" i="1" dirty="0" smtClean="0">
                <a:solidFill>
                  <a:srgbClr val="0070C0"/>
                </a:solidFill>
              </a:rPr>
              <a:t>Станция «Загадки»</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572264" y="1071546"/>
            <a:ext cx="2143140" cy="2857520"/>
          </a:xfrm>
          <a:prstGeom prst="rect">
            <a:avLst/>
          </a:prstGeom>
          <a:noFill/>
          <a:ln w="9525">
            <a:noFill/>
            <a:miter lim="800000"/>
            <a:headEnd/>
            <a:tailEnd/>
          </a:ln>
        </p:spPr>
      </p:pic>
      <p:graphicFrame>
        <p:nvGraphicFramePr>
          <p:cNvPr id="40" name="Таблица 39"/>
          <p:cNvGraphicFramePr>
            <a:graphicFrameLocks noGrp="1"/>
          </p:cNvGraphicFramePr>
          <p:nvPr/>
        </p:nvGraphicFramePr>
        <p:xfrm>
          <a:off x="357158" y="928670"/>
          <a:ext cx="6030546" cy="6229929"/>
        </p:xfrm>
        <a:graphic>
          <a:graphicData uri="http://schemas.openxmlformats.org/drawingml/2006/table">
            <a:tbl>
              <a:tblPr/>
              <a:tblGrid>
                <a:gridCol w="303301"/>
                <a:gridCol w="5727245"/>
              </a:tblGrid>
              <a:tr h="1024055">
                <a:tc>
                  <a:txBody>
                    <a:bodyPr/>
                    <a:lstStyle/>
                    <a:p>
                      <a:pPr>
                        <a:lnSpc>
                          <a:spcPct val="115000"/>
                        </a:lnSpc>
                      </a:pPr>
                      <a:r>
                        <a:rPr lang="ru-RU" sz="1600" b="0" dirty="0">
                          <a:latin typeface="Calibri"/>
                          <a:ea typeface="Times New Roman"/>
                          <a:cs typeface="Times New Roman"/>
                        </a:rPr>
                        <a:t>1.</a:t>
                      </a:r>
                    </a:p>
                  </a:txBody>
                  <a:tcPr marL="39719" marR="39719" marT="39719" marB="39719">
                    <a:lnL>
                      <a:noFill/>
                    </a:lnL>
                    <a:lnR>
                      <a:noFill/>
                    </a:lnR>
                    <a:lnT>
                      <a:noFill/>
                    </a:lnT>
                    <a:lnB>
                      <a:noFill/>
                    </a:lnB>
                  </a:tcPr>
                </a:tc>
                <a:tc>
                  <a:txBody>
                    <a:bodyPr/>
                    <a:lstStyle/>
                    <a:p>
                      <a:pPr>
                        <a:lnSpc>
                          <a:spcPct val="115000"/>
                        </a:lnSpc>
                        <a:spcAft>
                          <a:spcPts val="0"/>
                        </a:spcAft>
                      </a:pPr>
                      <a:r>
                        <a:rPr lang="ru-RU" sz="1800" b="0" dirty="0">
                          <a:latin typeface="Times New Roman" pitchFamily="18" charset="0"/>
                          <a:ea typeface="Times New Roman"/>
                          <a:cs typeface="Times New Roman" pitchFamily="18" charset="0"/>
                        </a:rPr>
                        <a:t>В каждой из четырёх углов комнаты сидит кошка.  Напротив каждой из этих кошек сидит кошка. Сколько всего кошек в этой комнате? </a:t>
                      </a:r>
                    </a:p>
                  </a:txBody>
                  <a:tcPr marL="39719" marR="39719" marT="39719" marB="39719">
                    <a:lnL>
                      <a:noFill/>
                    </a:lnL>
                    <a:lnR>
                      <a:noFill/>
                    </a:lnR>
                    <a:lnT>
                      <a:noFill/>
                    </a:lnT>
                    <a:lnB>
                      <a:noFill/>
                    </a:lnB>
                  </a:tcPr>
                </a:tc>
              </a:tr>
              <a:tr h="1346927">
                <a:tc>
                  <a:txBody>
                    <a:bodyPr/>
                    <a:lstStyle/>
                    <a:p>
                      <a:pPr>
                        <a:lnSpc>
                          <a:spcPct val="115000"/>
                        </a:lnSpc>
                      </a:pPr>
                      <a:r>
                        <a:rPr lang="ru-RU" sz="1800" b="0" dirty="0">
                          <a:latin typeface="Calibri"/>
                          <a:ea typeface="Times New Roman"/>
                          <a:cs typeface="Times New Roman"/>
                        </a:rPr>
                        <a:t>2.</a:t>
                      </a:r>
                    </a:p>
                  </a:txBody>
                  <a:tcPr marL="39719" marR="39719" marT="39719" marB="39719">
                    <a:lnL>
                      <a:noFill/>
                    </a:lnL>
                    <a:lnR>
                      <a:noFill/>
                    </a:lnR>
                    <a:lnT>
                      <a:noFill/>
                    </a:lnT>
                    <a:lnB>
                      <a:noFill/>
                    </a:lnB>
                  </a:tcPr>
                </a:tc>
                <a:tc>
                  <a:txBody>
                    <a:bodyPr/>
                    <a:lstStyle/>
                    <a:p>
                      <a:pPr>
                        <a:lnSpc>
                          <a:spcPct val="115000"/>
                        </a:lnSpc>
                      </a:pPr>
                      <a:r>
                        <a:rPr lang="ru-RU" sz="1800" b="0" dirty="0">
                          <a:latin typeface="Times New Roman" pitchFamily="18" charset="0"/>
                          <a:ea typeface="Times New Roman"/>
                          <a:cs typeface="Times New Roman" pitchFamily="18" charset="0"/>
                        </a:rPr>
                        <a:t>Вы шофер автобуса. В автобусе первоначально было 23 пассажира. А первой остановке вышло 3 женщины и зашло 5мужчин. На второй зашло 4 мужчины и вышло 7 женщин. Сколько лет шоферу?</a:t>
                      </a:r>
                    </a:p>
                  </a:txBody>
                  <a:tcPr marL="39719" marR="39719" marT="39719" marB="39719">
                    <a:lnL>
                      <a:noFill/>
                    </a:lnL>
                    <a:lnR>
                      <a:noFill/>
                    </a:lnR>
                    <a:lnT>
                      <a:noFill/>
                    </a:lnT>
                    <a:lnB>
                      <a:noFill/>
                    </a:lnB>
                  </a:tcPr>
                </a:tc>
              </a:tr>
              <a:tr h="701182">
                <a:tc>
                  <a:txBody>
                    <a:bodyPr/>
                    <a:lstStyle/>
                    <a:p>
                      <a:pPr>
                        <a:lnSpc>
                          <a:spcPct val="115000"/>
                        </a:lnSpc>
                      </a:pPr>
                      <a:r>
                        <a:rPr lang="ru-RU" sz="1800" b="0" dirty="0">
                          <a:latin typeface="Calibri"/>
                          <a:ea typeface="Times New Roman"/>
                          <a:cs typeface="Times New Roman"/>
                        </a:rPr>
                        <a:t>3.</a:t>
                      </a:r>
                    </a:p>
                  </a:txBody>
                  <a:tcPr marL="39719" marR="39719" marT="39719" marB="39719">
                    <a:lnL>
                      <a:noFill/>
                    </a:lnL>
                    <a:lnR>
                      <a:noFill/>
                    </a:lnR>
                    <a:lnT>
                      <a:noFill/>
                    </a:lnT>
                    <a:lnB>
                      <a:noFill/>
                    </a:lnB>
                  </a:tcPr>
                </a:tc>
                <a:tc>
                  <a:txBody>
                    <a:bodyPr/>
                    <a:lstStyle/>
                    <a:p>
                      <a:pPr>
                        <a:lnSpc>
                          <a:spcPct val="115000"/>
                        </a:lnSpc>
                        <a:spcAft>
                          <a:spcPts val="0"/>
                        </a:spcAft>
                      </a:pPr>
                      <a:r>
                        <a:rPr lang="ru-RU" sz="1800" b="0" dirty="0">
                          <a:latin typeface="Times New Roman" pitchFamily="18" charset="0"/>
                          <a:ea typeface="Times New Roman"/>
                          <a:cs typeface="Times New Roman" pitchFamily="18" charset="0"/>
                        </a:rPr>
                        <a:t> В семье 5 сыновей и у каждого есть сестра. Сколько всего детей в этой семье?</a:t>
                      </a:r>
                    </a:p>
                  </a:txBody>
                  <a:tcPr marL="39719" marR="39719" marT="39719" marB="39719">
                    <a:lnL>
                      <a:noFill/>
                    </a:lnL>
                    <a:lnR>
                      <a:noFill/>
                    </a:lnR>
                    <a:lnT>
                      <a:noFill/>
                    </a:lnT>
                    <a:lnB>
                      <a:noFill/>
                    </a:lnB>
                  </a:tcPr>
                </a:tc>
              </a:tr>
              <a:tr h="513110">
                <a:tc>
                  <a:txBody>
                    <a:bodyPr/>
                    <a:lstStyle/>
                    <a:p>
                      <a:pPr>
                        <a:lnSpc>
                          <a:spcPct val="115000"/>
                        </a:lnSpc>
                      </a:pPr>
                      <a:r>
                        <a:rPr lang="ru-RU" sz="1800" b="0" dirty="0">
                          <a:latin typeface="Calibri"/>
                          <a:ea typeface="Times New Roman"/>
                          <a:cs typeface="Times New Roman"/>
                        </a:rPr>
                        <a:t>4.</a:t>
                      </a:r>
                    </a:p>
                  </a:txBody>
                  <a:tcPr marL="39719" marR="39719" marT="39719" marB="39719">
                    <a:lnL>
                      <a:noFill/>
                    </a:lnL>
                    <a:lnR>
                      <a:noFill/>
                    </a:lnR>
                    <a:lnT>
                      <a:noFill/>
                    </a:lnT>
                    <a:lnB>
                      <a:noFill/>
                    </a:lnB>
                  </a:tcPr>
                </a:tc>
                <a:tc>
                  <a:txBody>
                    <a:bodyPr/>
                    <a:lstStyle/>
                    <a:p>
                      <a:pPr>
                        <a:lnSpc>
                          <a:spcPct val="115000"/>
                        </a:lnSpc>
                      </a:pPr>
                      <a:r>
                        <a:rPr lang="ru-RU" sz="1800" b="0" dirty="0">
                          <a:latin typeface="Times New Roman" pitchFamily="18" charset="0"/>
                          <a:ea typeface="Times New Roman"/>
                          <a:cs typeface="Times New Roman" pitchFamily="18" charset="0"/>
                        </a:rPr>
                        <a:t>Что идёт, не двигаясь с места?</a:t>
                      </a:r>
                    </a:p>
                  </a:txBody>
                  <a:tcPr marL="39719" marR="39719" marT="39719" marB="39719">
                    <a:lnL>
                      <a:noFill/>
                    </a:lnL>
                    <a:lnR>
                      <a:noFill/>
                    </a:lnR>
                    <a:lnT>
                      <a:noFill/>
                    </a:lnT>
                    <a:lnB>
                      <a:noFill/>
                    </a:lnB>
                  </a:tcPr>
                </a:tc>
              </a:tr>
              <a:tr h="1079232">
                <a:tc>
                  <a:txBody>
                    <a:bodyPr/>
                    <a:lstStyle/>
                    <a:p>
                      <a:pPr>
                        <a:lnSpc>
                          <a:spcPct val="115000"/>
                        </a:lnSpc>
                      </a:pPr>
                      <a:endParaRPr lang="ru-RU" sz="1800" b="0" dirty="0">
                        <a:latin typeface="Calibri"/>
                        <a:ea typeface="Times New Roman"/>
                        <a:cs typeface="Times New Roman"/>
                      </a:endParaRPr>
                    </a:p>
                    <a:p>
                      <a:pPr>
                        <a:lnSpc>
                          <a:spcPct val="115000"/>
                        </a:lnSpc>
                      </a:pPr>
                      <a:r>
                        <a:rPr lang="ru-RU" sz="1800" b="0" dirty="0">
                          <a:latin typeface="Calibri"/>
                          <a:ea typeface="Times New Roman"/>
                          <a:cs typeface="Times New Roman"/>
                        </a:rPr>
                        <a:t>5.</a:t>
                      </a:r>
                    </a:p>
                  </a:txBody>
                  <a:tcPr marL="39719" marR="39719" marT="39719" marB="39719">
                    <a:lnL>
                      <a:noFill/>
                    </a:lnL>
                    <a:lnR>
                      <a:noFill/>
                    </a:lnR>
                    <a:lnT>
                      <a:noFill/>
                    </a:lnT>
                    <a:lnB>
                      <a:noFill/>
                    </a:lnB>
                  </a:tcPr>
                </a:tc>
                <a:tc>
                  <a:txBody>
                    <a:bodyPr/>
                    <a:lstStyle/>
                    <a:p>
                      <a:pPr>
                        <a:lnSpc>
                          <a:spcPct val="115000"/>
                        </a:lnSpc>
                      </a:pPr>
                      <a:r>
                        <a:rPr lang="ru-RU" sz="1800" b="0" dirty="0">
                          <a:latin typeface="Times New Roman" pitchFamily="18" charset="0"/>
                          <a:ea typeface="Times New Roman"/>
                          <a:cs typeface="Times New Roman" pitchFamily="18" charset="0"/>
                        </a:rPr>
                        <a:t>Два отца и два сына, дед и внук разделили три яблока так, что каждому досталось по целому яблоку. Может ли быть так?</a:t>
                      </a:r>
                    </a:p>
                  </a:txBody>
                  <a:tcPr marL="66675" marR="66675" marT="66675" marB="66675">
                    <a:lnL>
                      <a:noFill/>
                    </a:lnL>
                    <a:lnR>
                      <a:noFill/>
                    </a:lnR>
                    <a:lnT>
                      <a:noFill/>
                    </a:lnT>
                    <a:lnB>
                      <a:noFill/>
                    </a:lnB>
                  </a:tcPr>
                </a:tc>
              </a:tr>
              <a:tr h="543718">
                <a:tc>
                  <a:txBody>
                    <a:bodyPr/>
                    <a:lstStyle/>
                    <a:p>
                      <a:pPr>
                        <a:lnSpc>
                          <a:spcPct val="115000"/>
                        </a:lnSpc>
                      </a:pPr>
                      <a:r>
                        <a:rPr lang="ru-RU" sz="1800" b="0" dirty="0">
                          <a:latin typeface="Calibri"/>
                          <a:ea typeface="Times New Roman"/>
                          <a:cs typeface="Times New Roman"/>
                        </a:rPr>
                        <a:t>6.</a:t>
                      </a:r>
                    </a:p>
                  </a:txBody>
                  <a:tcPr marL="39719" marR="39719" marT="39719" marB="39719">
                    <a:lnL>
                      <a:noFill/>
                    </a:lnL>
                    <a:lnR>
                      <a:noFill/>
                    </a:lnR>
                    <a:lnT>
                      <a:noFill/>
                    </a:lnT>
                    <a:lnB>
                      <a:noFill/>
                    </a:lnB>
                  </a:tcPr>
                </a:tc>
                <a:tc>
                  <a:txBody>
                    <a:bodyPr/>
                    <a:lstStyle/>
                    <a:p>
                      <a:pPr>
                        <a:lnSpc>
                          <a:spcPct val="115000"/>
                        </a:lnSpc>
                      </a:pPr>
                      <a:r>
                        <a:rPr lang="ru-RU" sz="1800" b="0" dirty="0">
                          <a:latin typeface="Times New Roman" pitchFamily="18" charset="0"/>
                          <a:ea typeface="Times New Roman"/>
                          <a:cs typeface="Times New Roman" pitchFamily="18" charset="0"/>
                        </a:rPr>
                        <a:t>Что тяжелее 1кг железа или килограмм бумаги?</a:t>
                      </a:r>
                    </a:p>
                  </a:txBody>
                  <a:tcPr marL="39719" marR="39719" marT="39719" marB="39719">
                    <a:lnL>
                      <a:noFill/>
                    </a:lnL>
                    <a:lnR>
                      <a:noFill/>
                    </a:lnR>
                    <a:lnT>
                      <a:noFill/>
                    </a:lnT>
                    <a:lnB>
                      <a:noFill/>
                    </a:lnB>
                  </a:tcPr>
                </a:tc>
              </a:tr>
              <a:tr h="1021705">
                <a:tc>
                  <a:txBody>
                    <a:bodyPr/>
                    <a:lstStyle/>
                    <a:p>
                      <a:pPr>
                        <a:lnSpc>
                          <a:spcPct val="115000"/>
                        </a:lnSpc>
                      </a:pPr>
                      <a:r>
                        <a:rPr lang="ru-RU" sz="1800" b="0" dirty="0">
                          <a:latin typeface="Calibri"/>
                          <a:ea typeface="Times New Roman"/>
                          <a:cs typeface="Times New Roman"/>
                        </a:rPr>
                        <a:t>7.</a:t>
                      </a:r>
                    </a:p>
                  </a:txBody>
                  <a:tcPr marL="39719" marR="39719" marT="39719" marB="39719">
                    <a:lnL>
                      <a:noFill/>
                    </a:lnL>
                    <a:lnR>
                      <a:noFill/>
                    </a:lnR>
                    <a:lnT>
                      <a:noFill/>
                    </a:lnT>
                    <a:lnB>
                      <a:noFill/>
                    </a:lnB>
                  </a:tcPr>
                </a:tc>
                <a:tc>
                  <a:txBody>
                    <a:bodyPr/>
                    <a:lstStyle/>
                    <a:p>
                      <a:pPr>
                        <a:lnSpc>
                          <a:spcPct val="115000"/>
                        </a:lnSpc>
                      </a:pPr>
                      <a:r>
                        <a:rPr lang="ru-RU" sz="1800" b="0" dirty="0">
                          <a:latin typeface="Times New Roman" pitchFamily="18" charset="0"/>
                          <a:ea typeface="Times New Roman"/>
                          <a:cs typeface="Times New Roman" pitchFamily="18" charset="0"/>
                        </a:rPr>
                        <a:t>Цирковой слон весит 2т. Сколько будет весить слон, когда встанет на одну ногу?</a:t>
                      </a:r>
                    </a:p>
                  </a:txBody>
                  <a:tcPr marL="39719" marR="39719" marT="39719" marB="39719">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1214414" y="428604"/>
            <a:ext cx="5286412" cy="523220"/>
          </a:xfrm>
          <a:prstGeom prst="rect">
            <a:avLst/>
          </a:prstGeom>
          <a:noFill/>
        </p:spPr>
        <p:txBody>
          <a:bodyPr wrap="square" rtlCol="0">
            <a:spAutoFit/>
          </a:bodyPr>
          <a:lstStyle/>
          <a:p>
            <a:r>
              <a:rPr lang="ru-RU" sz="2800" i="1" dirty="0" smtClean="0">
                <a:solidFill>
                  <a:srgbClr val="0070C0"/>
                </a:solidFill>
              </a:rPr>
              <a:t>Станция «Загадки»</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715140" y="1071546"/>
            <a:ext cx="2143140" cy="2857520"/>
          </a:xfrm>
          <a:prstGeom prst="rect">
            <a:avLst/>
          </a:prstGeom>
          <a:noFill/>
          <a:ln w="9525">
            <a:noFill/>
            <a:miter lim="800000"/>
            <a:headEnd/>
            <a:tailEnd/>
          </a:ln>
        </p:spPr>
      </p:pic>
      <p:graphicFrame>
        <p:nvGraphicFramePr>
          <p:cNvPr id="40" name="Таблица 39"/>
          <p:cNvGraphicFramePr>
            <a:graphicFrameLocks noGrp="1"/>
          </p:cNvGraphicFramePr>
          <p:nvPr/>
        </p:nvGraphicFramePr>
        <p:xfrm>
          <a:off x="357158" y="1071547"/>
          <a:ext cx="6030546" cy="4657795"/>
        </p:xfrm>
        <a:graphic>
          <a:graphicData uri="http://schemas.openxmlformats.org/drawingml/2006/table">
            <a:tbl>
              <a:tblPr/>
              <a:tblGrid>
                <a:gridCol w="303301"/>
                <a:gridCol w="5727245"/>
              </a:tblGrid>
              <a:tr h="365365">
                <a:tc>
                  <a:txBody>
                    <a:bodyPr/>
                    <a:lstStyle/>
                    <a:p>
                      <a:pPr>
                        <a:lnSpc>
                          <a:spcPct val="115000"/>
                        </a:lnSpc>
                      </a:pP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c>
                  <a:txBody>
                    <a:bodyPr/>
                    <a:lstStyle/>
                    <a:p>
                      <a:endParaRPr lang="ru-RU" sz="1600" dirty="0">
                        <a:latin typeface="Times New Roman" pitchFamily="18" charset="0"/>
                        <a:cs typeface="Times New Roman" pitchFamily="18" charset="0"/>
                      </a:endParaRPr>
                    </a:p>
                  </a:txBody>
                  <a:tcPr marL="66675" marR="66675" marT="66675" marB="66675">
                    <a:lnL>
                      <a:noFill/>
                    </a:lnL>
                    <a:lnR>
                      <a:noFill/>
                    </a:lnR>
                    <a:lnT>
                      <a:noFill/>
                    </a:lnT>
                    <a:lnB>
                      <a:noFill/>
                    </a:lnB>
                  </a:tcPr>
                </a:tc>
              </a:tr>
              <a:tr h="804483">
                <a:tc>
                  <a:txBody>
                    <a:bodyPr/>
                    <a:lstStyle/>
                    <a:p>
                      <a:pPr>
                        <a:lnSpc>
                          <a:spcPct val="115000"/>
                        </a:lnSpc>
                      </a:pPr>
                      <a:r>
                        <a:rPr lang="ru-RU" sz="1600" dirty="0">
                          <a:latin typeface="Times New Roman" pitchFamily="18" charset="0"/>
                          <a:ea typeface="Times New Roman"/>
                          <a:cs typeface="Times New Roman" pitchFamily="18" charset="0"/>
                        </a:rPr>
                        <a:t>1.</a:t>
                      </a:r>
                    </a:p>
                  </a:txBody>
                  <a:tcPr marL="66675" marR="66675" marT="66675" marB="66675">
                    <a:lnL>
                      <a:noFill/>
                    </a:lnL>
                    <a:lnR>
                      <a:noFill/>
                    </a:lnR>
                    <a:lnT>
                      <a:noFill/>
                    </a:lnT>
                    <a:lnB>
                      <a:noFill/>
                    </a:lnB>
                  </a:tcPr>
                </a:tc>
                <a:tc>
                  <a:txBody>
                    <a:bodyPr/>
                    <a:lstStyle/>
                    <a:p>
                      <a:pPr>
                        <a:lnSpc>
                          <a:spcPct val="115000"/>
                        </a:lnSpc>
                      </a:pPr>
                      <a:r>
                        <a:rPr lang="ru-RU" sz="1600" dirty="0">
                          <a:latin typeface="Times New Roman" pitchFamily="18" charset="0"/>
                          <a:ea typeface="Times New Roman"/>
                          <a:cs typeface="Times New Roman" pitchFamily="18" charset="0"/>
                        </a:rPr>
                        <a:t>(4).</a:t>
                      </a:r>
                    </a:p>
                    <a:p>
                      <a:pPr>
                        <a:lnSpc>
                          <a:spcPct val="115000"/>
                        </a:lnSpc>
                      </a:pPr>
                      <a:r>
                        <a:rPr lang="ru-RU" sz="1600" i="1" dirty="0">
                          <a:latin typeface="Times New Roman" pitchFamily="18" charset="0"/>
                          <a:ea typeface="Times New Roman"/>
                          <a:cs typeface="Times New Roman" pitchFamily="18" charset="0"/>
                        </a:rPr>
                        <a:t>правильный ответ- 1балл</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622842">
                <a:tc>
                  <a:txBody>
                    <a:bodyPr/>
                    <a:lstStyle/>
                    <a:p>
                      <a:pPr>
                        <a:lnSpc>
                          <a:spcPct val="115000"/>
                        </a:lnSpc>
                      </a:pPr>
                      <a:r>
                        <a:rPr lang="ru-RU" sz="1600" dirty="0">
                          <a:latin typeface="Times New Roman" pitchFamily="18" charset="0"/>
                          <a:ea typeface="Times New Roman"/>
                          <a:cs typeface="Times New Roman" pitchFamily="18" charset="0"/>
                        </a:rPr>
                        <a:t>2.</a:t>
                      </a:r>
                    </a:p>
                  </a:txBody>
                  <a:tcPr marL="66675" marR="66675" marT="66675" marB="66675">
                    <a:lnL>
                      <a:noFill/>
                    </a:lnL>
                    <a:lnR>
                      <a:noFill/>
                    </a:lnR>
                    <a:lnT>
                      <a:noFill/>
                    </a:lnT>
                    <a:lnB>
                      <a:noFill/>
                    </a:lnB>
                  </a:tcPr>
                </a:tc>
                <a:tc>
                  <a:txBody>
                    <a:bodyPr/>
                    <a:lstStyle/>
                    <a:p>
                      <a:pPr>
                        <a:lnSpc>
                          <a:spcPct val="115000"/>
                        </a:lnSpc>
                      </a:pPr>
                      <a:r>
                        <a:rPr lang="ru-RU" sz="1600" dirty="0">
                          <a:latin typeface="Times New Roman" pitchFamily="18" charset="0"/>
                          <a:ea typeface="Times New Roman"/>
                          <a:cs typeface="Times New Roman" pitchFamily="18" charset="0"/>
                        </a:rPr>
                        <a:t>Столько, сколько вам.</a:t>
                      </a:r>
                    </a:p>
                    <a:p>
                      <a:pPr>
                        <a:lnSpc>
                          <a:spcPct val="115000"/>
                        </a:lnSpc>
                        <a:spcAft>
                          <a:spcPts val="0"/>
                        </a:spcAft>
                      </a:pPr>
                      <a:r>
                        <a:rPr lang="ru-RU" sz="1600" i="1" dirty="0">
                          <a:latin typeface="Times New Roman" pitchFamily="18" charset="0"/>
                          <a:ea typeface="Times New Roman"/>
                          <a:cs typeface="Times New Roman" pitchFamily="18" charset="0"/>
                        </a:rPr>
                        <a:t>правильный ответ- 1балл</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559316">
                <a:tc>
                  <a:txBody>
                    <a:bodyPr/>
                    <a:lstStyle/>
                    <a:p>
                      <a:pPr>
                        <a:lnSpc>
                          <a:spcPct val="115000"/>
                        </a:lnSpc>
                      </a:pPr>
                      <a:r>
                        <a:rPr lang="ru-RU" sz="1600">
                          <a:latin typeface="Times New Roman" pitchFamily="18" charset="0"/>
                          <a:ea typeface="Times New Roman"/>
                          <a:cs typeface="Times New Roman" pitchFamily="18" charset="0"/>
                        </a:rPr>
                        <a:t>3.</a:t>
                      </a: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Times New Roman" pitchFamily="18" charset="0"/>
                          <a:ea typeface="Times New Roman"/>
                          <a:cs typeface="Times New Roman" pitchFamily="18" charset="0"/>
                        </a:rPr>
                        <a:t>(6)</a:t>
                      </a:r>
                      <a:r>
                        <a:rPr lang="ru-RU" sz="1600" i="1" dirty="0">
                          <a:latin typeface="Times New Roman" pitchFamily="18" charset="0"/>
                          <a:ea typeface="Times New Roman"/>
                          <a:cs typeface="Times New Roman" pitchFamily="18" charset="0"/>
                        </a:rPr>
                        <a:t> </a:t>
                      </a:r>
                      <a:endParaRPr lang="ru-RU" sz="1600" dirty="0">
                        <a:latin typeface="Times New Roman" pitchFamily="18" charset="0"/>
                        <a:ea typeface="Times New Roman"/>
                        <a:cs typeface="Times New Roman" pitchFamily="18" charset="0"/>
                      </a:endParaRPr>
                    </a:p>
                    <a:p>
                      <a:pPr>
                        <a:lnSpc>
                          <a:spcPct val="115000"/>
                        </a:lnSpc>
                        <a:spcAft>
                          <a:spcPts val="0"/>
                        </a:spcAft>
                      </a:pPr>
                      <a:r>
                        <a:rPr lang="ru-RU" sz="1600" i="1" dirty="0">
                          <a:latin typeface="Times New Roman" pitchFamily="18" charset="0"/>
                          <a:ea typeface="Times New Roman"/>
                          <a:cs typeface="Times New Roman" pitchFamily="18" charset="0"/>
                        </a:rPr>
                        <a:t>правильный ответ-2  балла</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449316">
                <a:tc>
                  <a:txBody>
                    <a:bodyPr/>
                    <a:lstStyle/>
                    <a:p>
                      <a:pPr>
                        <a:lnSpc>
                          <a:spcPct val="115000"/>
                        </a:lnSpc>
                      </a:pPr>
                      <a:r>
                        <a:rPr lang="ru-RU" sz="1600">
                          <a:latin typeface="Times New Roman" pitchFamily="18" charset="0"/>
                          <a:ea typeface="Times New Roman"/>
                          <a:cs typeface="Times New Roman" pitchFamily="18" charset="0"/>
                        </a:rPr>
                        <a:t>4.</a:t>
                      </a:r>
                    </a:p>
                  </a:txBody>
                  <a:tcPr marL="66675" marR="66675" marT="66675" marB="66675">
                    <a:lnL>
                      <a:noFill/>
                    </a:lnL>
                    <a:lnR>
                      <a:noFill/>
                    </a:lnR>
                    <a:lnT>
                      <a:noFill/>
                    </a:lnT>
                    <a:lnB>
                      <a:noFill/>
                    </a:lnB>
                  </a:tcPr>
                </a:tc>
                <a:tc>
                  <a:txBody>
                    <a:bodyPr/>
                    <a:lstStyle/>
                    <a:p>
                      <a:pPr>
                        <a:lnSpc>
                          <a:spcPct val="115000"/>
                        </a:lnSpc>
                      </a:pPr>
                      <a:r>
                        <a:rPr lang="ru-RU" sz="1600" dirty="0">
                          <a:latin typeface="Times New Roman" pitchFamily="18" charset="0"/>
                          <a:ea typeface="Times New Roman"/>
                          <a:cs typeface="Times New Roman" pitchFamily="18" charset="0"/>
                        </a:rPr>
                        <a:t>Время , </a:t>
                      </a:r>
                      <a:r>
                        <a:rPr lang="ru-RU" sz="1600" i="1" dirty="0">
                          <a:latin typeface="Times New Roman" pitchFamily="18" charset="0"/>
                          <a:ea typeface="Times New Roman"/>
                          <a:cs typeface="Times New Roman" pitchFamily="18" charset="0"/>
                        </a:rPr>
                        <a:t>правильный ответ- 2балла</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399911">
                <a:tc>
                  <a:txBody>
                    <a:bodyPr/>
                    <a:lstStyle/>
                    <a:p>
                      <a:pPr>
                        <a:lnSpc>
                          <a:spcPct val="115000"/>
                        </a:lnSpc>
                      </a:pPr>
                      <a:r>
                        <a:rPr lang="ru-RU" sz="1600" dirty="0" smtClean="0">
                          <a:latin typeface="Times New Roman" pitchFamily="18" charset="0"/>
                          <a:ea typeface="Times New Roman"/>
                          <a:cs typeface="Times New Roman" pitchFamily="18" charset="0"/>
                        </a:rPr>
                        <a:t>5.</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c>
                  <a:txBody>
                    <a:bodyPr/>
                    <a:lstStyle/>
                    <a:p>
                      <a:pPr>
                        <a:lnSpc>
                          <a:spcPct val="115000"/>
                        </a:lnSpc>
                      </a:pPr>
                      <a:r>
                        <a:rPr lang="ru-RU" sz="1600" dirty="0">
                          <a:latin typeface="Times New Roman" pitchFamily="18" charset="0"/>
                          <a:ea typeface="Times New Roman"/>
                          <a:cs typeface="Times New Roman" pitchFamily="18" charset="0"/>
                        </a:rPr>
                        <a:t>Да, если это 3 человека: сын, его отец и дед. </a:t>
                      </a:r>
                      <a:r>
                        <a:rPr lang="ru-RU" sz="1600" i="1" dirty="0">
                          <a:latin typeface="Times New Roman" pitchFamily="18" charset="0"/>
                          <a:ea typeface="Times New Roman"/>
                          <a:cs typeface="Times New Roman" pitchFamily="18" charset="0"/>
                        </a:rPr>
                        <a:t>правильный ответ- 3 балла</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476119">
                <a:tc>
                  <a:txBody>
                    <a:bodyPr/>
                    <a:lstStyle/>
                    <a:p>
                      <a:pPr>
                        <a:lnSpc>
                          <a:spcPct val="115000"/>
                        </a:lnSpc>
                      </a:pPr>
                      <a:r>
                        <a:rPr lang="ru-RU" sz="1600">
                          <a:latin typeface="Times New Roman" pitchFamily="18" charset="0"/>
                          <a:ea typeface="Times New Roman"/>
                          <a:cs typeface="Times New Roman" pitchFamily="18" charset="0"/>
                        </a:rPr>
                        <a:t>6.</a:t>
                      </a:r>
                    </a:p>
                  </a:txBody>
                  <a:tcPr marL="66675" marR="66675" marT="66675" marB="66675">
                    <a:lnL>
                      <a:noFill/>
                    </a:lnL>
                    <a:lnR>
                      <a:noFill/>
                    </a:lnR>
                    <a:lnT>
                      <a:noFill/>
                    </a:lnT>
                    <a:lnB>
                      <a:noFill/>
                    </a:lnB>
                  </a:tcPr>
                </a:tc>
                <a:tc>
                  <a:txBody>
                    <a:bodyPr/>
                    <a:lstStyle/>
                    <a:p>
                      <a:pPr>
                        <a:lnSpc>
                          <a:spcPct val="115000"/>
                        </a:lnSpc>
                      </a:pPr>
                      <a:r>
                        <a:rPr lang="ru-RU" sz="1600" dirty="0">
                          <a:latin typeface="Times New Roman" pitchFamily="18" charset="0"/>
                          <a:ea typeface="Times New Roman"/>
                          <a:cs typeface="Times New Roman" pitchFamily="18" charset="0"/>
                        </a:rPr>
                        <a:t> Весят одинаково. </a:t>
                      </a:r>
                      <a:r>
                        <a:rPr lang="ru-RU" sz="1600" i="1" dirty="0">
                          <a:latin typeface="Times New Roman" pitchFamily="18" charset="0"/>
                          <a:ea typeface="Times New Roman"/>
                          <a:cs typeface="Times New Roman" pitchFamily="18" charset="0"/>
                        </a:rPr>
                        <a:t>правильный ответ- 2 балла</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r h="521481">
                <a:tc>
                  <a:txBody>
                    <a:bodyPr/>
                    <a:lstStyle/>
                    <a:p>
                      <a:pPr>
                        <a:lnSpc>
                          <a:spcPct val="115000"/>
                        </a:lnSpc>
                      </a:pPr>
                      <a:r>
                        <a:rPr lang="ru-RU" sz="1600" dirty="0">
                          <a:latin typeface="Times New Roman" pitchFamily="18" charset="0"/>
                          <a:ea typeface="Times New Roman"/>
                          <a:cs typeface="Times New Roman" pitchFamily="18" charset="0"/>
                        </a:rPr>
                        <a:t>7.</a:t>
                      </a:r>
                    </a:p>
                  </a:txBody>
                  <a:tcPr marL="66675" marR="66675" marT="66675" marB="66675">
                    <a:lnL>
                      <a:noFill/>
                    </a:lnL>
                    <a:lnR>
                      <a:noFill/>
                    </a:lnR>
                    <a:lnT>
                      <a:noFill/>
                    </a:lnT>
                    <a:lnB>
                      <a:noFill/>
                    </a:lnB>
                  </a:tcPr>
                </a:tc>
                <a:tc>
                  <a:txBody>
                    <a:bodyPr/>
                    <a:lstStyle/>
                    <a:p>
                      <a:pPr>
                        <a:lnSpc>
                          <a:spcPct val="115000"/>
                        </a:lnSpc>
                        <a:spcAft>
                          <a:spcPts val="0"/>
                        </a:spcAft>
                        <a:tabLst>
                          <a:tab pos="790575" algn="l"/>
                        </a:tabLst>
                      </a:pPr>
                      <a:r>
                        <a:rPr lang="ru-RU" sz="1600" dirty="0">
                          <a:latin typeface="Times New Roman" pitchFamily="18" charset="0"/>
                          <a:ea typeface="Times New Roman"/>
                          <a:cs typeface="Times New Roman" pitchFamily="18" charset="0"/>
                        </a:rPr>
                        <a:t>2 тонны, </a:t>
                      </a:r>
                      <a:r>
                        <a:rPr lang="ru-RU" sz="1600" i="1" dirty="0">
                          <a:latin typeface="Times New Roman" pitchFamily="18" charset="0"/>
                          <a:ea typeface="Times New Roman"/>
                          <a:cs typeface="Times New Roman" pitchFamily="18" charset="0"/>
                        </a:rPr>
                        <a:t>правильный ответ- 1 балл</a:t>
                      </a:r>
                      <a:endParaRPr lang="ru-RU" sz="1600" dirty="0">
                        <a:latin typeface="Times New Roman" pitchFamily="18" charset="0"/>
                        <a:ea typeface="Times New Roman"/>
                        <a:cs typeface="Times New Roman" pitchFamily="18" charset="0"/>
                      </a:endParaRPr>
                    </a:p>
                  </a:txBody>
                  <a:tcPr marL="66675" marR="66675" marT="66675" marB="66675">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642910" y="571480"/>
            <a:ext cx="3500462" cy="523220"/>
          </a:xfrm>
          <a:prstGeom prst="rect">
            <a:avLst/>
          </a:prstGeom>
          <a:noFill/>
        </p:spPr>
        <p:txBody>
          <a:bodyPr wrap="square" rtlCol="0">
            <a:spAutoFit/>
          </a:bodyPr>
          <a:lstStyle/>
          <a:p>
            <a:r>
              <a:rPr lang="ru-RU" sz="2800" i="1" dirty="0" smtClean="0">
                <a:solidFill>
                  <a:srgbClr val="0070C0"/>
                </a:solidFill>
              </a:rPr>
              <a:t>        Станция «Блиц»</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715140" y="1071546"/>
            <a:ext cx="2071702" cy="2714644"/>
          </a:xfrm>
          <a:prstGeom prst="rect">
            <a:avLst/>
          </a:prstGeom>
          <a:noFill/>
          <a:ln w="9525">
            <a:noFill/>
            <a:miter lim="800000"/>
            <a:headEnd/>
            <a:tailEnd/>
          </a:ln>
        </p:spPr>
      </p:pic>
      <p:sp>
        <p:nvSpPr>
          <p:cNvPr id="40" name="TextBox 39"/>
          <p:cNvSpPr txBox="1"/>
          <p:nvPr/>
        </p:nvSpPr>
        <p:spPr>
          <a:xfrm>
            <a:off x="214282" y="1071546"/>
            <a:ext cx="6286544" cy="5355312"/>
          </a:xfrm>
          <a:prstGeom prst="rect">
            <a:avLst/>
          </a:prstGeom>
          <a:noFill/>
        </p:spPr>
        <p:txBody>
          <a:bodyPr wrap="square" rtlCol="0">
            <a:spAutoFit/>
          </a:bodyPr>
          <a:lstStyle/>
          <a:p>
            <a:pPr marL="342900" lvl="0" indent="-342900" fontAlgn="base">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На  сколько нужно умножить 2, чтобы получить 1?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Сколько минут в одном часе?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Как называется прибор измерения углов?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Тройка лошадей пробежала 30 км. Какое расстояние пробежала каждая лошадь?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Соперник нолика.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Друг игрека.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Число, на которое нельзя делить.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Число, противоположное 5.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Самое маленькое натуральное число?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Назовите наибольшее трёхзначное число?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Самое маленькое трехзначное число.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Сколько секунд в одной минуте?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Как называется прибор для измерения длины отрезков?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Как называется результат умножения?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Как называется результат сложения?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Результат умножения. </a:t>
            </a:r>
            <a:endParaRPr lang="ru-RU" sz="1000" dirty="0" smtClean="0">
              <a:latin typeface="Arial" pitchFamily="34" charset="0"/>
              <a:cs typeface="Arial" pitchFamily="34" charset="0"/>
            </a:endParaRPr>
          </a:p>
          <a:p>
            <a:pPr marL="342900" lvl="0" indent="-342900" eaLnBrk="0" fontAlgn="base" hangingPunct="0">
              <a:spcBef>
                <a:spcPct val="0"/>
              </a:spcBef>
              <a:spcAft>
                <a:spcPct val="0"/>
              </a:spcAft>
              <a:buFont typeface="+mj-lt"/>
              <a:buAutoNum type="arabicParenR"/>
              <a:tabLst>
                <a:tab pos="457200" algn="l"/>
              </a:tabLst>
            </a:pPr>
            <a:r>
              <a:rPr lang="ru-RU" dirty="0" smtClean="0">
                <a:latin typeface="Arial" pitchFamily="34" charset="0"/>
                <a:ea typeface="Times New Roman" pitchFamily="18" charset="0"/>
                <a:cs typeface="Arial" pitchFamily="34" charset="0"/>
              </a:rPr>
              <a:t> Единица измерения углов. </a:t>
            </a:r>
            <a:endParaRPr lang="ru-RU"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642910" y="571480"/>
            <a:ext cx="3500462" cy="523220"/>
          </a:xfrm>
          <a:prstGeom prst="rect">
            <a:avLst/>
          </a:prstGeom>
          <a:noFill/>
        </p:spPr>
        <p:txBody>
          <a:bodyPr wrap="square" rtlCol="0">
            <a:spAutoFit/>
          </a:bodyPr>
          <a:lstStyle/>
          <a:p>
            <a:r>
              <a:rPr lang="ru-RU" sz="2800" i="1" dirty="0" smtClean="0">
                <a:solidFill>
                  <a:srgbClr val="0070C0"/>
                </a:solidFill>
              </a:rPr>
              <a:t>        Станция «Блиц»</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786578" y="1357298"/>
            <a:ext cx="2071702" cy="2714644"/>
          </a:xfrm>
          <a:prstGeom prst="rect">
            <a:avLst/>
          </a:prstGeom>
          <a:noFill/>
          <a:ln w="9525">
            <a:noFill/>
            <a:miter lim="800000"/>
            <a:headEnd/>
            <a:tailEnd/>
          </a:ln>
        </p:spPr>
      </p:pic>
      <p:sp>
        <p:nvSpPr>
          <p:cNvPr id="10" name="Заголовок 9"/>
          <p:cNvSpPr>
            <a:spLocks noGrp="1"/>
          </p:cNvSpPr>
          <p:nvPr>
            <p:ph type="title"/>
          </p:nvPr>
        </p:nvSpPr>
        <p:spPr/>
        <p:txBody>
          <a:bodyPr/>
          <a:lstStyle/>
          <a:p>
            <a:endParaRPr lang="ru-RU" dirty="0"/>
          </a:p>
        </p:txBody>
      </p:sp>
      <p:sp>
        <p:nvSpPr>
          <p:cNvPr id="11" name="Содержимое 10"/>
          <p:cNvSpPr>
            <a:spLocks noGrp="1"/>
          </p:cNvSpPr>
          <p:nvPr>
            <p:ph idx="1"/>
          </p:nvPr>
        </p:nvSpPr>
        <p:spPr>
          <a:xfrm>
            <a:off x="304800" y="1554162"/>
            <a:ext cx="6410340" cy="5303838"/>
          </a:xfrm>
        </p:spPr>
        <p:txBody>
          <a:bodyPr>
            <a:normAutofit/>
          </a:bodyPr>
          <a:lstStyle/>
          <a:p>
            <a:pPr>
              <a:buClr>
                <a:schemeClr val="tx1"/>
              </a:buClr>
              <a:buFont typeface="+mj-lt"/>
              <a:buAutoNum type="arabicParenR"/>
            </a:pPr>
            <a:r>
              <a:rPr lang="ru-RU" sz="1600" dirty="0" smtClean="0">
                <a:latin typeface="Times New Roman" pitchFamily="18" charset="0"/>
                <a:cs typeface="Times New Roman" pitchFamily="18" charset="0"/>
              </a:rPr>
              <a:t>0,5</a:t>
            </a:r>
          </a:p>
          <a:p>
            <a:pPr>
              <a:buClr>
                <a:schemeClr val="tx1"/>
              </a:buClr>
              <a:buFont typeface="+mj-lt"/>
              <a:buAutoNum type="arabicParenR"/>
            </a:pPr>
            <a:r>
              <a:rPr lang="ru-RU" sz="1600" dirty="0" smtClean="0">
                <a:latin typeface="Times New Roman" pitchFamily="18" charset="0"/>
                <a:cs typeface="Times New Roman" pitchFamily="18" charset="0"/>
              </a:rPr>
              <a:t>60</a:t>
            </a:r>
          </a:p>
          <a:p>
            <a:pPr>
              <a:buClr>
                <a:schemeClr val="tx1"/>
              </a:buClr>
              <a:buFont typeface="+mj-lt"/>
              <a:buAutoNum type="arabicParenR"/>
            </a:pPr>
            <a:r>
              <a:rPr lang="ru-RU" sz="1600" dirty="0" smtClean="0">
                <a:latin typeface="Times New Roman" pitchFamily="18" charset="0"/>
                <a:cs typeface="Times New Roman" pitchFamily="18" charset="0"/>
              </a:rPr>
              <a:t>Транспортир</a:t>
            </a:r>
          </a:p>
          <a:p>
            <a:pPr>
              <a:buClr>
                <a:schemeClr val="tx1"/>
              </a:buClr>
              <a:buFont typeface="+mj-lt"/>
              <a:buAutoNum type="arabicParenR"/>
            </a:pPr>
            <a:r>
              <a:rPr lang="ru-RU" sz="1600" dirty="0" smtClean="0">
                <a:latin typeface="Times New Roman" pitchFamily="18" charset="0"/>
                <a:cs typeface="Times New Roman" pitchFamily="18" charset="0"/>
              </a:rPr>
              <a:t>30 км</a:t>
            </a:r>
          </a:p>
          <a:p>
            <a:pPr>
              <a:buClr>
                <a:schemeClr val="tx1"/>
              </a:buClr>
              <a:buFont typeface="+mj-lt"/>
              <a:buAutoNum type="arabicParenR"/>
            </a:pPr>
            <a:r>
              <a:rPr lang="ru-RU" sz="1600" dirty="0" smtClean="0">
                <a:latin typeface="Times New Roman" pitchFamily="18" charset="0"/>
                <a:cs typeface="Times New Roman" pitchFamily="18" charset="0"/>
              </a:rPr>
              <a:t>Крестик</a:t>
            </a:r>
          </a:p>
          <a:p>
            <a:pPr>
              <a:buClr>
                <a:schemeClr val="tx1"/>
              </a:buClr>
              <a:buFont typeface="+mj-lt"/>
              <a:buAutoNum type="arabicParenR"/>
            </a:pPr>
            <a:r>
              <a:rPr lang="ru-RU" sz="1600" dirty="0" smtClean="0">
                <a:latin typeface="Times New Roman" pitchFamily="18" charset="0"/>
                <a:cs typeface="Times New Roman" pitchFamily="18" charset="0"/>
              </a:rPr>
              <a:t>Икс</a:t>
            </a:r>
          </a:p>
          <a:p>
            <a:pPr>
              <a:buClr>
                <a:schemeClr val="tx1"/>
              </a:buClr>
              <a:buFont typeface="+mj-lt"/>
              <a:buAutoNum type="arabicParenR"/>
            </a:pPr>
            <a:r>
              <a:rPr lang="ru-RU" sz="1600" dirty="0" smtClean="0">
                <a:latin typeface="Times New Roman" pitchFamily="18" charset="0"/>
                <a:cs typeface="Times New Roman" pitchFamily="18" charset="0"/>
              </a:rPr>
              <a:t>0</a:t>
            </a:r>
          </a:p>
          <a:p>
            <a:pPr>
              <a:buClr>
                <a:schemeClr val="tx1"/>
              </a:buClr>
              <a:buFont typeface="+mj-lt"/>
              <a:buAutoNum type="arabicParenR"/>
            </a:pPr>
            <a:r>
              <a:rPr lang="ru-RU" sz="1600" dirty="0" smtClean="0">
                <a:latin typeface="Times New Roman" pitchFamily="18" charset="0"/>
                <a:cs typeface="Times New Roman" pitchFamily="18" charset="0"/>
              </a:rPr>
              <a:t>-5</a:t>
            </a:r>
          </a:p>
          <a:p>
            <a:pPr>
              <a:buClr>
                <a:schemeClr val="tx1"/>
              </a:buClr>
              <a:buFont typeface="+mj-lt"/>
              <a:buAutoNum type="arabicParenR"/>
            </a:pPr>
            <a:r>
              <a:rPr lang="ru-RU" sz="1600" dirty="0" smtClean="0">
                <a:latin typeface="Times New Roman" pitchFamily="18" charset="0"/>
                <a:cs typeface="Times New Roman" pitchFamily="18" charset="0"/>
              </a:rPr>
              <a:t>1</a:t>
            </a:r>
          </a:p>
          <a:p>
            <a:pPr>
              <a:buClr>
                <a:schemeClr val="tx1"/>
              </a:buClr>
              <a:buFont typeface="+mj-lt"/>
              <a:buAutoNum type="arabicParenR"/>
            </a:pPr>
            <a:r>
              <a:rPr lang="ru-RU" sz="1600" dirty="0" smtClean="0">
                <a:latin typeface="Times New Roman" pitchFamily="18" charset="0"/>
                <a:cs typeface="Times New Roman" pitchFamily="18" charset="0"/>
              </a:rPr>
              <a:t>999</a:t>
            </a:r>
          </a:p>
          <a:p>
            <a:pPr>
              <a:buClr>
                <a:schemeClr val="tx1"/>
              </a:buClr>
              <a:buFont typeface="+mj-lt"/>
              <a:buAutoNum type="arabicParenR"/>
            </a:pPr>
            <a:r>
              <a:rPr lang="ru-RU" sz="1600" dirty="0" smtClean="0">
                <a:latin typeface="Times New Roman" pitchFamily="18" charset="0"/>
                <a:cs typeface="Times New Roman" pitchFamily="18" charset="0"/>
              </a:rPr>
              <a:t>100</a:t>
            </a:r>
          </a:p>
          <a:p>
            <a:pPr>
              <a:buClr>
                <a:schemeClr val="tx1"/>
              </a:buClr>
              <a:buFont typeface="+mj-lt"/>
              <a:buAutoNum type="arabicParenR"/>
            </a:pPr>
            <a:r>
              <a:rPr lang="ru-RU" sz="1600" dirty="0" smtClean="0">
                <a:latin typeface="Times New Roman" pitchFamily="18" charset="0"/>
                <a:cs typeface="Times New Roman" pitchFamily="18" charset="0"/>
              </a:rPr>
              <a:t>60</a:t>
            </a:r>
          </a:p>
          <a:p>
            <a:pPr>
              <a:buClr>
                <a:schemeClr val="tx1"/>
              </a:buClr>
              <a:buFont typeface="+mj-lt"/>
              <a:buAutoNum type="arabicParenR"/>
            </a:pPr>
            <a:r>
              <a:rPr lang="ru-RU" sz="1600" dirty="0" smtClean="0">
                <a:latin typeface="Times New Roman" pitchFamily="18" charset="0"/>
                <a:cs typeface="Times New Roman" pitchFamily="18" charset="0"/>
              </a:rPr>
              <a:t>Линейка</a:t>
            </a:r>
          </a:p>
          <a:p>
            <a:pPr>
              <a:buClr>
                <a:schemeClr val="tx1"/>
              </a:buClr>
              <a:buFont typeface="+mj-lt"/>
              <a:buAutoNum type="arabicParenR"/>
            </a:pPr>
            <a:r>
              <a:rPr lang="ru-RU" sz="1600" dirty="0" smtClean="0">
                <a:latin typeface="Times New Roman" pitchFamily="18" charset="0"/>
                <a:cs typeface="Times New Roman" pitchFamily="18" charset="0"/>
              </a:rPr>
              <a:t>Произведение</a:t>
            </a:r>
          </a:p>
          <a:p>
            <a:pPr>
              <a:buClr>
                <a:schemeClr val="tx1"/>
              </a:buClr>
              <a:buFont typeface="+mj-lt"/>
              <a:buAutoNum type="arabicParenR"/>
            </a:pPr>
            <a:r>
              <a:rPr lang="ru-RU" sz="1600" dirty="0" smtClean="0">
                <a:latin typeface="Times New Roman" pitchFamily="18" charset="0"/>
                <a:cs typeface="Times New Roman" pitchFamily="18" charset="0"/>
              </a:rPr>
              <a:t>Сумма</a:t>
            </a:r>
          </a:p>
          <a:p>
            <a:pPr>
              <a:buClr>
                <a:schemeClr val="tx1"/>
              </a:buClr>
              <a:buFont typeface="+mj-lt"/>
              <a:buAutoNum type="arabicParenR"/>
            </a:pPr>
            <a:r>
              <a:rPr lang="ru-RU" sz="1600" dirty="0" smtClean="0">
                <a:latin typeface="Times New Roman" pitchFamily="18" charset="0"/>
                <a:cs typeface="Times New Roman" pitchFamily="18" charset="0"/>
              </a:rPr>
              <a:t>Произведение</a:t>
            </a:r>
          </a:p>
          <a:p>
            <a:pPr>
              <a:buClr>
                <a:schemeClr val="tx1"/>
              </a:buClr>
              <a:buFont typeface="+mj-lt"/>
              <a:buAutoNum type="arabicParenR"/>
            </a:pPr>
            <a:r>
              <a:rPr lang="ru-RU" sz="1600" dirty="0" smtClean="0">
                <a:latin typeface="Times New Roman" pitchFamily="18" charset="0"/>
                <a:cs typeface="Times New Roman" pitchFamily="18" charset="0"/>
              </a:rPr>
              <a:t>Градус</a:t>
            </a:r>
          </a:p>
          <a:p>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1643042" y="142852"/>
            <a:ext cx="3286148" cy="954107"/>
          </a:xfrm>
          <a:prstGeom prst="rect">
            <a:avLst/>
          </a:prstGeom>
          <a:noFill/>
        </p:spPr>
        <p:txBody>
          <a:bodyPr wrap="square" rtlCol="0">
            <a:spAutoFit/>
          </a:bodyPr>
          <a:lstStyle/>
          <a:p>
            <a:r>
              <a:rPr lang="ru-RU" sz="2800" i="1" dirty="0" smtClean="0">
                <a:solidFill>
                  <a:srgbClr val="0070C0"/>
                </a:solidFill>
              </a:rPr>
              <a:t>        Станция«Лицедеи»</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858016" y="1357298"/>
            <a:ext cx="2071702" cy="2714644"/>
          </a:xfrm>
          <a:prstGeom prst="rect">
            <a:avLst/>
          </a:prstGeom>
          <a:noFill/>
          <a:ln w="9525">
            <a:noFill/>
            <a:miter lim="800000"/>
            <a:headEnd/>
            <a:tailEnd/>
          </a:ln>
        </p:spPr>
      </p:pic>
      <p:sp>
        <p:nvSpPr>
          <p:cNvPr id="8" name="Заголовок 7"/>
          <p:cNvSpPr>
            <a:spLocks noGrp="1"/>
          </p:cNvSpPr>
          <p:nvPr>
            <p:ph type="title"/>
          </p:nvPr>
        </p:nvSpPr>
        <p:spPr/>
        <p:txBody>
          <a:bodyPr/>
          <a:lstStyle/>
          <a:p>
            <a:endParaRPr lang="ru-RU" dirty="0"/>
          </a:p>
        </p:txBody>
      </p:sp>
      <p:sp>
        <p:nvSpPr>
          <p:cNvPr id="9" name="Содержимое 8"/>
          <p:cNvSpPr>
            <a:spLocks noGrp="1"/>
          </p:cNvSpPr>
          <p:nvPr>
            <p:ph idx="1"/>
          </p:nvPr>
        </p:nvSpPr>
        <p:spPr>
          <a:xfrm>
            <a:off x="304800" y="1554162"/>
            <a:ext cx="6338902" cy="4525963"/>
          </a:xfrm>
        </p:spPr>
        <p:txBody>
          <a:bodyPr/>
          <a:lstStyle/>
          <a:p>
            <a:r>
              <a:rPr lang="ru-RU" sz="2000" dirty="0" smtClean="0">
                <a:latin typeface="Times New Roman" pitchFamily="18" charset="0"/>
                <a:cs typeface="Times New Roman" pitchFamily="18" charset="0"/>
              </a:rPr>
              <a:t>Каждый игрок  получает карточку, на которой написано слово. Он должен показать  его без слов так, чтобы остальные угадали, что там изображено на рисунке. Отвечает тот, кто первый поднял руку. За каждый правильный ответ </a:t>
            </a:r>
            <a:r>
              <a:rPr lang="ru-RU" sz="2000" dirty="0" smtClean="0">
                <a:latin typeface="Times New Roman" pitchFamily="18" charset="0"/>
                <a:cs typeface="Times New Roman" pitchFamily="18" charset="0"/>
              </a:rPr>
              <a:t>4 </a:t>
            </a:r>
            <a:r>
              <a:rPr lang="ru-RU" sz="2000" dirty="0" smtClean="0">
                <a:latin typeface="Times New Roman" pitchFamily="18" charset="0"/>
                <a:cs typeface="Times New Roman" pitchFamily="18" charset="0"/>
              </a:rPr>
              <a:t>балла.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642910" y="571480"/>
            <a:ext cx="3500462" cy="523220"/>
          </a:xfrm>
          <a:prstGeom prst="rect">
            <a:avLst/>
          </a:prstGeom>
          <a:noFill/>
        </p:spPr>
        <p:txBody>
          <a:bodyPr wrap="square" rtlCol="0">
            <a:spAutoFit/>
          </a:bodyPr>
          <a:lstStyle/>
          <a:p>
            <a:r>
              <a:rPr lang="ru-RU" sz="2800" i="1" dirty="0" smtClean="0">
                <a:solidFill>
                  <a:srgbClr val="0070C0"/>
                </a:solidFill>
              </a:rPr>
              <a:t>        Станция «Умник»</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858016" y="1142984"/>
            <a:ext cx="2071702" cy="2714644"/>
          </a:xfrm>
          <a:prstGeom prst="rect">
            <a:avLst/>
          </a:prstGeom>
          <a:noFill/>
          <a:ln w="9525">
            <a:noFill/>
            <a:miter lim="800000"/>
            <a:headEnd/>
            <a:tailEnd/>
          </a:ln>
        </p:spPr>
      </p:pic>
      <p:sp>
        <p:nvSpPr>
          <p:cNvPr id="8" name="Заголовок 7"/>
          <p:cNvSpPr>
            <a:spLocks noGrp="1"/>
          </p:cNvSpPr>
          <p:nvPr>
            <p:ph type="title"/>
          </p:nvPr>
        </p:nvSpPr>
        <p:spPr/>
        <p:txBody>
          <a:bodyPr/>
          <a:lstStyle/>
          <a:p>
            <a:endParaRPr lang="ru-RU" dirty="0"/>
          </a:p>
        </p:txBody>
      </p:sp>
      <p:sp>
        <p:nvSpPr>
          <p:cNvPr id="9" name="Содержимое 8"/>
          <p:cNvSpPr>
            <a:spLocks noGrp="1"/>
          </p:cNvSpPr>
          <p:nvPr>
            <p:ph idx="1"/>
          </p:nvPr>
        </p:nvSpPr>
        <p:spPr>
          <a:xfrm>
            <a:off x="214282" y="1554162"/>
            <a:ext cx="9258304" cy="5303838"/>
          </a:xfrm>
        </p:spPr>
        <p:txBody>
          <a:bodyPr>
            <a:normAutofit fontScale="25000" lnSpcReduction="20000"/>
          </a:bodyPr>
          <a:lstStyle/>
          <a:p>
            <a:pPr marL="742950" lvl="0" indent="-742950">
              <a:buNone/>
            </a:pPr>
            <a:r>
              <a:rPr lang="ru-RU" sz="6400" dirty="0" smtClean="0">
                <a:latin typeface="Times New Roman" pitchFamily="18" charset="0"/>
                <a:cs typeface="Times New Roman" pitchFamily="18" charset="0"/>
              </a:rPr>
              <a:t>    1)  Сколько весит килограмм?</a:t>
            </a:r>
          </a:p>
          <a:p>
            <a:pPr marL="742950" lvl="0" indent="-742950">
              <a:buNone/>
            </a:pPr>
            <a:r>
              <a:rPr lang="ru-RU" sz="6400" dirty="0" smtClean="0">
                <a:latin typeface="Times New Roman" pitchFamily="18" charset="0"/>
                <a:cs typeface="Times New Roman" pitchFamily="18" charset="0"/>
              </a:rPr>
              <a:t>    2) Как называется вторая степень числа? </a:t>
            </a:r>
          </a:p>
          <a:p>
            <a:pPr marL="742950" lvl="0" indent="-742950">
              <a:buNone/>
            </a:pPr>
            <a:r>
              <a:rPr lang="ru-RU" sz="6400" dirty="0" smtClean="0">
                <a:latin typeface="Times New Roman" pitchFamily="18" charset="0"/>
                <a:cs typeface="Times New Roman" pitchFamily="18" charset="0"/>
              </a:rPr>
              <a:t>    3) Как называется третья степень числа? </a:t>
            </a:r>
          </a:p>
          <a:p>
            <a:pPr marL="742950" lvl="0" indent="-742950">
              <a:buNone/>
            </a:pPr>
            <a:r>
              <a:rPr lang="ru-RU" sz="6400" dirty="0" smtClean="0">
                <a:latin typeface="Times New Roman" pitchFamily="18" charset="0"/>
                <a:cs typeface="Times New Roman" pitchFamily="18" charset="0"/>
              </a:rPr>
              <a:t>    4)  Когда произведение равно нулю?  </a:t>
            </a:r>
          </a:p>
          <a:p>
            <a:pPr marL="742950" lvl="0" indent="-742950">
              <a:buNone/>
            </a:pPr>
            <a:r>
              <a:rPr lang="ru-RU" sz="6400" dirty="0" smtClean="0">
                <a:latin typeface="Times New Roman" pitchFamily="18" charset="0"/>
                <a:cs typeface="Times New Roman" pitchFamily="18" charset="0"/>
              </a:rPr>
              <a:t>    5)   Какую часть часа составляет 20 мин? </a:t>
            </a:r>
          </a:p>
          <a:p>
            <a:pPr marL="742950" lvl="0" indent="-742950">
              <a:buNone/>
            </a:pPr>
            <a:r>
              <a:rPr lang="ru-RU" sz="6400" dirty="0" smtClean="0">
                <a:latin typeface="Times New Roman" pitchFamily="18" charset="0"/>
                <a:cs typeface="Times New Roman" pitchFamily="18" charset="0"/>
              </a:rPr>
              <a:t>    6) Если радиус равен 6 см, то чему равен диаметр? </a:t>
            </a:r>
          </a:p>
          <a:p>
            <a:pPr marL="742950" lvl="0" indent="-742950">
              <a:buNone/>
            </a:pPr>
            <a:r>
              <a:rPr lang="ru-RU" sz="6400" dirty="0" smtClean="0">
                <a:latin typeface="Times New Roman" pitchFamily="18" charset="0"/>
                <a:cs typeface="Times New Roman" pitchFamily="18" charset="0"/>
              </a:rPr>
              <a:t>    7) Может ли при умножении получится нуль?  </a:t>
            </a:r>
          </a:p>
          <a:p>
            <a:pPr marL="742950" lvl="0" indent="-742950">
              <a:buClr>
                <a:schemeClr val="tx1"/>
              </a:buClr>
              <a:buNone/>
            </a:pPr>
            <a:r>
              <a:rPr lang="ru-RU" sz="6400" dirty="0" smtClean="0">
                <a:latin typeface="Times New Roman" pitchFamily="18" charset="0"/>
                <a:cs typeface="Times New Roman" pitchFamily="18" charset="0"/>
              </a:rPr>
              <a:t>    8) Четырехугольник с прямыми углами. </a:t>
            </a:r>
          </a:p>
          <a:p>
            <a:pPr marL="742950" lvl="0" indent="-742950">
              <a:buNone/>
            </a:pPr>
            <a:r>
              <a:rPr lang="ru-RU" sz="6400" dirty="0" smtClean="0">
                <a:latin typeface="Times New Roman" pitchFamily="18" charset="0"/>
                <a:cs typeface="Times New Roman" pitchFamily="18" charset="0"/>
              </a:rPr>
              <a:t>    9) Чему равен угол в квадрате? </a:t>
            </a:r>
          </a:p>
          <a:p>
            <a:pPr marL="742950" lvl="0" indent="-742950">
              <a:buNone/>
            </a:pPr>
            <a:r>
              <a:rPr lang="ru-RU" sz="6400" dirty="0" smtClean="0">
                <a:latin typeface="Times New Roman" pitchFamily="18" charset="0"/>
                <a:cs typeface="Times New Roman" pitchFamily="18" charset="0"/>
              </a:rPr>
              <a:t>  10) Результат деления. </a:t>
            </a:r>
          </a:p>
          <a:p>
            <a:pPr marL="742950" lvl="0" indent="-742950">
              <a:buNone/>
            </a:pPr>
            <a:r>
              <a:rPr lang="ru-RU" sz="6400" dirty="0" smtClean="0">
                <a:latin typeface="Times New Roman" pitchFamily="18" charset="0"/>
                <a:cs typeface="Times New Roman" pitchFamily="18" charset="0"/>
              </a:rPr>
              <a:t>  11) Часть прямой, ограниченная двумя точками.</a:t>
            </a:r>
          </a:p>
          <a:p>
            <a:pPr marL="742950" lvl="0" indent="-742950">
              <a:buNone/>
            </a:pPr>
            <a:r>
              <a:rPr lang="ru-RU" sz="6400" dirty="0" smtClean="0">
                <a:latin typeface="Times New Roman" pitchFamily="18" charset="0"/>
                <a:cs typeface="Times New Roman" pitchFamily="18" charset="0"/>
              </a:rPr>
              <a:t>  12)  Прямоугольник с равными сторонами. </a:t>
            </a:r>
          </a:p>
          <a:p>
            <a:pPr marL="742950" lvl="0" indent="-742950">
              <a:buNone/>
            </a:pPr>
            <a:r>
              <a:rPr lang="ru-RU" sz="6400" dirty="0" smtClean="0">
                <a:latin typeface="Times New Roman" pitchFamily="18" charset="0"/>
                <a:cs typeface="Times New Roman" pitchFamily="18" charset="0"/>
              </a:rPr>
              <a:t>  13)  Результат сложения.</a:t>
            </a:r>
          </a:p>
          <a:p>
            <a:pPr marL="742950" lvl="0" indent="-742950">
              <a:buNone/>
            </a:pPr>
            <a:r>
              <a:rPr lang="ru-RU" sz="6400" dirty="0" smtClean="0">
                <a:latin typeface="Times New Roman" pitchFamily="18" charset="0"/>
                <a:cs typeface="Times New Roman" pitchFamily="18" charset="0"/>
              </a:rPr>
              <a:t>  14)  Равенство, содержащее неизвестное. </a:t>
            </a:r>
          </a:p>
          <a:p>
            <a:pPr marL="742950" lvl="0" indent="-742950">
              <a:buNone/>
            </a:pPr>
            <a:r>
              <a:rPr lang="ru-RU" sz="6400" dirty="0" smtClean="0">
                <a:latin typeface="Times New Roman" pitchFamily="18" charset="0"/>
                <a:cs typeface="Times New Roman" pitchFamily="18" charset="0"/>
              </a:rPr>
              <a:t>  15) Луч, делящий угол на две равные части.</a:t>
            </a:r>
          </a:p>
          <a:p>
            <a:pPr marL="742950" lvl="0" indent="-742950">
              <a:buNone/>
            </a:pPr>
            <a:r>
              <a:rPr lang="ru-RU" sz="6400" dirty="0" smtClean="0">
                <a:latin typeface="Times New Roman" pitchFamily="18" charset="0"/>
                <a:cs typeface="Times New Roman" pitchFamily="18" charset="0"/>
              </a:rPr>
              <a:t>  16)  Треугольник с равными сторонами. </a:t>
            </a:r>
          </a:p>
          <a:p>
            <a:pPr marL="742950" lvl="0" indent="-742950">
              <a:buNone/>
            </a:pPr>
            <a:r>
              <a:rPr lang="ru-RU" sz="6400" dirty="0" smtClean="0">
                <a:latin typeface="Times New Roman" pitchFamily="18" charset="0"/>
                <a:cs typeface="Times New Roman" pitchFamily="18" charset="0"/>
              </a:rPr>
              <a:t>  17)  Сумма длин всех сторон многоугольника. </a:t>
            </a:r>
          </a:p>
          <a:p>
            <a:pPr marL="742950" lvl="0" indent="-742950">
              <a:buNone/>
            </a:pPr>
            <a:r>
              <a:rPr lang="ru-RU" sz="6400" dirty="0" smtClean="0">
                <a:latin typeface="Times New Roman" pitchFamily="18" charset="0"/>
                <a:cs typeface="Times New Roman" pitchFamily="18" charset="0"/>
              </a:rPr>
              <a:t>  18)  Какая дробь меньше единицы. </a:t>
            </a:r>
          </a:p>
          <a:p>
            <a:pPr marL="742950" lvl="0" indent="-742950">
              <a:buNone/>
            </a:pPr>
            <a:r>
              <a:rPr lang="ru-RU" sz="6400" dirty="0" smtClean="0">
                <a:latin typeface="Times New Roman" pitchFamily="18" charset="0"/>
                <a:cs typeface="Times New Roman" pitchFamily="18" charset="0"/>
              </a:rPr>
              <a:t>  19)  Что получится, если 7:0? </a:t>
            </a:r>
          </a:p>
          <a:p>
            <a:pPr marL="742950" lvl="0" indent="-742950">
              <a:buNone/>
            </a:pPr>
            <a:r>
              <a:rPr lang="ru-RU" sz="6400" dirty="0" smtClean="0">
                <a:latin typeface="Times New Roman" pitchFamily="18" charset="0"/>
                <a:cs typeface="Times New Roman" pitchFamily="18" charset="0"/>
              </a:rPr>
              <a:t>  20)  Сколько нулей в миллионе?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2514600" y="381000"/>
            <a:ext cx="4176713" cy="431800"/>
          </a:xfrm>
          <a:prstGeom prst="rect">
            <a:avLst/>
          </a:prstGeom>
        </p:spPr>
        <p:txBody>
          <a:bodyPr wrap="none" fromWordArt="1">
            <a:prstTxWarp prst="textPlain">
              <a:avLst>
                <a:gd name="adj" fmla="val 50000"/>
              </a:avLst>
            </a:prstTxWarp>
          </a:bodyPr>
          <a:lstStyle/>
          <a:p>
            <a:pPr algn="ctr"/>
            <a:endParaRPr lang="ru-RU" sz="3600" b="1" i="1" kern="10" dirty="0">
              <a:ln w="15875">
                <a:solidFill>
                  <a:srgbClr val="000000"/>
                </a:solidFill>
                <a:round/>
                <a:headEnd/>
                <a:tailEnd/>
              </a:ln>
              <a:gradFill rotWithShape="1">
                <a:gsLst>
                  <a:gs pos="0">
                    <a:srgbClr val="FFFF00"/>
                  </a:gs>
                  <a:gs pos="100000">
                    <a:srgbClr val="FF0000"/>
                  </a:gs>
                </a:gsLst>
                <a:path path="rect">
                  <a:fillToRect l="50000" t="50000" r="50000" b="50000"/>
                </a:path>
              </a:gradFill>
              <a:latin typeface="Times New Roman"/>
              <a:cs typeface="Times New Roman"/>
            </a:endParaRPr>
          </a:p>
        </p:txBody>
      </p:sp>
      <p:sp>
        <p:nvSpPr>
          <p:cNvPr id="37940" name="WordArt 52" descr="Белый мрамор">
            <a:hlinkClick r:id="" action="ppaction://noaction"/>
          </p:cNvPr>
          <p:cNvSpPr>
            <a:spLocks noChangeArrowheads="1" noChangeShapeType="1" noTextEdit="1"/>
          </p:cNvSpPr>
          <p:nvPr/>
        </p:nvSpPr>
        <p:spPr bwMode="auto">
          <a:xfrm>
            <a:off x="7391400" y="990600"/>
            <a:ext cx="801688" cy="7270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endParaRPr lang="ru-RU" sz="3600" b="1" kern="10" dirty="0">
              <a:ln w="9525">
                <a:round/>
                <a:headEnd/>
                <a:tailEnd/>
              </a:ln>
              <a:blipFill dpi="0" rotWithShape="0">
                <a:blip r:embed="rId2"/>
                <a:srcRect/>
                <a:tile tx="0" ty="0" sx="100000" sy="100000" flip="none" algn="tl"/>
              </a:blipFill>
              <a:latin typeface="Times New Roman"/>
              <a:cs typeface="Times New Roman"/>
            </a:endParaRPr>
          </a:p>
        </p:txBody>
      </p:sp>
      <p:sp>
        <p:nvSpPr>
          <p:cNvPr id="40968" name="Rectangle 8"/>
          <p:cNvSpPr>
            <a:spLocks noChangeArrowheads="1"/>
          </p:cNvSpPr>
          <p:nvPr/>
        </p:nvSpPr>
        <p:spPr bwMode="auto">
          <a:xfrm>
            <a:off x="457200" y="2492375"/>
            <a:ext cx="8229600" cy="1296988"/>
          </a:xfrm>
          <a:prstGeom prst="rect">
            <a:avLst/>
          </a:prstGeom>
          <a:noFill/>
          <a:ln w="9525">
            <a:noFill/>
            <a:miter lim="800000"/>
            <a:headEnd/>
            <a:tailEnd/>
          </a:ln>
        </p:spPr>
        <p:txBody>
          <a:bodyPr/>
          <a:lstStyle/>
          <a:p>
            <a:pPr marL="342900" indent="-342900">
              <a:lnSpc>
                <a:spcPct val="80000"/>
              </a:lnSpc>
              <a:spcBef>
                <a:spcPct val="20000"/>
              </a:spcBef>
            </a:pPr>
            <a:endParaRPr lang="ru-RU" sz="3600" b="1" dirty="0">
              <a:solidFill>
                <a:schemeClr val="hlink"/>
              </a:solidFill>
            </a:endParaRPr>
          </a:p>
        </p:txBody>
      </p:sp>
      <p:sp>
        <p:nvSpPr>
          <p:cNvPr id="18439" name="Text Box 15"/>
          <p:cNvSpPr txBox="1">
            <a:spLocks noChangeArrowheads="1"/>
          </p:cNvSpPr>
          <p:nvPr/>
        </p:nvSpPr>
        <p:spPr bwMode="auto">
          <a:xfrm>
            <a:off x="5076825" y="5084763"/>
            <a:ext cx="3527425" cy="366712"/>
          </a:xfrm>
          <a:prstGeom prst="rect">
            <a:avLst/>
          </a:prstGeom>
          <a:noFill/>
          <a:ln w="9525">
            <a:noFill/>
            <a:miter lim="800000"/>
            <a:headEnd/>
            <a:tailEnd/>
          </a:ln>
        </p:spPr>
        <p:txBody>
          <a:bodyPr>
            <a:spAutoFit/>
          </a:bodyPr>
          <a:lstStyle/>
          <a:p>
            <a:pPr>
              <a:spcBef>
                <a:spcPct val="50000"/>
              </a:spcBef>
            </a:pPr>
            <a:endParaRPr lang="ru-RU"/>
          </a:p>
        </p:txBody>
      </p:sp>
      <p:sp>
        <p:nvSpPr>
          <p:cNvPr id="37" name="TextBox 36"/>
          <p:cNvSpPr txBox="1"/>
          <p:nvPr/>
        </p:nvSpPr>
        <p:spPr>
          <a:xfrm>
            <a:off x="642910" y="571480"/>
            <a:ext cx="3500462" cy="523220"/>
          </a:xfrm>
          <a:prstGeom prst="rect">
            <a:avLst/>
          </a:prstGeom>
          <a:noFill/>
        </p:spPr>
        <p:txBody>
          <a:bodyPr wrap="square" rtlCol="0">
            <a:spAutoFit/>
          </a:bodyPr>
          <a:lstStyle/>
          <a:p>
            <a:r>
              <a:rPr lang="ru-RU" sz="2800" i="1" dirty="0" smtClean="0">
                <a:solidFill>
                  <a:srgbClr val="0070C0"/>
                </a:solidFill>
              </a:rPr>
              <a:t>        Станция «Умник»</a:t>
            </a:r>
            <a:endParaRPr lang="ru-RU" sz="2800" i="1" dirty="0">
              <a:solidFill>
                <a:srgbClr val="0070C0"/>
              </a:solidFill>
            </a:endParaRPr>
          </a:p>
        </p:txBody>
      </p:sp>
      <p:pic>
        <p:nvPicPr>
          <p:cNvPr id="38" name="Рисунок 37" descr="парповоз"/>
          <p:cNvPicPr/>
          <p:nvPr/>
        </p:nvPicPr>
        <p:blipFill>
          <a:blip r:embed="rId3" cstate="print"/>
          <a:srcRect/>
          <a:stretch>
            <a:fillRect/>
          </a:stretch>
        </p:blipFill>
        <p:spPr bwMode="auto">
          <a:xfrm>
            <a:off x="6786578" y="1214422"/>
            <a:ext cx="2071702" cy="2714644"/>
          </a:xfrm>
          <a:prstGeom prst="rect">
            <a:avLst/>
          </a:prstGeom>
          <a:noFill/>
          <a:ln w="9525">
            <a:noFill/>
            <a:miter lim="800000"/>
            <a:headEnd/>
            <a:tailEnd/>
          </a:ln>
        </p:spPr>
      </p:pic>
      <p:sp>
        <p:nvSpPr>
          <p:cNvPr id="8" name="Заголовок 7"/>
          <p:cNvSpPr>
            <a:spLocks noGrp="1"/>
          </p:cNvSpPr>
          <p:nvPr>
            <p:ph type="title"/>
          </p:nvPr>
        </p:nvSpPr>
        <p:spPr/>
        <p:txBody>
          <a:bodyPr/>
          <a:lstStyle/>
          <a:p>
            <a:endParaRPr lang="ru-RU" dirty="0"/>
          </a:p>
        </p:txBody>
      </p:sp>
      <p:sp>
        <p:nvSpPr>
          <p:cNvPr id="9" name="Содержимое 8"/>
          <p:cNvSpPr>
            <a:spLocks noGrp="1"/>
          </p:cNvSpPr>
          <p:nvPr>
            <p:ph idx="1"/>
          </p:nvPr>
        </p:nvSpPr>
        <p:spPr>
          <a:xfrm>
            <a:off x="304800" y="1554162"/>
            <a:ext cx="8686800" cy="5303838"/>
          </a:xfrm>
        </p:spPr>
        <p:txBody>
          <a:bodyPr>
            <a:normAutofit fontScale="47500" lnSpcReduction="20000"/>
          </a:bodyPr>
          <a:lstStyle/>
          <a:p>
            <a:pPr marL="514350" lvl="0" indent="-514350">
              <a:buClr>
                <a:schemeClr val="tx1"/>
              </a:buClr>
              <a:buFont typeface="+mj-lt"/>
              <a:buAutoNum type="arabicParenR"/>
            </a:pPr>
            <a:r>
              <a:rPr lang="ru-RU" dirty="0" smtClean="0"/>
              <a:t> 1000г.</a:t>
            </a:r>
          </a:p>
          <a:p>
            <a:pPr marL="514350" lvl="0" indent="-514350">
              <a:buClr>
                <a:schemeClr val="tx1"/>
              </a:buClr>
              <a:buFont typeface="+mj-lt"/>
              <a:buAutoNum type="arabicParenR"/>
            </a:pPr>
            <a:r>
              <a:rPr lang="ru-RU" dirty="0" smtClean="0"/>
              <a:t> Квадрат.</a:t>
            </a:r>
          </a:p>
          <a:p>
            <a:pPr marL="514350" lvl="0" indent="-514350">
              <a:buClr>
                <a:schemeClr val="tx1"/>
              </a:buClr>
              <a:buFont typeface="+mj-lt"/>
              <a:buAutoNum type="arabicParenR"/>
            </a:pPr>
            <a:r>
              <a:rPr lang="ru-RU" dirty="0" smtClean="0"/>
              <a:t> Куб.</a:t>
            </a:r>
          </a:p>
          <a:p>
            <a:pPr marL="514350" lvl="0" indent="-514350">
              <a:buClr>
                <a:schemeClr val="tx1"/>
              </a:buClr>
              <a:buFont typeface="+mj-lt"/>
              <a:buAutoNum type="arabicParenR"/>
            </a:pPr>
            <a:r>
              <a:rPr lang="ru-RU" dirty="0" smtClean="0"/>
              <a:t>Когда один из множителей равен</a:t>
            </a:r>
            <a:r>
              <a:rPr lang="ru-RU" b="1" dirty="0" smtClean="0"/>
              <a:t> </a:t>
            </a:r>
            <a:r>
              <a:rPr lang="ru-RU" dirty="0" smtClean="0"/>
              <a:t>нулю.</a:t>
            </a:r>
          </a:p>
          <a:p>
            <a:pPr marL="514350" lvl="0" indent="-514350">
              <a:buClr>
                <a:schemeClr val="tx1"/>
              </a:buClr>
              <a:buFont typeface="+mj-lt"/>
              <a:buAutoNum type="arabicParenR"/>
            </a:pPr>
            <a:r>
              <a:rPr lang="ru-RU" dirty="0" smtClean="0"/>
              <a:t>1/3.</a:t>
            </a:r>
          </a:p>
          <a:p>
            <a:pPr marL="514350" lvl="0" indent="-514350">
              <a:buClr>
                <a:schemeClr val="tx1"/>
              </a:buClr>
              <a:buFont typeface="+mj-lt"/>
              <a:buAutoNum type="arabicParenR"/>
            </a:pPr>
            <a:r>
              <a:rPr lang="ru-RU" dirty="0" smtClean="0"/>
              <a:t>12 см.</a:t>
            </a:r>
          </a:p>
          <a:p>
            <a:pPr marL="514350" lvl="0" indent="-514350">
              <a:buClr>
                <a:schemeClr val="tx1"/>
              </a:buClr>
              <a:buFont typeface="+mj-lt"/>
              <a:buAutoNum type="arabicParenR"/>
            </a:pPr>
            <a:r>
              <a:rPr lang="ru-RU" dirty="0" smtClean="0"/>
              <a:t>Да.</a:t>
            </a:r>
          </a:p>
          <a:p>
            <a:pPr marL="514350" lvl="0" indent="-514350">
              <a:buClr>
                <a:schemeClr val="tx1"/>
              </a:buClr>
              <a:buFont typeface="+mj-lt"/>
              <a:buAutoNum type="arabicParenR"/>
            </a:pPr>
            <a:r>
              <a:rPr lang="ru-RU" dirty="0" smtClean="0"/>
              <a:t>Прямоугольник.</a:t>
            </a:r>
          </a:p>
          <a:p>
            <a:pPr marL="514350" lvl="0" indent="-514350">
              <a:buClr>
                <a:schemeClr val="tx1"/>
              </a:buClr>
              <a:buFont typeface="+mj-lt"/>
              <a:buAutoNum type="arabicParenR"/>
            </a:pPr>
            <a:r>
              <a:rPr lang="ru-RU" dirty="0" smtClean="0"/>
              <a:t> 90⁰.</a:t>
            </a:r>
          </a:p>
          <a:p>
            <a:pPr marL="514350" lvl="0" indent="-514350">
              <a:buClr>
                <a:schemeClr val="tx1"/>
              </a:buClr>
              <a:buFont typeface="+mj-lt"/>
              <a:buAutoNum type="arabicParenR"/>
            </a:pPr>
            <a:r>
              <a:rPr lang="ru-RU" dirty="0" smtClean="0"/>
              <a:t>Частное</a:t>
            </a:r>
          </a:p>
          <a:p>
            <a:pPr marL="514350" lvl="0" indent="-514350">
              <a:buClr>
                <a:schemeClr val="tx1"/>
              </a:buClr>
              <a:buFont typeface="+mj-lt"/>
              <a:buAutoNum type="arabicParenR"/>
            </a:pPr>
            <a:r>
              <a:rPr lang="ru-RU" dirty="0" smtClean="0"/>
              <a:t>Отрезок.</a:t>
            </a:r>
          </a:p>
          <a:p>
            <a:pPr marL="514350" lvl="0" indent="-514350">
              <a:buClr>
                <a:schemeClr val="tx1"/>
              </a:buClr>
              <a:buFont typeface="+mj-lt"/>
              <a:buAutoNum type="arabicParenR"/>
            </a:pPr>
            <a:r>
              <a:rPr lang="ru-RU" dirty="0" smtClean="0"/>
              <a:t>Квадрат</a:t>
            </a:r>
          </a:p>
          <a:p>
            <a:pPr marL="514350" lvl="0" indent="-514350">
              <a:buClr>
                <a:schemeClr val="tx1"/>
              </a:buClr>
              <a:buFont typeface="+mj-lt"/>
              <a:buAutoNum type="arabicParenR"/>
            </a:pPr>
            <a:r>
              <a:rPr lang="ru-RU" dirty="0" smtClean="0"/>
              <a:t>Сумма.</a:t>
            </a:r>
          </a:p>
          <a:p>
            <a:pPr marL="514350" lvl="0" indent="-514350">
              <a:buClr>
                <a:schemeClr val="tx1"/>
              </a:buClr>
              <a:buFont typeface="+mj-lt"/>
              <a:buAutoNum type="arabicParenR"/>
            </a:pPr>
            <a:r>
              <a:rPr lang="ru-RU" dirty="0" smtClean="0"/>
              <a:t>Уравнение.</a:t>
            </a:r>
          </a:p>
          <a:p>
            <a:pPr marL="514350" lvl="0" indent="-514350">
              <a:buClr>
                <a:schemeClr val="tx1"/>
              </a:buClr>
              <a:buFont typeface="+mj-lt"/>
              <a:buAutoNum type="arabicParenR"/>
            </a:pPr>
            <a:r>
              <a:rPr lang="ru-RU" dirty="0" smtClean="0"/>
              <a:t>Биссектриса.</a:t>
            </a:r>
          </a:p>
          <a:p>
            <a:pPr marL="514350" lvl="0" indent="-514350">
              <a:buClr>
                <a:schemeClr val="tx1"/>
              </a:buClr>
              <a:buFont typeface="+mj-lt"/>
              <a:buAutoNum type="arabicParenR"/>
            </a:pPr>
            <a:r>
              <a:rPr lang="ru-RU" dirty="0" smtClean="0"/>
              <a:t>Равносторонний.</a:t>
            </a:r>
          </a:p>
          <a:p>
            <a:pPr marL="514350" lvl="0" indent="-514350">
              <a:buClr>
                <a:schemeClr val="tx1"/>
              </a:buClr>
              <a:buFont typeface="+mj-lt"/>
              <a:buAutoNum type="arabicParenR"/>
            </a:pPr>
            <a:r>
              <a:rPr lang="ru-RU" dirty="0" smtClean="0"/>
              <a:t>Периметр. </a:t>
            </a:r>
          </a:p>
          <a:p>
            <a:pPr marL="514350" lvl="0" indent="-514350">
              <a:buClr>
                <a:schemeClr val="tx1"/>
              </a:buClr>
              <a:buFont typeface="+mj-lt"/>
              <a:buAutoNum type="arabicParenR"/>
            </a:pPr>
            <a:r>
              <a:rPr lang="ru-RU" dirty="0" smtClean="0"/>
              <a:t>Правильная.</a:t>
            </a:r>
          </a:p>
          <a:p>
            <a:pPr marL="514350" lvl="0" indent="-514350">
              <a:buClr>
                <a:schemeClr val="tx1"/>
              </a:buClr>
              <a:buFont typeface="+mj-lt"/>
              <a:buAutoNum type="arabicParenR"/>
            </a:pPr>
            <a:r>
              <a:rPr lang="ru-RU" dirty="0" smtClean="0"/>
              <a:t>На нуль разделить нельзя.</a:t>
            </a:r>
          </a:p>
          <a:p>
            <a:pPr marL="514350" lvl="0" indent="-514350">
              <a:buClr>
                <a:schemeClr val="tx1"/>
              </a:buClr>
              <a:buFont typeface="+mj-lt"/>
              <a:buAutoNum type="arabicParenR"/>
            </a:pPr>
            <a:r>
              <a:rPr lang="ru-RU" dirty="0" smtClean="0"/>
              <a:t>1.000.000  (Шесть.)</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40968">
                                            <p:txEl>
                                              <p:pRg st="0" end="0"/>
                                            </p:txEl>
                                          </p:spTgt>
                                        </p:tgtEl>
                                        <p:attrNameLst>
                                          <p:attrName>style.visibility</p:attrName>
                                        </p:attrNameLst>
                                      </p:cBhvr>
                                      <p:to>
                                        <p:strVal val="visible"/>
                                      </p:to>
                                    </p:set>
                                    <p:animEffect transition="in" filter="wipe(down)">
                                      <p:cBhvr>
                                        <p:cTn id="7" dur="2000"/>
                                        <p:tgtEl>
                                          <p:spTgt spid="409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7940"/>
                    </p:tgtEl>
                  </p:cond>
                </p:stCondLst>
                <p:endSync evt="end" delay="0">
                  <p:rtn val="all"/>
                </p:endSync>
                <p:childTnLst>
                  <p:par>
                    <p:cTn id="9" fill="hold">
                      <p:stCondLst>
                        <p:cond delay="0"/>
                      </p:stCondLst>
                      <p:childTnLst>
                        <p:par>
                          <p:cTn id="10" fill="hold">
                            <p:stCondLst>
                              <p:cond delay="0"/>
                            </p:stCondLst>
                            <p:childTnLst>
                              <p:par>
                                <p:cTn id="11" presetID="6" presetClass="exit" presetSubtype="16" fill="hold" grpId="0" nodeType="clickEffect" nodePh="1">
                                  <p:stCondLst>
                                    <p:cond delay="0"/>
                                  </p:stCondLst>
                                  <p:endCondLst>
                                    <p:cond evt="begin" delay="0">
                                      <p:tn val="11"/>
                                    </p:cond>
                                  </p:endCondLst>
                                  <p:childTnLst>
                                    <p:animEffect transition="out" filter="circle(in)">
                                      <p:cBhvr>
                                        <p:cTn id="12" dur="500"/>
                                        <p:tgtEl>
                                          <p:spTgt spid="37940"/>
                                        </p:tgtEl>
                                      </p:cBhvr>
                                    </p:animEffect>
                                    <p:set>
                                      <p:cBhvr>
                                        <p:cTn id="13" dur="1" fill="hold">
                                          <p:stCondLst>
                                            <p:cond delay="499"/>
                                          </p:stCondLst>
                                        </p:cTn>
                                        <p:tgtEl>
                                          <p:spTgt spid="37940"/>
                                        </p:tgtEl>
                                        <p:attrNameLst>
                                          <p:attrName>style.visibility</p:attrName>
                                        </p:attrNameLst>
                                      </p:cBhvr>
                                      <p:to>
                                        <p:strVal val="hidden"/>
                                      </p:to>
                                    </p:set>
                                  </p:childTnLst>
                                </p:cTn>
                              </p:par>
                            </p:childTnLst>
                          </p:cTn>
                        </p:par>
                      </p:childTnLst>
                    </p:cTn>
                  </p:par>
                </p:childTnLst>
              </p:cTn>
              <p:nextCondLst>
                <p:cond evt="onClick" delay="0">
                  <p:tgtEl>
                    <p:spTgt spid="37940"/>
                  </p:tgtEl>
                </p:cond>
              </p:nextCondLst>
            </p:seq>
          </p:childTnLst>
        </p:cTn>
      </p:par>
    </p:tnLst>
    <p:bldLst>
      <p:bldP spid="37940" grpId="0" animBg="1"/>
      <p:bldP spid="40968"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TotalTime>
  <Words>696</Words>
  <Application>Microsoft Office PowerPoint</Application>
  <PresentationFormat>Экран (4:3)</PresentationFormat>
  <Paragraphs>127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Станция «Конечная»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Оксана</dc:creator>
  <cp:lastModifiedBy>Оксана</cp:lastModifiedBy>
  <cp:revision>27</cp:revision>
  <dcterms:created xsi:type="dcterms:W3CDTF">2013-03-25T07:12:06Z</dcterms:created>
  <dcterms:modified xsi:type="dcterms:W3CDTF">2013-03-26T05:32:16Z</dcterms:modified>
</cp:coreProperties>
</file>