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0" r:id="rId4"/>
    <p:sldId id="271" r:id="rId5"/>
    <p:sldId id="258" r:id="rId6"/>
    <p:sldId id="259" r:id="rId7"/>
    <p:sldId id="260" r:id="rId8"/>
    <p:sldId id="265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8E6DFB-794F-4DF4-918A-0D2CED583414}" type="doc">
      <dgm:prSet loTypeId="urn:microsoft.com/office/officeart/2005/8/layout/arrow6" loCatId="relationship" qsTypeId="urn:microsoft.com/office/officeart/2005/8/quickstyle/simple2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6A28F6EA-3C48-4653-893C-8CFF7509ABF2}">
      <dgm:prSet phldrT="[Текст]" custT="1"/>
      <dgm:spPr/>
      <dgm:t>
        <a:bodyPr/>
        <a:lstStyle/>
        <a:p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Кооперация 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BEAF05-31BD-4C61-9524-1E6840F3FA79}" type="parTrans" cxnId="{97C84556-2868-4EB2-93CF-74134D8050BB}">
      <dgm:prSet/>
      <dgm:spPr/>
      <dgm:t>
        <a:bodyPr/>
        <a:lstStyle/>
        <a:p>
          <a:endParaRPr lang="ru-RU"/>
        </a:p>
      </dgm:t>
    </dgm:pt>
    <dgm:pt modelId="{33A0784F-AC23-4043-9AA4-A65F92765AE1}" type="sibTrans" cxnId="{97C84556-2868-4EB2-93CF-74134D8050BB}">
      <dgm:prSet/>
      <dgm:spPr/>
      <dgm:t>
        <a:bodyPr/>
        <a:lstStyle/>
        <a:p>
          <a:endParaRPr lang="ru-RU"/>
        </a:p>
      </dgm:t>
    </dgm:pt>
    <dgm:pt modelId="{818B5904-5682-45DC-A433-5FE097A93521}">
      <dgm:prSet phldrT="[Текст]" custT="1"/>
      <dgm:spPr/>
      <dgm:t>
        <a:bodyPr/>
        <a:lstStyle/>
        <a:p>
          <a:r>
            <a:rPr lang="ru-RU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Конкуренция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FB9104-19FF-469A-8D61-E8ED3699B646}" type="parTrans" cxnId="{7CCCAA98-0674-4355-A904-4518573C8D61}">
      <dgm:prSet/>
      <dgm:spPr/>
      <dgm:t>
        <a:bodyPr/>
        <a:lstStyle/>
        <a:p>
          <a:endParaRPr lang="ru-RU"/>
        </a:p>
      </dgm:t>
    </dgm:pt>
    <dgm:pt modelId="{6B949F48-8EF4-4EC9-B0E5-7F1A066E9E67}" type="sibTrans" cxnId="{7CCCAA98-0674-4355-A904-4518573C8D61}">
      <dgm:prSet/>
      <dgm:spPr/>
      <dgm:t>
        <a:bodyPr/>
        <a:lstStyle/>
        <a:p>
          <a:endParaRPr lang="ru-RU"/>
        </a:p>
      </dgm:t>
    </dgm:pt>
    <dgm:pt modelId="{685208C7-08F8-43B1-9708-EB561FA5F191}" type="pres">
      <dgm:prSet presAssocID="{458E6DFB-794F-4DF4-918A-0D2CED58341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7D5EAF-53F8-4609-A4DA-A885E891D78E}" type="pres">
      <dgm:prSet presAssocID="{458E6DFB-794F-4DF4-918A-0D2CED583414}" presName="ribbon" presStyleLbl="node1" presStyleIdx="0" presStyleCnt="1" custLinFactNeighborX="-244" custLinFactNeighborY="2439"/>
      <dgm:spPr/>
    </dgm:pt>
    <dgm:pt modelId="{8581F758-BBC2-4EEE-89B6-A30AFE1214B4}" type="pres">
      <dgm:prSet presAssocID="{458E6DFB-794F-4DF4-918A-0D2CED583414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D3662-2335-4981-93C9-258DB5D4D534}" type="pres">
      <dgm:prSet presAssocID="{458E6DFB-794F-4DF4-918A-0D2CED583414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12BB63-7D61-4633-A6B8-C85CDFB085C4}" type="presOf" srcId="{458E6DFB-794F-4DF4-918A-0D2CED583414}" destId="{685208C7-08F8-43B1-9708-EB561FA5F191}" srcOrd="0" destOrd="0" presId="urn:microsoft.com/office/officeart/2005/8/layout/arrow6"/>
    <dgm:cxn modelId="{2B0ABCD9-2B51-4200-9122-1FEBD0A09FB2}" type="presOf" srcId="{6A28F6EA-3C48-4653-893C-8CFF7509ABF2}" destId="{8581F758-BBC2-4EEE-89B6-A30AFE1214B4}" srcOrd="0" destOrd="0" presId="urn:microsoft.com/office/officeart/2005/8/layout/arrow6"/>
    <dgm:cxn modelId="{97C84556-2868-4EB2-93CF-74134D8050BB}" srcId="{458E6DFB-794F-4DF4-918A-0D2CED583414}" destId="{6A28F6EA-3C48-4653-893C-8CFF7509ABF2}" srcOrd="0" destOrd="0" parTransId="{76BEAF05-31BD-4C61-9524-1E6840F3FA79}" sibTransId="{33A0784F-AC23-4043-9AA4-A65F92765AE1}"/>
    <dgm:cxn modelId="{4DB0A206-062A-4158-B142-418A400654E8}" type="presOf" srcId="{818B5904-5682-45DC-A433-5FE097A93521}" destId="{9B8D3662-2335-4981-93C9-258DB5D4D534}" srcOrd="0" destOrd="0" presId="urn:microsoft.com/office/officeart/2005/8/layout/arrow6"/>
    <dgm:cxn modelId="{7CCCAA98-0674-4355-A904-4518573C8D61}" srcId="{458E6DFB-794F-4DF4-918A-0D2CED583414}" destId="{818B5904-5682-45DC-A433-5FE097A93521}" srcOrd="1" destOrd="0" parTransId="{24FB9104-19FF-469A-8D61-E8ED3699B646}" sibTransId="{6B949F48-8EF4-4EC9-B0E5-7F1A066E9E67}"/>
    <dgm:cxn modelId="{F5241E29-F4A1-4D61-8772-5180F481DE18}" type="presParOf" srcId="{685208C7-08F8-43B1-9708-EB561FA5F191}" destId="{1A7D5EAF-53F8-4609-A4DA-A885E891D78E}" srcOrd="0" destOrd="0" presId="urn:microsoft.com/office/officeart/2005/8/layout/arrow6"/>
    <dgm:cxn modelId="{5876E69E-B389-4D22-9E73-DBF6F8B57B22}" type="presParOf" srcId="{685208C7-08F8-43B1-9708-EB561FA5F191}" destId="{8581F758-BBC2-4EEE-89B6-A30AFE1214B4}" srcOrd="1" destOrd="0" presId="urn:microsoft.com/office/officeart/2005/8/layout/arrow6"/>
    <dgm:cxn modelId="{34F26E39-A78B-4B10-A18A-398014A35546}" type="presParOf" srcId="{685208C7-08F8-43B1-9708-EB561FA5F191}" destId="{9B8D3662-2335-4981-93C9-258DB5D4D534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A228FB-A365-4E47-9E2F-1BF0829BFABE}" type="doc">
      <dgm:prSet loTypeId="urn:microsoft.com/office/officeart/2005/8/layout/hProcess9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8492C629-34F3-4D70-9A9B-2B991198EA63}">
      <dgm:prSet custT="1"/>
      <dgm:spPr/>
      <dgm:t>
        <a:bodyPr/>
        <a:lstStyle/>
        <a:p>
          <a:pPr rtl="0"/>
          <a:r>
            <a:rPr lang="ru-RU" sz="1200" b="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ru-RU" sz="1200" b="0" dirty="0" err="1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Пространствен-ного</a:t>
          </a:r>
          <a:r>
            <a:rPr lang="ru-RU" sz="1200" b="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контакта</a:t>
          </a:r>
          <a:endParaRPr lang="ru-RU" sz="1200" b="0" dirty="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928F30-8500-442E-800A-081BCB414302}" type="parTrans" cxnId="{22687536-4AAA-48B5-AA7F-8B1F22254A24}">
      <dgm:prSet/>
      <dgm:spPr/>
      <dgm:t>
        <a:bodyPr/>
        <a:lstStyle/>
        <a:p>
          <a:endParaRPr lang="ru-RU"/>
        </a:p>
      </dgm:t>
    </dgm:pt>
    <dgm:pt modelId="{E6366E0C-975E-4567-90EC-C7CDBF1F566E}" type="sibTrans" cxnId="{22687536-4AAA-48B5-AA7F-8B1F22254A24}">
      <dgm:prSet/>
      <dgm:spPr/>
      <dgm:t>
        <a:bodyPr/>
        <a:lstStyle/>
        <a:p>
          <a:endParaRPr lang="ru-RU"/>
        </a:p>
      </dgm:t>
    </dgm:pt>
    <dgm:pt modelId="{C4A13FE6-B97B-496A-92F6-428D2790EF2F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Психического контакта (взаимная заинтересован-</a:t>
          </a:r>
          <a:r>
            <a:rPr lang="ru-RU" sz="1200" dirty="0" err="1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ность</a:t>
          </a:r>
          <a:r>
            <a:rPr lang="ru-RU" sz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1200" dirty="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96FADD-61D1-4829-8137-BC9929561414}" type="parTrans" cxnId="{FE801111-AEDD-45A0-93EC-A784D0EC7DA2}">
      <dgm:prSet/>
      <dgm:spPr/>
      <dgm:t>
        <a:bodyPr/>
        <a:lstStyle/>
        <a:p>
          <a:endParaRPr lang="ru-RU"/>
        </a:p>
      </dgm:t>
    </dgm:pt>
    <dgm:pt modelId="{E493FD31-FA63-435A-8C5E-CC51C36B0379}" type="sibTrans" cxnId="{FE801111-AEDD-45A0-93EC-A784D0EC7DA2}">
      <dgm:prSet/>
      <dgm:spPr/>
      <dgm:t>
        <a:bodyPr/>
        <a:lstStyle/>
        <a:p>
          <a:endParaRPr lang="ru-RU"/>
        </a:p>
      </dgm:t>
    </dgm:pt>
    <dgm:pt modelId="{249353C7-1836-4A93-B8E6-4405AAC75BF5}">
      <dgm:prSet custT="1"/>
      <dgm:spPr/>
      <dgm:t>
        <a:bodyPr/>
        <a:lstStyle/>
        <a:p>
          <a:pPr rtl="0"/>
          <a:r>
            <a:rPr lang="ru-RU" sz="1200" dirty="0" smtClean="0"/>
            <a:t> </a:t>
          </a:r>
          <a:r>
            <a:rPr lang="ru-RU" sz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Социального контакта (совместная деятельность)</a:t>
          </a:r>
          <a:endParaRPr lang="ru-RU" sz="1200" dirty="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61C00D-067B-40A7-82AB-1C04B49B1F92}" type="parTrans" cxnId="{B94AE65D-ED1D-4B99-87FA-222C9431F540}">
      <dgm:prSet/>
      <dgm:spPr/>
      <dgm:t>
        <a:bodyPr/>
        <a:lstStyle/>
        <a:p>
          <a:endParaRPr lang="ru-RU"/>
        </a:p>
      </dgm:t>
    </dgm:pt>
    <dgm:pt modelId="{9EF5981C-2BE4-494E-AD4E-9D695BC588FA}" type="sibTrans" cxnId="{B94AE65D-ED1D-4B99-87FA-222C9431F540}">
      <dgm:prSet/>
      <dgm:spPr/>
      <dgm:t>
        <a:bodyPr/>
        <a:lstStyle/>
        <a:p>
          <a:endParaRPr lang="ru-RU"/>
        </a:p>
      </dgm:t>
    </dgm:pt>
    <dgm:pt modelId="{07AF2A8B-26F0-4E2F-A7A5-52197CA02290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Взаимодействия (постоянные действия, имеющих целью вызвать реакцию со стороны партнера) </a:t>
          </a:r>
          <a:endParaRPr lang="ru-RU" sz="1200" dirty="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BA29A9-E025-46CD-92E1-EFB5B4905C3C}" type="parTrans" cxnId="{CBAA8D37-EEAF-48F6-9320-C45242B8E7F6}">
      <dgm:prSet/>
      <dgm:spPr/>
      <dgm:t>
        <a:bodyPr/>
        <a:lstStyle/>
        <a:p>
          <a:endParaRPr lang="ru-RU"/>
        </a:p>
      </dgm:t>
    </dgm:pt>
    <dgm:pt modelId="{134A8427-9DD4-4C5C-9A8A-A3B736E3E288}" type="sibTrans" cxnId="{CBAA8D37-EEAF-48F6-9320-C45242B8E7F6}">
      <dgm:prSet/>
      <dgm:spPr/>
      <dgm:t>
        <a:bodyPr/>
        <a:lstStyle/>
        <a:p>
          <a:endParaRPr lang="ru-RU"/>
        </a:p>
      </dgm:t>
    </dgm:pt>
    <dgm:pt modelId="{657E0E17-5729-4F7D-B717-601ABCEEDFA2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5. Социального отношения (взаимно сопряженных систем действий)</a:t>
          </a:r>
          <a:endParaRPr lang="ru-RU" sz="1200" dirty="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3E5E26-8BCA-4175-A73F-B1E95DCD8D24}" type="parTrans" cxnId="{9583FB51-3CCB-4DF9-9567-E16CD0868B67}">
      <dgm:prSet/>
      <dgm:spPr/>
      <dgm:t>
        <a:bodyPr/>
        <a:lstStyle/>
        <a:p>
          <a:endParaRPr lang="ru-RU"/>
        </a:p>
      </dgm:t>
    </dgm:pt>
    <dgm:pt modelId="{F9CDFEE5-A6E8-43C8-88E9-C42B510E46DF}" type="sibTrans" cxnId="{9583FB51-3CCB-4DF9-9567-E16CD0868B67}">
      <dgm:prSet/>
      <dgm:spPr/>
      <dgm:t>
        <a:bodyPr/>
        <a:lstStyle/>
        <a:p>
          <a:endParaRPr lang="ru-RU"/>
        </a:p>
      </dgm:t>
    </dgm:pt>
    <dgm:pt modelId="{FAF023CF-9592-45A1-BF21-C0B6C91ED21D}" type="pres">
      <dgm:prSet presAssocID="{00A228FB-A365-4E47-9E2F-1BF0829BFAB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2F9E58-F8BA-48B0-90A5-1E5D6C8ABEBF}" type="pres">
      <dgm:prSet presAssocID="{00A228FB-A365-4E47-9E2F-1BF0829BFABE}" presName="arrow" presStyleLbl="bgShp" presStyleIdx="0" presStyleCnt="1"/>
      <dgm:spPr/>
    </dgm:pt>
    <dgm:pt modelId="{07F41E0F-9370-4697-9AEA-6717B1132634}" type="pres">
      <dgm:prSet presAssocID="{00A228FB-A365-4E47-9E2F-1BF0829BFABE}" presName="linearProcess" presStyleCnt="0"/>
      <dgm:spPr/>
    </dgm:pt>
    <dgm:pt modelId="{8404B1FA-A542-4D57-861C-37ACF4DAB49F}" type="pres">
      <dgm:prSet presAssocID="{8492C629-34F3-4D70-9A9B-2B991198EA63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A41049-A98D-4500-9EBB-23578BB0D4EC}" type="pres">
      <dgm:prSet presAssocID="{E6366E0C-975E-4567-90EC-C7CDBF1F566E}" presName="sibTrans" presStyleCnt="0"/>
      <dgm:spPr/>
    </dgm:pt>
    <dgm:pt modelId="{CF1A6AEC-11AB-44B7-853E-5CAA0FE46175}" type="pres">
      <dgm:prSet presAssocID="{C4A13FE6-B97B-496A-92F6-428D2790EF2F}" presName="textNode" presStyleLbl="node1" presStyleIdx="1" presStyleCnt="5" custLinFactNeighborX="-67714" custLinFactNeighborY="-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FD3097-D0B8-45BB-B917-87C8A9C07D84}" type="pres">
      <dgm:prSet presAssocID="{E493FD31-FA63-435A-8C5E-CC51C36B0379}" presName="sibTrans" presStyleCnt="0"/>
      <dgm:spPr/>
    </dgm:pt>
    <dgm:pt modelId="{C1ECAE30-2202-4E8F-B1F2-1DDA830064B8}" type="pres">
      <dgm:prSet presAssocID="{249353C7-1836-4A93-B8E6-4405AAC75BF5}" presName="textNode" presStyleLbl="node1" presStyleIdx="2" presStyleCnt="5" custLinFactX="-2140" custLinFactNeighborX="-100000" custLinFactNeighborY="-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A6C54-7582-47EA-8911-F9949EB9EE58}" type="pres">
      <dgm:prSet presAssocID="{9EF5981C-2BE4-494E-AD4E-9D695BC588FA}" presName="sibTrans" presStyleCnt="0"/>
      <dgm:spPr/>
    </dgm:pt>
    <dgm:pt modelId="{3442BA2A-BE45-4BEE-9D09-CD4FBA812893}" type="pres">
      <dgm:prSet presAssocID="{07AF2A8B-26F0-4E2F-A7A5-52197CA02290}" presName="textNode" presStyleLbl="node1" presStyleIdx="3" presStyleCnt="5" custLinFactX="-9661" custLinFactNeighborX="-100000" custLinFactNeighborY="-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658719-FD52-405A-B540-E1BF9E63FCF7}" type="pres">
      <dgm:prSet presAssocID="{134A8427-9DD4-4C5C-9A8A-A3B736E3E288}" presName="sibTrans" presStyleCnt="0"/>
      <dgm:spPr/>
    </dgm:pt>
    <dgm:pt modelId="{09186B4D-4184-42FF-856B-BABEAF9B48D0}" type="pres">
      <dgm:prSet presAssocID="{657E0E17-5729-4F7D-B717-601ABCEEDFA2}" presName="textNode" presStyleLbl="node1" presStyleIdx="4" presStyleCnt="5" custLinFactX="-16103" custLinFactNeighborX="-100000" custLinFactNeighborY="-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F88122-1C94-4997-A29D-A519A049CE98}" type="presOf" srcId="{8492C629-34F3-4D70-9A9B-2B991198EA63}" destId="{8404B1FA-A542-4D57-861C-37ACF4DAB49F}" srcOrd="0" destOrd="0" presId="urn:microsoft.com/office/officeart/2005/8/layout/hProcess9"/>
    <dgm:cxn modelId="{F7419A31-379C-45D3-86EB-C549AFA4C721}" type="presOf" srcId="{00A228FB-A365-4E47-9E2F-1BF0829BFABE}" destId="{FAF023CF-9592-45A1-BF21-C0B6C91ED21D}" srcOrd="0" destOrd="0" presId="urn:microsoft.com/office/officeart/2005/8/layout/hProcess9"/>
    <dgm:cxn modelId="{584A1F2E-508F-4464-B481-42535F311EF5}" type="presOf" srcId="{657E0E17-5729-4F7D-B717-601ABCEEDFA2}" destId="{09186B4D-4184-42FF-856B-BABEAF9B48D0}" srcOrd="0" destOrd="0" presId="urn:microsoft.com/office/officeart/2005/8/layout/hProcess9"/>
    <dgm:cxn modelId="{22687536-4AAA-48B5-AA7F-8B1F22254A24}" srcId="{00A228FB-A365-4E47-9E2F-1BF0829BFABE}" destId="{8492C629-34F3-4D70-9A9B-2B991198EA63}" srcOrd="0" destOrd="0" parTransId="{1F928F30-8500-442E-800A-081BCB414302}" sibTransId="{E6366E0C-975E-4567-90EC-C7CDBF1F566E}"/>
    <dgm:cxn modelId="{FE801111-AEDD-45A0-93EC-A784D0EC7DA2}" srcId="{00A228FB-A365-4E47-9E2F-1BF0829BFABE}" destId="{C4A13FE6-B97B-496A-92F6-428D2790EF2F}" srcOrd="1" destOrd="0" parTransId="{2B96FADD-61D1-4829-8137-BC9929561414}" sibTransId="{E493FD31-FA63-435A-8C5E-CC51C36B0379}"/>
    <dgm:cxn modelId="{9F1C78A9-5EFE-4A6C-8CD0-145BE5A80B4D}" type="presOf" srcId="{07AF2A8B-26F0-4E2F-A7A5-52197CA02290}" destId="{3442BA2A-BE45-4BEE-9D09-CD4FBA812893}" srcOrd="0" destOrd="0" presId="urn:microsoft.com/office/officeart/2005/8/layout/hProcess9"/>
    <dgm:cxn modelId="{E12249C9-72A0-4E59-835A-3F4C144E4A6F}" type="presOf" srcId="{249353C7-1836-4A93-B8E6-4405AAC75BF5}" destId="{C1ECAE30-2202-4E8F-B1F2-1DDA830064B8}" srcOrd="0" destOrd="0" presId="urn:microsoft.com/office/officeart/2005/8/layout/hProcess9"/>
    <dgm:cxn modelId="{9583FB51-3CCB-4DF9-9567-E16CD0868B67}" srcId="{00A228FB-A365-4E47-9E2F-1BF0829BFABE}" destId="{657E0E17-5729-4F7D-B717-601ABCEEDFA2}" srcOrd="4" destOrd="0" parTransId="{FB3E5E26-8BCA-4175-A73F-B1E95DCD8D24}" sibTransId="{F9CDFEE5-A6E8-43C8-88E9-C42B510E46DF}"/>
    <dgm:cxn modelId="{CBAA8D37-EEAF-48F6-9320-C45242B8E7F6}" srcId="{00A228FB-A365-4E47-9E2F-1BF0829BFABE}" destId="{07AF2A8B-26F0-4E2F-A7A5-52197CA02290}" srcOrd="3" destOrd="0" parTransId="{06BA29A9-E025-46CD-92E1-EFB5B4905C3C}" sibTransId="{134A8427-9DD4-4C5C-9A8A-A3B736E3E288}"/>
    <dgm:cxn modelId="{B94AE65D-ED1D-4B99-87FA-222C9431F540}" srcId="{00A228FB-A365-4E47-9E2F-1BF0829BFABE}" destId="{249353C7-1836-4A93-B8E6-4405AAC75BF5}" srcOrd="2" destOrd="0" parTransId="{2261C00D-067B-40A7-82AB-1C04B49B1F92}" sibTransId="{9EF5981C-2BE4-494E-AD4E-9D695BC588FA}"/>
    <dgm:cxn modelId="{A053AA27-BBA4-4236-821A-C21AE974F60D}" type="presOf" srcId="{C4A13FE6-B97B-496A-92F6-428D2790EF2F}" destId="{CF1A6AEC-11AB-44B7-853E-5CAA0FE46175}" srcOrd="0" destOrd="0" presId="urn:microsoft.com/office/officeart/2005/8/layout/hProcess9"/>
    <dgm:cxn modelId="{35D36D8E-4D4C-43E3-BDA9-28CC23FED079}" type="presParOf" srcId="{FAF023CF-9592-45A1-BF21-C0B6C91ED21D}" destId="{F72F9E58-F8BA-48B0-90A5-1E5D6C8ABEBF}" srcOrd="0" destOrd="0" presId="urn:microsoft.com/office/officeart/2005/8/layout/hProcess9"/>
    <dgm:cxn modelId="{06664FF3-1F75-4FCC-A372-81F0E54BE17F}" type="presParOf" srcId="{FAF023CF-9592-45A1-BF21-C0B6C91ED21D}" destId="{07F41E0F-9370-4697-9AEA-6717B1132634}" srcOrd="1" destOrd="0" presId="urn:microsoft.com/office/officeart/2005/8/layout/hProcess9"/>
    <dgm:cxn modelId="{9FC4C51F-33D0-4BEA-B6CB-9B0DE4E3005E}" type="presParOf" srcId="{07F41E0F-9370-4697-9AEA-6717B1132634}" destId="{8404B1FA-A542-4D57-861C-37ACF4DAB49F}" srcOrd="0" destOrd="0" presId="urn:microsoft.com/office/officeart/2005/8/layout/hProcess9"/>
    <dgm:cxn modelId="{2D21DDE3-D4E4-48A3-875F-93F2C200F8EB}" type="presParOf" srcId="{07F41E0F-9370-4697-9AEA-6717B1132634}" destId="{53A41049-A98D-4500-9EBB-23578BB0D4EC}" srcOrd="1" destOrd="0" presId="urn:microsoft.com/office/officeart/2005/8/layout/hProcess9"/>
    <dgm:cxn modelId="{7C790912-2FAC-41DA-848D-765C485E5BF4}" type="presParOf" srcId="{07F41E0F-9370-4697-9AEA-6717B1132634}" destId="{CF1A6AEC-11AB-44B7-853E-5CAA0FE46175}" srcOrd="2" destOrd="0" presId="urn:microsoft.com/office/officeart/2005/8/layout/hProcess9"/>
    <dgm:cxn modelId="{5D3148F6-49FD-42C3-9B05-03E973BC67D1}" type="presParOf" srcId="{07F41E0F-9370-4697-9AEA-6717B1132634}" destId="{7AFD3097-D0B8-45BB-B917-87C8A9C07D84}" srcOrd="3" destOrd="0" presId="urn:microsoft.com/office/officeart/2005/8/layout/hProcess9"/>
    <dgm:cxn modelId="{853EA50E-9B7C-442C-A667-FA72A5E0DBFA}" type="presParOf" srcId="{07F41E0F-9370-4697-9AEA-6717B1132634}" destId="{C1ECAE30-2202-4E8F-B1F2-1DDA830064B8}" srcOrd="4" destOrd="0" presId="urn:microsoft.com/office/officeart/2005/8/layout/hProcess9"/>
    <dgm:cxn modelId="{7BE032C5-B325-4E26-B9D2-30C78D579FB7}" type="presParOf" srcId="{07F41E0F-9370-4697-9AEA-6717B1132634}" destId="{EA1A6C54-7582-47EA-8911-F9949EB9EE58}" srcOrd="5" destOrd="0" presId="urn:microsoft.com/office/officeart/2005/8/layout/hProcess9"/>
    <dgm:cxn modelId="{0AE39E8D-62DD-4988-93A3-28768E0261CD}" type="presParOf" srcId="{07F41E0F-9370-4697-9AEA-6717B1132634}" destId="{3442BA2A-BE45-4BEE-9D09-CD4FBA812893}" srcOrd="6" destOrd="0" presId="urn:microsoft.com/office/officeart/2005/8/layout/hProcess9"/>
    <dgm:cxn modelId="{37E271BE-0BF9-4E58-AC03-15294F3B8181}" type="presParOf" srcId="{07F41E0F-9370-4697-9AEA-6717B1132634}" destId="{D2658719-FD52-405A-B540-E1BF9E63FCF7}" srcOrd="7" destOrd="0" presId="urn:microsoft.com/office/officeart/2005/8/layout/hProcess9"/>
    <dgm:cxn modelId="{29C8338E-C925-4927-8078-E03D9595B648}" type="presParOf" srcId="{07F41E0F-9370-4697-9AEA-6717B1132634}" destId="{09186B4D-4184-42FF-856B-BABEAF9B48D0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BA1F00-90FF-4FC5-BD1B-C71F614218C9}" type="doc">
      <dgm:prSet loTypeId="urn:microsoft.com/office/officeart/2005/8/layout/cycle7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969F4F8-09DA-48AA-9886-995E3C8838DB}">
      <dgm:prSet phldrT="[Текст]" custT="1"/>
      <dgm:spPr/>
      <dgm:t>
        <a:bodyPr/>
        <a:lstStyle/>
        <a:p>
          <a:r>
            <a:rPr lang="ru-RU" sz="2200" b="1" dirty="0" smtClean="0">
              <a:solidFill>
                <a:schemeClr val="bg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Взрослый</a:t>
          </a:r>
        </a:p>
        <a:p>
          <a:r>
            <a:rPr lang="ru-RU" sz="1600" i="1" dirty="0" smtClean="0">
              <a:solidFill>
                <a:schemeClr val="bg2">
                  <a:lumMod val="10000"/>
                  <a:lumOff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(объединение «Хочу» и «Надо») </a:t>
          </a:r>
          <a:endParaRPr lang="ru-RU" sz="1600" i="1" dirty="0">
            <a:solidFill>
              <a:schemeClr val="bg2">
                <a:lumMod val="10000"/>
                <a:lumOff val="9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64872E-F6CE-4B9F-B228-5DDA4C531956}" type="parTrans" cxnId="{7BB9F13C-4130-4A72-9F94-81C09B4540B7}">
      <dgm:prSet/>
      <dgm:spPr/>
      <dgm:t>
        <a:bodyPr/>
        <a:lstStyle/>
        <a:p>
          <a:endParaRPr lang="ru-RU"/>
        </a:p>
      </dgm:t>
    </dgm:pt>
    <dgm:pt modelId="{31EB5EAB-9F47-45FA-A974-CB7E162B70D3}" type="sibTrans" cxnId="{7BB9F13C-4130-4A72-9F94-81C09B4540B7}">
      <dgm:prSet/>
      <dgm:spPr/>
      <dgm:t>
        <a:bodyPr/>
        <a:lstStyle/>
        <a:p>
          <a:endParaRPr lang="ru-RU"/>
        </a:p>
      </dgm:t>
    </dgm:pt>
    <dgm:pt modelId="{35877E0F-4474-4FB7-9268-607655A6A8EA}">
      <dgm:prSet phldrT="[Текст]" custT="1"/>
      <dgm:spPr/>
      <dgm:t>
        <a:bodyPr/>
        <a:lstStyle/>
        <a:p>
          <a:r>
            <a:rPr lang="ru-RU" sz="2200" b="1" dirty="0" smtClean="0">
              <a:solidFill>
                <a:schemeClr val="bg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Ребенок</a:t>
          </a:r>
        </a:p>
        <a:p>
          <a:r>
            <a:rPr lang="ru-RU" sz="1800" i="1" dirty="0" smtClean="0">
              <a:solidFill>
                <a:schemeClr val="bg2">
                  <a:lumMod val="10000"/>
                  <a:lumOff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(«Хочу!»)</a:t>
          </a:r>
          <a:endParaRPr lang="ru-RU" sz="1800" i="1" dirty="0">
            <a:solidFill>
              <a:schemeClr val="bg2">
                <a:lumMod val="10000"/>
                <a:lumOff val="9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06423C-2793-4428-A4A1-92DF878F53E7}" type="parTrans" cxnId="{CF0F420D-5B08-4014-A3C9-C2ECECC54368}">
      <dgm:prSet/>
      <dgm:spPr/>
      <dgm:t>
        <a:bodyPr/>
        <a:lstStyle/>
        <a:p>
          <a:endParaRPr lang="ru-RU"/>
        </a:p>
      </dgm:t>
    </dgm:pt>
    <dgm:pt modelId="{2D750D45-B580-4E9F-AAE2-8466DCDF448F}" type="sibTrans" cxnId="{CF0F420D-5B08-4014-A3C9-C2ECECC54368}">
      <dgm:prSet/>
      <dgm:spPr/>
      <dgm:t>
        <a:bodyPr/>
        <a:lstStyle/>
        <a:p>
          <a:endParaRPr lang="ru-RU"/>
        </a:p>
      </dgm:t>
    </dgm:pt>
    <dgm:pt modelId="{B248CB52-FB2C-4E37-9565-06555E6A6529}">
      <dgm:prSet phldrT="[Текст]" custT="1"/>
      <dgm:spPr/>
      <dgm:t>
        <a:bodyPr/>
        <a:lstStyle/>
        <a:p>
          <a:r>
            <a:rPr lang="ru-RU" sz="2200" b="1" dirty="0" smtClean="0">
              <a:solidFill>
                <a:schemeClr val="bg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Родитель</a:t>
          </a:r>
        </a:p>
        <a:p>
          <a:r>
            <a:rPr lang="ru-RU" sz="1800" i="1" dirty="0" smtClean="0">
              <a:solidFill>
                <a:schemeClr val="bg2">
                  <a:lumMod val="10000"/>
                  <a:lumOff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(«Надо!»)</a:t>
          </a:r>
          <a:endParaRPr lang="ru-RU" sz="1800" i="1" dirty="0">
            <a:solidFill>
              <a:schemeClr val="bg2">
                <a:lumMod val="10000"/>
                <a:lumOff val="9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7B7CDE-F1F3-40BE-BD1B-B7AE03A8BB22}" type="parTrans" cxnId="{8A390011-CA32-4A0E-A76A-917A12651367}">
      <dgm:prSet/>
      <dgm:spPr/>
      <dgm:t>
        <a:bodyPr/>
        <a:lstStyle/>
        <a:p>
          <a:endParaRPr lang="ru-RU"/>
        </a:p>
      </dgm:t>
    </dgm:pt>
    <dgm:pt modelId="{B75D488C-BC1D-4769-B9D8-6378EAE051C7}" type="sibTrans" cxnId="{8A390011-CA32-4A0E-A76A-917A12651367}">
      <dgm:prSet/>
      <dgm:spPr/>
      <dgm:t>
        <a:bodyPr/>
        <a:lstStyle/>
        <a:p>
          <a:endParaRPr lang="ru-RU"/>
        </a:p>
      </dgm:t>
    </dgm:pt>
    <dgm:pt modelId="{E0A52E35-4ADA-46CF-9C26-FDDD1C2F951A}" type="pres">
      <dgm:prSet presAssocID="{08BA1F00-90FF-4FC5-BD1B-C71F614218C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8B2AB0-6867-47BC-9C6F-0430E27C46D8}" type="pres">
      <dgm:prSet presAssocID="{D969F4F8-09DA-48AA-9886-995E3C8838D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367DF9-7026-4393-9980-3420B93F404C}" type="pres">
      <dgm:prSet presAssocID="{31EB5EAB-9F47-45FA-A974-CB7E162B70D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C6C3695C-E7A7-41DB-8392-1F7F9415C789}" type="pres">
      <dgm:prSet presAssocID="{31EB5EAB-9F47-45FA-A974-CB7E162B70D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B2C57263-77D5-4BB1-9053-931609488898}" type="pres">
      <dgm:prSet presAssocID="{35877E0F-4474-4FB7-9268-607655A6A8E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E4A7E4-3007-4749-ADC7-77AEE84C13CE}" type="pres">
      <dgm:prSet presAssocID="{2D750D45-B580-4E9F-AAE2-8466DCDF448F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7F27DBC-DB6E-40ED-ACCA-D585B10AEB5D}" type="pres">
      <dgm:prSet presAssocID="{2D750D45-B580-4E9F-AAE2-8466DCDF448F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65AC3608-C2E8-497C-986E-9266DD88FE55}" type="pres">
      <dgm:prSet presAssocID="{B248CB52-FB2C-4E37-9565-06555E6A652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FB635C-3B8D-417B-87E6-521CF9E1D323}" type="pres">
      <dgm:prSet presAssocID="{B75D488C-BC1D-4769-B9D8-6378EAE051C7}" presName="sibTrans" presStyleLbl="sibTrans2D1" presStyleIdx="2" presStyleCnt="3"/>
      <dgm:spPr/>
      <dgm:t>
        <a:bodyPr/>
        <a:lstStyle/>
        <a:p>
          <a:endParaRPr lang="ru-RU"/>
        </a:p>
      </dgm:t>
    </dgm:pt>
    <dgm:pt modelId="{E0839980-30AA-454E-9A20-C076F15EEF0E}" type="pres">
      <dgm:prSet presAssocID="{B75D488C-BC1D-4769-B9D8-6378EAE051C7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8A390011-CA32-4A0E-A76A-917A12651367}" srcId="{08BA1F00-90FF-4FC5-BD1B-C71F614218C9}" destId="{B248CB52-FB2C-4E37-9565-06555E6A6529}" srcOrd="2" destOrd="0" parTransId="{997B7CDE-F1F3-40BE-BD1B-B7AE03A8BB22}" sibTransId="{B75D488C-BC1D-4769-B9D8-6378EAE051C7}"/>
    <dgm:cxn modelId="{C0A70DA6-E3C4-4147-A947-2C9EAD261087}" type="presOf" srcId="{35877E0F-4474-4FB7-9268-607655A6A8EA}" destId="{B2C57263-77D5-4BB1-9053-931609488898}" srcOrd="0" destOrd="0" presId="urn:microsoft.com/office/officeart/2005/8/layout/cycle7"/>
    <dgm:cxn modelId="{CF0F420D-5B08-4014-A3C9-C2ECECC54368}" srcId="{08BA1F00-90FF-4FC5-BD1B-C71F614218C9}" destId="{35877E0F-4474-4FB7-9268-607655A6A8EA}" srcOrd="1" destOrd="0" parTransId="{BB06423C-2793-4428-A4A1-92DF878F53E7}" sibTransId="{2D750D45-B580-4E9F-AAE2-8466DCDF448F}"/>
    <dgm:cxn modelId="{29F78908-AC5B-40C1-A46C-A6B7B985F9DE}" type="presOf" srcId="{08BA1F00-90FF-4FC5-BD1B-C71F614218C9}" destId="{E0A52E35-4ADA-46CF-9C26-FDDD1C2F951A}" srcOrd="0" destOrd="0" presId="urn:microsoft.com/office/officeart/2005/8/layout/cycle7"/>
    <dgm:cxn modelId="{2B98438F-9A55-4348-98FA-E134A14206B5}" type="presOf" srcId="{D969F4F8-09DA-48AA-9886-995E3C8838DB}" destId="{648B2AB0-6867-47BC-9C6F-0430E27C46D8}" srcOrd="0" destOrd="0" presId="urn:microsoft.com/office/officeart/2005/8/layout/cycle7"/>
    <dgm:cxn modelId="{086FC6F6-0807-4292-9862-E67BBB3DC4AC}" type="presOf" srcId="{B75D488C-BC1D-4769-B9D8-6378EAE051C7}" destId="{E0839980-30AA-454E-9A20-C076F15EEF0E}" srcOrd="1" destOrd="0" presId="urn:microsoft.com/office/officeart/2005/8/layout/cycle7"/>
    <dgm:cxn modelId="{11705DC3-61F9-4E67-AFB2-1D8CBAA58123}" type="presOf" srcId="{31EB5EAB-9F47-45FA-A974-CB7E162B70D3}" destId="{C2367DF9-7026-4393-9980-3420B93F404C}" srcOrd="0" destOrd="0" presId="urn:microsoft.com/office/officeart/2005/8/layout/cycle7"/>
    <dgm:cxn modelId="{7BB9F13C-4130-4A72-9F94-81C09B4540B7}" srcId="{08BA1F00-90FF-4FC5-BD1B-C71F614218C9}" destId="{D969F4F8-09DA-48AA-9886-995E3C8838DB}" srcOrd="0" destOrd="0" parTransId="{3D64872E-F6CE-4B9F-B228-5DDA4C531956}" sibTransId="{31EB5EAB-9F47-45FA-A974-CB7E162B70D3}"/>
    <dgm:cxn modelId="{C48AD4AD-4D04-41AC-A27C-454AF7C5B3E0}" type="presOf" srcId="{B248CB52-FB2C-4E37-9565-06555E6A6529}" destId="{65AC3608-C2E8-497C-986E-9266DD88FE55}" srcOrd="0" destOrd="0" presId="urn:microsoft.com/office/officeart/2005/8/layout/cycle7"/>
    <dgm:cxn modelId="{1BC3439D-0B50-41FA-9A03-7EC08C095D93}" type="presOf" srcId="{B75D488C-BC1D-4769-B9D8-6378EAE051C7}" destId="{16FB635C-3B8D-417B-87E6-521CF9E1D323}" srcOrd="0" destOrd="0" presId="urn:microsoft.com/office/officeart/2005/8/layout/cycle7"/>
    <dgm:cxn modelId="{A247EF3E-AF39-4BB0-BA6A-049705F76D42}" type="presOf" srcId="{2D750D45-B580-4E9F-AAE2-8466DCDF448F}" destId="{97E4A7E4-3007-4749-ADC7-77AEE84C13CE}" srcOrd="0" destOrd="0" presId="urn:microsoft.com/office/officeart/2005/8/layout/cycle7"/>
    <dgm:cxn modelId="{E812502D-1E1C-454C-B001-8BBCAB5F35A6}" type="presOf" srcId="{31EB5EAB-9F47-45FA-A974-CB7E162B70D3}" destId="{C6C3695C-E7A7-41DB-8392-1F7F9415C789}" srcOrd="1" destOrd="0" presId="urn:microsoft.com/office/officeart/2005/8/layout/cycle7"/>
    <dgm:cxn modelId="{0DD1DF0C-FBF3-4EBC-AB69-D0344FB3A4AE}" type="presOf" srcId="{2D750D45-B580-4E9F-AAE2-8466DCDF448F}" destId="{87F27DBC-DB6E-40ED-ACCA-D585B10AEB5D}" srcOrd="1" destOrd="0" presId="urn:microsoft.com/office/officeart/2005/8/layout/cycle7"/>
    <dgm:cxn modelId="{A0A63E53-A946-4B31-A444-1EC9F6266F6B}" type="presParOf" srcId="{E0A52E35-4ADA-46CF-9C26-FDDD1C2F951A}" destId="{648B2AB0-6867-47BC-9C6F-0430E27C46D8}" srcOrd="0" destOrd="0" presId="urn:microsoft.com/office/officeart/2005/8/layout/cycle7"/>
    <dgm:cxn modelId="{0BCB4A6D-C1AA-4F18-B68A-4EF41E762B87}" type="presParOf" srcId="{E0A52E35-4ADA-46CF-9C26-FDDD1C2F951A}" destId="{C2367DF9-7026-4393-9980-3420B93F404C}" srcOrd="1" destOrd="0" presId="urn:microsoft.com/office/officeart/2005/8/layout/cycle7"/>
    <dgm:cxn modelId="{61C9C2A8-2A1B-419B-B759-C98BC2EF156E}" type="presParOf" srcId="{C2367DF9-7026-4393-9980-3420B93F404C}" destId="{C6C3695C-E7A7-41DB-8392-1F7F9415C789}" srcOrd="0" destOrd="0" presId="urn:microsoft.com/office/officeart/2005/8/layout/cycle7"/>
    <dgm:cxn modelId="{CEFDA03D-95A1-4325-AD1F-4AF676890749}" type="presParOf" srcId="{E0A52E35-4ADA-46CF-9C26-FDDD1C2F951A}" destId="{B2C57263-77D5-4BB1-9053-931609488898}" srcOrd="2" destOrd="0" presId="urn:microsoft.com/office/officeart/2005/8/layout/cycle7"/>
    <dgm:cxn modelId="{8AC2D82A-300F-4803-917C-4A52DE814BC4}" type="presParOf" srcId="{E0A52E35-4ADA-46CF-9C26-FDDD1C2F951A}" destId="{97E4A7E4-3007-4749-ADC7-77AEE84C13CE}" srcOrd="3" destOrd="0" presId="urn:microsoft.com/office/officeart/2005/8/layout/cycle7"/>
    <dgm:cxn modelId="{A6A150D5-A5C0-481B-AAFD-B7801B8BB930}" type="presParOf" srcId="{97E4A7E4-3007-4749-ADC7-77AEE84C13CE}" destId="{87F27DBC-DB6E-40ED-ACCA-D585B10AEB5D}" srcOrd="0" destOrd="0" presId="urn:microsoft.com/office/officeart/2005/8/layout/cycle7"/>
    <dgm:cxn modelId="{C55EFF39-97AD-4649-8CB1-483D91A44A8D}" type="presParOf" srcId="{E0A52E35-4ADA-46CF-9C26-FDDD1C2F951A}" destId="{65AC3608-C2E8-497C-986E-9266DD88FE55}" srcOrd="4" destOrd="0" presId="urn:microsoft.com/office/officeart/2005/8/layout/cycle7"/>
    <dgm:cxn modelId="{76C2FE0E-FE0D-4F99-A57E-1E30219F7573}" type="presParOf" srcId="{E0A52E35-4ADA-46CF-9C26-FDDD1C2F951A}" destId="{16FB635C-3B8D-417B-87E6-521CF9E1D323}" srcOrd="5" destOrd="0" presId="urn:microsoft.com/office/officeart/2005/8/layout/cycle7"/>
    <dgm:cxn modelId="{DE72068D-ED52-4CA3-BBBF-500EADD58622}" type="presParOf" srcId="{16FB635C-3B8D-417B-87E6-521CF9E1D323}" destId="{E0839980-30AA-454E-9A20-C076F15EEF0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D5EAF-53F8-4609-A4DA-A885E891D78E}">
      <dsp:nvSpPr>
        <dsp:cNvPr id="0" name=""/>
        <dsp:cNvSpPr/>
      </dsp:nvSpPr>
      <dsp:spPr>
        <a:xfrm>
          <a:off x="594498" y="0"/>
          <a:ext cx="7200800" cy="2880320"/>
        </a:xfrm>
        <a:prstGeom prst="leftRightRibbon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581F758-BBC2-4EEE-89B6-A30AFE1214B4}">
      <dsp:nvSpPr>
        <dsp:cNvPr id="0" name=""/>
        <dsp:cNvSpPr/>
      </dsp:nvSpPr>
      <dsp:spPr>
        <a:xfrm>
          <a:off x="1476164" y="504055"/>
          <a:ext cx="2376264" cy="1411356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Кооперация 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76164" y="504055"/>
        <a:ext cx="2376264" cy="1411356"/>
      </dsp:txXfrm>
    </dsp:sp>
    <dsp:sp modelId="{9B8D3662-2335-4981-93C9-258DB5D4D534}">
      <dsp:nvSpPr>
        <dsp:cNvPr id="0" name=""/>
        <dsp:cNvSpPr/>
      </dsp:nvSpPr>
      <dsp:spPr>
        <a:xfrm>
          <a:off x="4212468" y="964907"/>
          <a:ext cx="2808312" cy="1411356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Конкуренция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12468" y="964907"/>
        <a:ext cx="2808312" cy="1411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F9E58-F8BA-48B0-90A5-1E5D6C8ABEBF}">
      <dsp:nvSpPr>
        <dsp:cNvPr id="0" name=""/>
        <dsp:cNvSpPr/>
      </dsp:nvSpPr>
      <dsp:spPr>
        <a:xfrm>
          <a:off x="653472" y="0"/>
          <a:ext cx="7406022" cy="372348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04B1FA-A542-4D57-861C-37ACF4DAB49F}">
      <dsp:nvSpPr>
        <dsp:cNvPr id="0" name=""/>
        <dsp:cNvSpPr/>
      </dsp:nvSpPr>
      <dsp:spPr>
        <a:xfrm>
          <a:off x="2552" y="1117045"/>
          <a:ext cx="1536681" cy="148939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ru-RU" sz="1200" b="0" kern="1200" dirty="0" err="1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Пространствен-ного</a:t>
          </a:r>
          <a:r>
            <a:rPr lang="ru-RU" sz="1200" b="0" kern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контакта</a:t>
          </a:r>
          <a:endParaRPr lang="ru-RU" sz="1200" b="0" kern="1200" dirty="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5258" y="1189751"/>
        <a:ext cx="1391269" cy="1343981"/>
      </dsp:txXfrm>
    </dsp:sp>
    <dsp:sp modelId="{CF1A6AEC-11AB-44B7-853E-5CAA0FE46175}">
      <dsp:nvSpPr>
        <dsp:cNvPr id="0" name=""/>
        <dsp:cNvSpPr/>
      </dsp:nvSpPr>
      <dsp:spPr>
        <a:xfrm>
          <a:off x="1621923" y="1086021"/>
          <a:ext cx="1536681" cy="148939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Психического контакта (взаимная заинтересован-</a:t>
          </a:r>
          <a:r>
            <a:rPr lang="ru-RU" sz="1200" kern="1200" dirty="0" err="1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ность</a:t>
          </a: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1200" kern="1200" dirty="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94629" y="1158727"/>
        <a:ext cx="1391269" cy="1343981"/>
      </dsp:txXfrm>
    </dsp:sp>
    <dsp:sp modelId="{C1ECAE30-2202-4E8F-B1F2-1DDA830064B8}">
      <dsp:nvSpPr>
        <dsp:cNvPr id="0" name=""/>
        <dsp:cNvSpPr/>
      </dsp:nvSpPr>
      <dsp:spPr>
        <a:xfrm>
          <a:off x="3299144" y="1086021"/>
          <a:ext cx="1536681" cy="148939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Социального контакта (совместная деятельность)</a:t>
          </a:r>
          <a:endParaRPr lang="ru-RU" sz="1200" kern="1200" dirty="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71850" y="1158727"/>
        <a:ext cx="1391269" cy="1343981"/>
      </dsp:txXfrm>
    </dsp:sp>
    <dsp:sp modelId="{3442BA2A-BE45-4BEE-9D09-CD4FBA812893}">
      <dsp:nvSpPr>
        <dsp:cNvPr id="0" name=""/>
        <dsp:cNvSpPr/>
      </dsp:nvSpPr>
      <dsp:spPr>
        <a:xfrm>
          <a:off x="4976366" y="1086021"/>
          <a:ext cx="1536681" cy="148939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Взаимодействия (постоянные действия, имеющих целью вызвать реакцию со стороны партнера) </a:t>
          </a:r>
          <a:endParaRPr lang="ru-RU" sz="1200" kern="1200" dirty="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49072" y="1158727"/>
        <a:ext cx="1391269" cy="1343981"/>
      </dsp:txXfrm>
    </dsp:sp>
    <dsp:sp modelId="{09186B4D-4184-42FF-856B-BABEAF9B48D0}">
      <dsp:nvSpPr>
        <dsp:cNvPr id="0" name=""/>
        <dsp:cNvSpPr/>
      </dsp:nvSpPr>
      <dsp:spPr>
        <a:xfrm>
          <a:off x="6670168" y="1086021"/>
          <a:ext cx="1536681" cy="148939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5. Социального отношения (взаимно сопряженных систем действий)</a:t>
          </a:r>
          <a:endParaRPr lang="ru-RU" sz="1200" kern="1200" dirty="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42874" y="1158727"/>
        <a:ext cx="1391269" cy="13439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B2AB0-6867-47BC-9C6F-0430E27C46D8}">
      <dsp:nvSpPr>
        <dsp:cNvPr id="0" name=""/>
        <dsp:cNvSpPr/>
      </dsp:nvSpPr>
      <dsp:spPr>
        <a:xfrm>
          <a:off x="1562564" y="983643"/>
          <a:ext cx="1890751" cy="9453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bg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Взрослый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chemeClr val="bg2">
                  <a:lumMod val="10000"/>
                  <a:lumOff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(объединение «Хочу» и «Надо») </a:t>
          </a:r>
          <a:endParaRPr lang="ru-RU" sz="1600" i="1" kern="1200" dirty="0">
            <a:solidFill>
              <a:schemeClr val="bg2">
                <a:lumMod val="10000"/>
                <a:lumOff val="9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90253" y="1011332"/>
        <a:ext cx="1835373" cy="889997"/>
      </dsp:txXfrm>
    </dsp:sp>
    <dsp:sp modelId="{C2367DF9-7026-4393-9980-3420B93F404C}">
      <dsp:nvSpPr>
        <dsp:cNvPr id="0" name=""/>
        <dsp:cNvSpPr/>
      </dsp:nvSpPr>
      <dsp:spPr>
        <a:xfrm rot="3600000">
          <a:off x="2795901" y="2642871"/>
          <a:ext cx="985210" cy="33088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895165" y="2709047"/>
        <a:ext cx="786682" cy="198529"/>
      </dsp:txXfrm>
    </dsp:sp>
    <dsp:sp modelId="{B2C57263-77D5-4BB1-9053-931609488898}">
      <dsp:nvSpPr>
        <dsp:cNvPr id="0" name=""/>
        <dsp:cNvSpPr/>
      </dsp:nvSpPr>
      <dsp:spPr>
        <a:xfrm>
          <a:off x="3123696" y="3687604"/>
          <a:ext cx="1890751" cy="9453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bg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Ребенок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chemeClr val="bg2">
                  <a:lumMod val="10000"/>
                  <a:lumOff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(«Хочу!»)</a:t>
          </a:r>
          <a:endParaRPr lang="ru-RU" sz="1800" i="1" kern="1200" dirty="0">
            <a:solidFill>
              <a:schemeClr val="bg2">
                <a:lumMod val="10000"/>
                <a:lumOff val="9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51385" y="3715293"/>
        <a:ext cx="1835373" cy="889997"/>
      </dsp:txXfrm>
    </dsp:sp>
    <dsp:sp modelId="{97E4A7E4-3007-4749-ADC7-77AEE84C13CE}">
      <dsp:nvSpPr>
        <dsp:cNvPr id="0" name=""/>
        <dsp:cNvSpPr/>
      </dsp:nvSpPr>
      <dsp:spPr>
        <a:xfrm rot="10800000">
          <a:off x="2015334" y="3994851"/>
          <a:ext cx="985210" cy="33088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2114598" y="4061027"/>
        <a:ext cx="786682" cy="198529"/>
      </dsp:txXfrm>
    </dsp:sp>
    <dsp:sp modelId="{65AC3608-C2E8-497C-986E-9266DD88FE55}">
      <dsp:nvSpPr>
        <dsp:cNvPr id="0" name=""/>
        <dsp:cNvSpPr/>
      </dsp:nvSpPr>
      <dsp:spPr>
        <a:xfrm>
          <a:off x="1432" y="3687604"/>
          <a:ext cx="1890751" cy="9453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bg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Родитель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chemeClr val="bg2">
                  <a:lumMod val="10000"/>
                  <a:lumOff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(«Надо!»)</a:t>
          </a:r>
          <a:endParaRPr lang="ru-RU" sz="1800" i="1" kern="1200" dirty="0">
            <a:solidFill>
              <a:schemeClr val="bg2">
                <a:lumMod val="10000"/>
                <a:lumOff val="9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121" y="3715293"/>
        <a:ext cx="1835373" cy="889997"/>
      </dsp:txXfrm>
    </dsp:sp>
    <dsp:sp modelId="{16FB635C-3B8D-417B-87E6-521CF9E1D323}">
      <dsp:nvSpPr>
        <dsp:cNvPr id="0" name=""/>
        <dsp:cNvSpPr/>
      </dsp:nvSpPr>
      <dsp:spPr>
        <a:xfrm rot="18000000">
          <a:off x="1234768" y="2642871"/>
          <a:ext cx="985210" cy="33088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1334032" y="2709047"/>
        <a:ext cx="786682" cy="1985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s.newgoo.net/t5541-topic" TargetMode="External"/><Relationship Id="rId2" Type="http://schemas.openxmlformats.org/officeDocument/2006/relationships/hyperlink" Target="http://psylib.org.ua/books/andrg01/txt06.htm#1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266672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сторона общения.</a:t>
            </a:r>
            <a:b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и феномены взаимодействия</a:t>
            </a: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9478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653136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Экспериментальные схемы регистрации взаимодействий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320632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Экспериментальные схемы </a:t>
            </a:r>
            <a:b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регистрации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взаимодействий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	Выделение </a:t>
            </a:r>
            <a:r>
              <a:rPr lang="ru-RU" dirty="0"/>
              <a:t>двух полярных типов взаимодействия играет определенную положительную роль в анализе интерактивной стороны общения. Однако только такое дихотомическое рассмотрение видов взаимодействия оказывается </a:t>
            </a:r>
            <a:r>
              <a:rPr lang="ru-RU" dirty="0" smtClean="0"/>
              <a:t>недостаточным. </a:t>
            </a:r>
            <a:r>
              <a:rPr lang="ru-RU" dirty="0"/>
              <a:t>Поэтому в социальной психологии существуют поиски и иного рода — выделить более "мелкие" типы взаимодействия, которые могли бы быть использованы в эксперименте в качестве единицы наблюдения. Одна из наиболее известных попыток такого рода принадлежит Р. </a:t>
            </a:r>
            <a:r>
              <a:rPr lang="ru-RU" dirty="0" err="1"/>
              <a:t>Бейлсу</a:t>
            </a:r>
            <a:r>
              <a:rPr lang="ru-RU" dirty="0"/>
              <a:t>, который разработал схему, позволяющую по единому плану регистрировать различные виды взаимодействия в группе.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828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Схема Р. Бейлса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Бейлс </a:t>
            </a:r>
            <a:r>
              <a:rPr lang="ru-RU" dirty="0"/>
              <a:t>фиксировал при помощи метода наблюдения те реальные проявления взаимодействий, которые можно было увидеть в группе детей, выполняющих некоторую совместную деятельность. Первоначальный список таких видов взаимодействий оказался весьма обширным (насчитывал около 82 наименований) и потому был непригоден для построения эксперимента. Бейлс свел наблюдаемые образцы взаимодействий в категории, предположив, что в принципе каждая групповая деятельность может быть описана при помощи четырех категорий, в которых зафиксированы ее проявления: область позитивных эмоций, область негативных эмоций, область решения проблем и область постановки этих проблем. Тогда все зафиксированные виды взаимодействий были разнесены по четырем рубрикам: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110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Схема Р. Бейлса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04432"/>
              </p:ext>
            </p:extLst>
          </p:nvPr>
        </p:nvGraphicFramePr>
        <p:xfrm>
          <a:off x="467544" y="1700808"/>
          <a:ext cx="8229600" cy="42976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Категория групповой деятельности</a:t>
                      </a:r>
                      <a:endParaRPr lang="ru-RU" i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Проявления групповой</a:t>
                      </a:r>
                      <a:r>
                        <a:rPr lang="ru-RU" i="1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 деятельности</a:t>
                      </a:r>
                      <a:endParaRPr lang="ru-RU" i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Область позитивных эмоций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Солидарность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Снятие напряжения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Согласие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Область решения проблем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 Предложение, указание</a:t>
                      </a:r>
                    </a:p>
                    <a:p>
                      <a:r>
                        <a:rPr lang="ru-RU" dirty="0" smtClean="0"/>
                        <a:t>5. Мнение </a:t>
                      </a:r>
                    </a:p>
                    <a:p>
                      <a:r>
                        <a:rPr lang="ru-RU" dirty="0" smtClean="0"/>
                        <a:t>6. Ориентация</a:t>
                      </a:r>
                      <a:r>
                        <a:rPr lang="ru-RU" baseline="0" dirty="0" smtClean="0"/>
                        <a:t> других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Область постановки проблем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7. Просьба</a:t>
                      </a:r>
                      <a:r>
                        <a:rPr lang="ru-RU" baseline="0" dirty="0" smtClean="0"/>
                        <a:t> об информации</a:t>
                      </a:r>
                    </a:p>
                    <a:p>
                      <a:r>
                        <a:rPr lang="ru-RU" baseline="0" dirty="0" smtClean="0"/>
                        <a:t>8. Просьба высказать мнение </a:t>
                      </a:r>
                    </a:p>
                    <a:p>
                      <a:r>
                        <a:rPr lang="ru-RU" baseline="0" dirty="0" smtClean="0"/>
                        <a:t>9. Просьба об указании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Область негативных эмоций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10. Несогласие</a:t>
                      </a:r>
                    </a:p>
                    <a:p>
                      <a:r>
                        <a:rPr lang="ru-RU" dirty="0" smtClean="0"/>
                        <a:t>11. Создание напряженности</a:t>
                      </a:r>
                    </a:p>
                    <a:p>
                      <a:r>
                        <a:rPr lang="ru-RU" dirty="0" smtClean="0"/>
                        <a:t>12.</a:t>
                      </a:r>
                      <a:r>
                        <a:rPr lang="ru-RU" baseline="0" dirty="0" smtClean="0"/>
                        <a:t> Демонстрация антагонизма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062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Схема Р. Бейлса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472608"/>
          </a:xfrm>
        </p:spPr>
        <p:txBody>
          <a:bodyPr anchor="ctr"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Схема </a:t>
            </a:r>
            <a:r>
              <a:rPr lang="ru-RU" dirty="0"/>
              <a:t>Бейлса получила довольно широкое распространение, несмотря на ряд существенных критических замечаний, высказанных в ее адрес</a:t>
            </a:r>
            <a:r>
              <a:rPr lang="ru-RU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ru-RU" dirty="0" smtClean="0"/>
              <a:t>Самое </a:t>
            </a:r>
            <a:r>
              <a:rPr lang="ru-RU" dirty="0"/>
              <a:t>элементарное возражение состоит в том, что никакого логического обоснования существования именно двенадцати возможных видов не приводится, равным образом как и определения именно четырех (а не трех, пяти и т.д.) категорий. </a:t>
            </a:r>
            <a:r>
              <a:rPr lang="ru-RU" dirty="0" smtClean="0"/>
              <a:t>  </a:t>
            </a:r>
          </a:p>
          <a:p>
            <a:pPr marL="457200" indent="-457200" algn="just">
              <a:buAutoNum type="arabicPeriod"/>
            </a:pPr>
            <a:r>
              <a:rPr lang="ru-RU" dirty="0" smtClean="0"/>
              <a:t>Второе </a:t>
            </a:r>
            <a:r>
              <a:rPr lang="ru-RU" dirty="0"/>
              <a:t>возражение касается того, что в предложенном перечне взаимодействий нет единого основания, по которому они были бы выделены: в списке присутствуют вперемешку как чисто коммуникативные проявления индивидов (например, высказывание мнения), так и непосредственные проявления их в "действиях</a:t>
            </a:r>
            <a:r>
              <a:rPr lang="ru-RU" dirty="0" smtClean="0"/>
              <a:t>".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Главный </a:t>
            </a:r>
            <a:r>
              <a:rPr lang="ru-RU" dirty="0"/>
              <a:t>аргумент, не позволяющий придавать этой схеме слишком большого значения, состоит в том, что в ней полностью опущена характеристика содержания общей групповой деятельности, т.е. схвачены лишь формальные моменты взаимодействия.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359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797152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Концепция </a:t>
            </a:r>
            <a:r>
              <a:rPr lang="ru-RU" b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"символического </a:t>
            </a:r>
            <a:r>
              <a:rPr lang="ru-RU" b="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интеракционизма</a:t>
            </a:r>
            <a:r>
              <a:rPr lang="ru-RU" b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589152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Концепция "символического </a:t>
            </a:r>
            <a:r>
              <a:rPr lang="ru-RU" sz="32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интеракционизма</a:t>
            </a:r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 anchor="ctr"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6400" dirty="0" smtClean="0"/>
              <a:t>Важность </a:t>
            </a:r>
            <a:r>
              <a:rPr lang="ru-RU" sz="6400" dirty="0"/>
              <a:t>интерактивной стороны общения обусловила тот факт, что в истории социальной психологии сложилось специальное направление, которое рассматривает взаимодействие исходным пунктом всякого социально-психологического анализа. Это направление связано с именем Г. </a:t>
            </a:r>
            <a:r>
              <a:rPr lang="ru-RU" sz="6400" dirty="0" err="1"/>
              <a:t>Мида</a:t>
            </a:r>
            <a:r>
              <a:rPr lang="ru-RU" sz="6400" dirty="0"/>
              <a:t>, который дал направлению и имя — "символический </a:t>
            </a:r>
            <a:r>
              <a:rPr lang="ru-RU" sz="6400" dirty="0" err="1"/>
              <a:t>интеракционизм</a:t>
            </a:r>
            <a:r>
              <a:rPr lang="ru-RU" sz="6400" dirty="0"/>
              <a:t>". </a:t>
            </a:r>
            <a:endParaRPr lang="ru-RU" sz="6400" dirty="0" smtClean="0"/>
          </a:p>
          <a:p>
            <a:pPr marL="0" indent="0" algn="just">
              <a:buNone/>
            </a:pPr>
            <a:r>
              <a:rPr lang="ru-RU" sz="6400" dirty="0" smtClean="0"/>
              <a:t>	Центральная </a:t>
            </a:r>
            <a:r>
              <a:rPr lang="ru-RU" sz="6400" dirty="0"/>
              <a:t>мысль </a:t>
            </a:r>
            <a:r>
              <a:rPr lang="ru-RU" sz="6400" dirty="0" err="1"/>
              <a:t>интеракционистской</a:t>
            </a:r>
            <a:r>
              <a:rPr lang="ru-RU" sz="6400" dirty="0"/>
              <a:t> концепции состоит в том, что личность формируется во взаимодействии с другими личностями, и механизмом этого процесса является установление контроля действий личности теми представлениями о ней, которые складываются у о</a:t>
            </a:r>
            <a:r>
              <a:rPr lang="ru-RU" sz="6400" dirty="0" smtClean="0"/>
              <a:t>кружающих</a:t>
            </a:r>
            <a:r>
              <a:rPr lang="ru-RU" sz="6400" dirty="0"/>
              <a:t>. </a:t>
            </a:r>
            <a:endParaRPr lang="ru-RU" sz="6400" dirty="0" smtClean="0"/>
          </a:p>
          <a:p>
            <a:pPr marL="0" indent="0" algn="just">
              <a:buNone/>
            </a:pPr>
            <a:r>
              <a:rPr lang="ru-RU" sz="6400" dirty="0"/>
              <a:t>	</a:t>
            </a:r>
            <a:r>
              <a:rPr lang="ru-RU" sz="6400" dirty="0" smtClean="0"/>
              <a:t>Несмотря </a:t>
            </a:r>
            <a:r>
              <a:rPr lang="ru-RU" sz="6400" dirty="0"/>
              <a:t>на важность постановки такой проблемы, в теории </a:t>
            </a:r>
            <a:r>
              <a:rPr lang="ru-RU" sz="6400" dirty="0" err="1"/>
              <a:t>Мида</a:t>
            </a:r>
            <a:r>
              <a:rPr lang="ru-RU" sz="6400" dirty="0"/>
              <a:t> содержатся существенные просчеты. </a:t>
            </a:r>
            <a:r>
              <a:rPr lang="ru-RU" sz="6400" dirty="0" smtClean="0"/>
              <a:t>Во-первых</a:t>
            </a:r>
            <a:r>
              <a:rPr lang="ru-RU" sz="6400" dirty="0"/>
              <a:t>, непропорционально большое значение уделяется в этой концепции роли символов. </a:t>
            </a:r>
            <a:r>
              <a:rPr lang="ru-RU" sz="6400" dirty="0" smtClean="0"/>
              <a:t>И </a:t>
            </a:r>
            <a:r>
              <a:rPr lang="ru-RU" sz="6400" dirty="0"/>
              <a:t>хотя </a:t>
            </a:r>
            <a:r>
              <a:rPr lang="ru-RU" sz="6400" dirty="0" smtClean="0"/>
              <a:t>в </a:t>
            </a:r>
            <a:r>
              <a:rPr lang="ru-RU" sz="6400" dirty="0"/>
              <a:t>определенной мере общество действительно регулирует действия личностей при помощи символов, излишняя категоричность </a:t>
            </a:r>
            <a:r>
              <a:rPr lang="ru-RU" sz="6400" dirty="0" err="1"/>
              <a:t>Мида</a:t>
            </a:r>
            <a:r>
              <a:rPr lang="ru-RU" sz="6400" dirty="0"/>
              <a:t> приводит к тому, что вся совокупность социальных отношений, культуры — все сводится только к символам. Отсюда вытекает и второй важный просчет концепции символического </a:t>
            </a:r>
            <a:r>
              <a:rPr lang="ru-RU" sz="6400" dirty="0" err="1"/>
              <a:t>интеракционизма</a:t>
            </a:r>
            <a:r>
              <a:rPr lang="ru-RU" sz="6400" dirty="0"/>
              <a:t> — интерактивный аспект общения здесь вновь отрывается от содержания деятельности, вследствие чего все богатство макросоциальных отношений личности по существу игнорируется. Единственным "представителем" социальных отношений остаются лишь отношения непосредственного взаимодействия. </a:t>
            </a:r>
            <a:r>
              <a:rPr lang="ru-RU" sz="6400" dirty="0" smtClean="0"/>
              <a:t>Происходит </a:t>
            </a:r>
            <a:r>
              <a:rPr lang="ru-RU" sz="6400" dirty="0"/>
              <a:t>известное "замыкание" взаимодействия на заданную группу. Конечно, и такой аспект анализа возможен — и для социальной психологии даже заманчив, но он явно </a:t>
            </a:r>
            <a:r>
              <a:rPr lang="ru-RU" sz="6400" dirty="0" smtClean="0"/>
              <a:t>недостаточен</a:t>
            </a:r>
            <a:r>
              <a:rPr lang="ru-RU" sz="6400" dirty="0"/>
              <a:t>. </a:t>
            </a:r>
            <a:endParaRPr lang="ru-RU" sz="6400" dirty="0"/>
          </a:p>
        </p:txBody>
      </p:sp>
    </p:spTree>
    <p:extLst>
      <p:ext uri="{BB962C8B-B14F-4D97-AF65-F5344CB8AC3E}">
        <p14:creationId xmlns:p14="http://schemas.microsoft.com/office/powerpoint/2010/main" val="4093740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653136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как организация совместной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442457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как организация совместной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Единственным </a:t>
            </a:r>
            <a:r>
              <a:rPr lang="ru-RU" dirty="0"/>
              <a:t>условием, при котором этот содержательный момент может быть уловлен, является рассмотрение взаимодействия как формы организации какой-то конкретной деятельности людей. </a:t>
            </a:r>
            <a:r>
              <a:rPr lang="ru-RU" dirty="0" smtClean="0"/>
              <a:t>	   	           	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Подобно </a:t>
            </a:r>
            <a:r>
              <a:rPr lang="ru-RU" dirty="0"/>
              <a:t>тому как в индивидуальной деятельности ее цель раскрывается не на уровне отдельных действий, а лишь на уровне деятельности как таковой, в социальной психологии смысл взаимодействий раскрывается лишь при условии включенности их в некоторую общую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2674230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как организация совместной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	Конкретным </a:t>
            </a:r>
            <a:r>
              <a:rPr lang="ru-RU" dirty="0"/>
              <a:t>содержанием различных форм совместной деятельности является определенное соотношение индивидуальных "вкладов", которые делаются участниками. Так одна из схем предлагает выделить три возможные формы, или модели: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smtClean="0"/>
              <a:t>когда </a:t>
            </a:r>
            <a:r>
              <a:rPr lang="ru-RU" dirty="0"/>
              <a:t>каждый участник делает свою часть общей работы независимо от других — "совместно-индивидуальная деятельность" (пример — некоторые производственные бригады, где у каждого члена свое задание);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smtClean="0"/>
              <a:t>когда </a:t>
            </a:r>
            <a:r>
              <a:rPr lang="ru-RU" dirty="0"/>
              <a:t>общая задача выполняется последовательно каждым участником — "совместно-последовательная деятельность" (пример — конвейер);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smtClean="0"/>
              <a:t>когда </a:t>
            </a:r>
            <a:r>
              <a:rPr lang="ru-RU" dirty="0"/>
              <a:t>имеет место одновременное взаимодействие каждого участника со всеми остальными — "совместно-взаимодействующая деятельность" (пример — спортивные команды, научные коллективы или конструкторские бюро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 </a:t>
            </a:r>
            <a:r>
              <a:rPr lang="ru-RU" dirty="0"/>
              <a:t>Психологический рисунок взаимодействия в каждой из этих моделей своеобразен, и дело экспериментальных исследований установить его в каждом конкретном случае. </a:t>
            </a:r>
          </a:p>
        </p:txBody>
      </p:sp>
    </p:spTree>
    <p:extLst>
      <p:ext uri="{BB962C8B-B14F-4D97-AF65-F5344CB8AC3E}">
        <p14:creationId xmlns:p14="http://schemas.microsoft.com/office/powerpoint/2010/main" val="233611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интерактивной стороны </a:t>
            </a:r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8136904" cy="4325112"/>
          </a:xfrm>
        </p:spPr>
        <p:txBody>
          <a:bodyPr anchor="ctr"/>
          <a:lstStyle/>
          <a:p>
            <a:pPr marL="109728" indent="0" algn="just">
              <a:buNone/>
            </a:pPr>
            <a:r>
              <a:rPr lang="ru-RU" dirty="0" smtClean="0"/>
              <a:t>	</a:t>
            </a:r>
            <a:r>
              <a:rPr lang="ru-RU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</a:t>
            </a:r>
            <a:r>
              <a:rPr lang="ru-RU" i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сторона общения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это условный термин, обозначающий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характеристику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 компонентов общения, которые связаны с взаимодействием людей, с непосредственной организацией их совместной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474722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как организация совместной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just">
              <a:buNone/>
            </a:pPr>
            <a:r>
              <a:rPr lang="ru-RU" dirty="0" smtClean="0"/>
              <a:t>	Таким </a:t>
            </a:r>
            <a:r>
              <a:rPr lang="ru-RU" dirty="0"/>
              <a:t>образом, для познания механизма взаимодействия необходимо выяснить, как намерения, мотивы, установки одного индивида "накладываются" на представление о партнере, и как то и другое проявляется в принятии совместного решения. Иными словами, </a:t>
            </a:r>
            <a:r>
              <a:rPr lang="ru-RU" dirty="0" smtClean="0"/>
              <a:t>анализ </a:t>
            </a:r>
            <a:r>
              <a:rPr lang="ru-RU" dirty="0"/>
              <a:t>проблемы общения требует более детального рассмотрения вопроса о том, как формируется образ партнера по общению, от точности которого зависит успех совместной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3911345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 anchor="ctr"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Литература и источника сети Интернет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Андреева Г.М., Богомолова Н.Н., Петровская Л.А. </a:t>
            </a:r>
            <a:r>
              <a:rPr lang="ru-RU" dirty="0" smtClean="0"/>
              <a:t>Социальная психология. М, 2008</a:t>
            </a:r>
            <a:r>
              <a:rPr lang="ru-RU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Берн Э. Игры, в которые играют люди. Люди, которые играют в игры. Пер. с англ. М., </a:t>
            </a:r>
            <a:r>
              <a:rPr lang="ru-RU" dirty="0" smtClean="0"/>
              <a:t>2008</a:t>
            </a:r>
            <a:r>
              <a:rPr lang="ru-RU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Бородкин Ф.М., </a:t>
            </a:r>
            <a:r>
              <a:rPr lang="ru-RU" dirty="0" err="1"/>
              <a:t>Каряк</a:t>
            </a:r>
            <a:r>
              <a:rPr lang="ru-RU" dirty="0"/>
              <a:t> Н.М. Внимание: конфликт! Новосибирск, </a:t>
            </a:r>
            <a:r>
              <a:rPr lang="ru-RU" dirty="0" smtClean="0"/>
              <a:t>2003</a:t>
            </a:r>
            <a:r>
              <a:rPr lang="ru-RU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Леонтьев </a:t>
            </a:r>
            <a:r>
              <a:rPr lang="ru-RU" dirty="0"/>
              <a:t>А.Н. Проблемы развития психики. М., </a:t>
            </a:r>
            <a:r>
              <a:rPr lang="ru-RU" dirty="0" smtClean="0"/>
              <a:t>2002</a:t>
            </a:r>
            <a:r>
              <a:rPr lang="ru-RU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Ломов Б.Ф. Общение как проблема общей психологии // Методологические проблемы социальной психологии. М., </a:t>
            </a:r>
            <a:r>
              <a:rPr lang="ru-RU" dirty="0" smtClean="0"/>
              <a:t>2005</a:t>
            </a:r>
            <a:r>
              <a:rPr lang="ru-RU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Обозов Н.Н. Межличностные отношения. </a:t>
            </a:r>
            <a:r>
              <a:rPr lang="ru-RU" dirty="0" smtClean="0"/>
              <a:t>СПб., 2009</a:t>
            </a:r>
            <a:r>
              <a:rPr lang="ru-RU" dirty="0"/>
              <a:t>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Уманский </a:t>
            </a:r>
            <a:r>
              <a:rPr lang="ru-RU" dirty="0"/>
              <a:t>Л.И. Методы экспериментального исследования социально-психологических феноменов. // Методология и методы социальной психологии. М., </a:t>
            </a:r>
            <a:r>
              <a:rPr lang="ru-RU" dirty="0" smtClean="0"/>
              <a:t>2007</a:t>
            </a:r>
            <a:r>
              <a:rPr lang="ru-RU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Уманский Л.И. Психология организаторской деятельности школьников. М.: Просвещение, </a:t>
            </a:r>
            <a:r>
              <a:rPr lang="ru-RU" dirty="0" smtClean="0"/>
              <a:t>2010</a:t>
            </a:r>
            <a:r>
              <a:rPr lang="ru-RU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Шибутани</a:t>
            </a:r>
            <a:r>
              <a:rPr lang="ru-RU" dirty="0" smtClean="0"/>
              <a:t> </a:t>
            </a:r>
            <a:r>
              <a:rPr lang="ru-RU" dirty="0"/>
              <a:t>Т. Социальная психология. Пер. с англ. М., </a:t>
            </a:r>
            <a:r>
              <a:rPr lang="ru-RU" dirty="0" smtClean="0"/>
              <a:t>2011</a:t>
            </a:r>
            <a:r>
              <a:rPr lang="ru-RU" dirty="0"/>
              <a:t>. 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psylib.org.ua/books/andrg01/txt06.htm#1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biblios.newgoo.net/t5541-topic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610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9796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algn="ctr"/>
            <a:r>
              <a:rPr lang="ru-RU" b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взаимодействия</a:t>
            </a:r>
            <a:endParaRPr lang="ru-RU" b="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0084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         </a:t>
            </a:r>
            <a:r>
              <a:rPr lang="ru-RU" i="1" dirty="0" smtClean="0"/>
              <a:t>В </a:t>
            </a:r>
            <a:r>
              <a:rPr lang="ru-RU" i="1" dirty="0"/>
              <a:t>истории социальной психологии существовало несколько попыток описать структуру взаимодействий. Так, например, большое распространение получила так называемая теория действия, или теория социального действия, в которой в различных вариантах предлагалось описание индивидуального акта действия. К этой идее обращались и социологи: (М. Вебер, П. Сорокин, Т. </a:t>
            </a:r>
            <a:r>
              <a:rPr lang="ru-RU" i="1" dirty="0" err="1"/>
              <a:t>Парсонс</a:t>
            </a:r>
            <a:r>
              <a:rPr lang="ru-RU" i="1" dirty="0"/>
              <a:t>) и социальные психологи. Все фиксировали некоторые компоненты взаимодействия: люди, их связь, воздействие друг на друга и, как следствие этого, их изменения. Задача всегда формулировалась как поиск доминирующих факторов мотивации действий во взаимодействии.</a:t>
            </a:r>
          </a:p>
        </p:txBody>
      </p:sp>
    </p:spTree>
    <p:extLst>
      <p:ext uri="{BB962C8B-B14F-4D97-AF65-F5344CB8AC3E}">
        <p14:creationId xmlns:p14="http://schemas.microsoft.com/office/powerpoint/2010/main" val="1430831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anchor="ctr"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взаимодействия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789040"/>
            <a:ext cx="8229600" cy="288031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000" dirty="0" smtClean="0"/>
              <a:t>	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20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всеми этими понятиями ясно виден принцип различных 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 взаимодействия. </a:t>
            </a:r>
            <a:r>
              <a:rPr lang="ru-RU" sz="20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первом случае анализируются такие 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его проявления, </a:t>
            </a:r>
            <a:r>
              <a:rPr lang="ru-RU" sz="20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которые способствуют организации совместной деятельности, являются “позитивными” с этой точки зрения. Во вторую группу попадают взаимодействия, так или иначе “расшатывающие” совместную деятельность, представляющие собой 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определенного </a:t>
            </a:r>
            <a:r>
              <a:rPr lang="ru-RU" sz="20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рода препятствие для нее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Кооперация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обозначает координацию единичных сил участников (упорядочивание, комбинирование, суммирование этих сил). Важным показателем “тесноты” кооперативного взаимодействия является включенность в него всех участников процесса.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Что </a:t>
            </a:r>
            <a:r>
              <a:rPr lang="ru-RU" sz="20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касается </a:t>
            </a:r>
            <a:r>
              <a:rPr lang="ru-RU" sz="2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конкуренции</a:t>
            </a:r>
            <a:r>
              <a:rPr lang="ru-RU" sz="20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 здесь анализ чаще сконцентрирован в наиболее яркой её форме — конфликте, столкновении целей, интересов, позиций, взглядов оппонентов (субъектов взаимодействия).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92234058"/>
              </p:ext>
            </p:extLst>
          </p:nvPr>
        </p:nvGraphicFramePr>
        <p:xfrm>
          <a:off x="323528" y="980728"/>
          <a:ext cx="842493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715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ctr"/>
            <a:r>
              <a:rPr lang="ru-RU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CFC60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взаимодействия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678318"/>
              </p:ext>
            </p:extLst>
          </p:nvPr>
        </p:nvGraphicFramePr>
        <p:xfrm>
          <a:off x="258823" y="2276872"/>
          <a:ext cx="8712968" cy="3723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78093" y="908720"/>
            <a:ext cx="871296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1600" dirty="0" smtClean="0">
                <a:solidFill>
                  <a:schemeClr val="tx2">
                    <a:lumMod val="90000"/>
                  </a:schemeClr>
                </a:solidFill>
              </a:rPr>
              <a:t>Другая </a:t>
            </a:r>
            <a:r>
              <a:rPr lang="ru-RU" sz="1600" dirty="0">
                <a:solidFill>
                  <a:schemeClr val="tx2">
                    <a:lumMod val="90000"/>
                  </a:schemeClr>
                </a:solidFill>
              </a:rPr>
              <a:t>попытка построить структуру взаимодействия связана с описанием ступеней его развития. При этом взаимодействие расчленяется не на элементарные акты, а на стадии, которое оно проходит. Такой подход </a:t>
            </a:r>
            <a:r>
              <a:rPr lang="ru-RU" sz="1600" dirty="0" smtClean="0">
                <a:solidFill>
                  <a:schemeClr val="tx2">
                    <a:lumMod val="90000"/>
                  </a:schemeClr>
                </a:solidFill>
              </a:rPr>
              <a:t>предложен </a:t>
            </a:r>
            <a:r>
              <a:rPr lang="ru-RU" sz="1600" dirty="0">
                <a:solidFill>
                  <a:schemeClr val="tx2">
                    <a:lumMod val="90000"/>
                  </a:schemeClr>
                </a:solidFill>
              </a:rPr>
              <a:t>польским социологом Я. </a:t>
            </a:r>
            <a:r>
              <a:rPr lang="ru-RU" sz="1600" dirty="0" err="1">
                <a:solidFill>
                  <a:schemeClr val="tx2">
                    <a:lumMod val="90000"/>
                  </a:schemeClr>
                </a:solidFill>
              </a:rPr>
              <a:t>Щепаньским</a:t>
            </a:r>
            <a:r>
              <a:rPr lang="ru-RU" sz="1600" dirty="0">
                <a:solidFill>
                  <a:schemeClr val="tx2">
                    <a:lumMod val="90000"/>
                  </a:schemeClr>
                </a:solidFill>
              </a:rPr>
              <a:t>. Для </a:t>
            </a:r>
            <a:r>
              <a:rPr lang="ru-RU" sz="1600" dirty="0" err="1">
                <a:solidFill>
                  <a:schemeClr val="tx2">
                    <a:lumMod val="90000"/>
                  </a:schemeClr>
                </a:solidFill>
              </a:rPr>
              <a:t>Щепаньского</a:t>
            </a:r>
            <a:r>
              <a:rPr lang="ru-RU" sz="1600" dirty="0">
                <a:solidFill>
                  <a:schemeClr val="tx2">
                    <a:lumMod val="90000"/>
                  </a:schemeClr>
                </a:solidFill>
              </a:rPr>
              <a:t> центральным понятием при описании социального поведения является понятие социальной связи. Она может быть представлена как последовательное </a:t>
            </a:r>
            <a:r>
              <a:rPr lang="ru-RU" sz="1600" dirty="0" smtClean="0">
                <a:solidFill>
                  <a:schemeClr val="tx2">
                    <a:lumMod val="90000"/>
                  </a:schemeClr>
                </a:solidFill>
              </a:rPr>
              <a:t>осуществление:</a:t>
            </a:r>
            <a:endParaRPr lang="ru-RU" sz="16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2502" y="6000356"/>
            <a:ext cx="8470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	</a:t>
            </a:r>
            <a:r>
              <a:rPr lang="ru-RU" sz="1600" dirty="0" smtClean="0">
                <a:solidFill>
                  <a:schemeClr val="tx2">
                    <a:lumMod val="90000"/>
                  </a:schemeClr>
                </a:solidFill>
              </a:rPr>
              <a:t>Хотя </a:t>
            </a:r>
            <a:r>
              <a:rPr lang="ru-RU" sz="1600" dirty="0">
                <a:solidFill>
                  <a:schemeClr val="tx2">
                    <a:lumMod val="90000"/>
                  </a:schemeClr>
                </a:solidFill>
              </a:rPr>
              <a:t>все сказанное относится к характеристике «социальной связи», такой ее вид, как «взаимодействие», представлен наиболее полно. </a:t>
            </a:r>
          </a:p>
        </p:txBody>
      </p:sp>
    </p:spTree>
    <p:extLst>
      <p:ext uri="{BB962C8B-B14F-4D97-AF65-F5344CB8AC3E}">
        <p14:creationId xmlns:p14="http://schemas.microsoft.com/office/powerpoint/2010/main" val="2870430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взаимодействия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3384376" cy="554461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          </a:t>
            </a:r>
            <a:r>
              <a:rPr lang="ru-RU" sz="6400" dirty="0" smtClean="0">
                <a:solidFill>
                  <a:schemeClr val="tx2">
                    <a:lumMod val="90000"/>
                  </a:schemeClr>
                </a:solidFill>
              </a:rPr>
              <a:t>Наконец</a:t>
            </a:r>
            <a:r>
              <a:rPr lang="ru-RU" sz="6400" dirty="0">
                <a:solidFill>
                  <a:schemeClr val="tx2">
                    <a:lumMod val="90000"/>
                  </a:schemeClr>
                </a:solidFill>
              </a:rPr>
              <a:t>, еще один подход </a:t>
            </a:r>
            <a:r>
              <a:rPr lang="ru-RU" sz="6400" dirty="0" smtClean="0">
                <a:solidFill>
                  <a:schemeClr val="tx2">
                    <a:lumMod val="90000"/>
                  </a:schemeClr>
                </a:solidFill>
              </a:rPr>
              <a:t>к описанию </a:t>
            </a:r>
            <a:r>
              <a:rPr lang="ru-RU" sz="6400" dirty="0">
                <a:solidFill>
                  <a:schemeClr val="tx2">
                    <a:lumMod val="90000"/>
                  </a:schemeClr>
                </a:solidFill>
              </a:rPr>
              <a:t>взаимодействия представлен в </a:t>
            </a:r>
            <a:r>
              <a:rPr lang="ru-RU" sz="6400" dirty="0" err="1">
                <a:solidFill>
                  <a:schemeClr val="tx2">
                    <a:lumMod val="90000"/>
                  </a:schemeClr>
                </a:solidFill>
              </a:rPr>
              <a:t>транзактном</a:t>
            </a:r>
            <a:r>
              <a:rPr lang="ru-RU" sz="6400" dirty="0">
                <a:solidFill>
                  <a:schemeClr val="tx2">
                    <a:lumMod val="90000"/>
                  </a:schemeClr>
                </a:solidFill>
              </a:rPr>
              <a:t> анализе </a:t>
            </a:r>
            <a:r>
              <a:rPr lang="ru-RU" sz="6400" dirty="0" smtClean="0">
                <a:solidFill>
                  <a:schemeClr val="tx2">
                    <a:lumMod val="90000"/>
                  </a:schemeClr>
                </a:solidFill>
              </a:rPr>
              <a:t>(</a:t>
            </a:r>
            <a:r>
              <a:rPr lang="ru-RU" sz="6400" dirty="0">
                <a:solidFill>
                  <a:schemeClr val="tx2">
                    <a:lumMod val="90000"/>
                  </a:schemeClr>
                </a:solidFill>
              </a:rPr>
              <a:t>Берн, 1988). С </a:t>
            </a:r>
            <a:r>
              <a:rPr lang="ru-RU" sz="6400" dirty="0" smtClean="0">
                <a:solidFill>
                  <a:schemeClr val="tx2">
                    <a:lumMod val="90000"/>
                  </a:schemeClr>
                </a:solidFill>
              </a:rPr>
              <a:t>этой точки </a:t>
            </a:r>
            <a:r>
              <a:rPr lang="ru-RU" sz="6400" dirty="0">
                <a:solidFill>
                  <a:schemeClr val="tx2">
                    <a:lumMod val="90000"/>
                  </a:schemeClr>
                </a:solidFill>
              </a:rPr>
              <a:t>зрения </a:t>
            </a:r>
            <a:r>
              <a:rPr lang="ru-RU" sz="6400" dirty="0" smtClean="0">
                <a:solidFill>
                  <a:schemeClr val="tx2">
                    <a:lumMod val="90000"/>
                  </a:schemeClr>
                </a:solidFill>
              </a:rPr>
              <a:t>каждый </a:t>
            </a:r>
            <a:r>
              <a:rPr lang="ru-RU" sz="6400" dirty="0">
                <a:solidFill>
                  <a:schemeClr val="tx2">
                    <a:lumMod val="90000"/>
                  </a:schemeClr>
                </a:solidFill>
              </a:rPr>
              <a:t>участник взаимодействия в принципе может занимать одну из трех позиций, которые условно можно обозначить как Родитель, Взрослый, Ребенок. </a:t>
            </a:r>
          </a:p>
          <a:p>
            <a:pPr marL="0" indent="0" algn="just">
              <a:buNone/>
            </a:pPr>
            <a:r>
              <a:rPr lang="ru-RU" sz="6400" dirty="0" smtClean="0">
                <a:solidFill>
                  <a:schemeClr val="tx2">
                    <a:lumMod val="90000"/>
                  </a:schemeClr>
                </a:solidFill>
              </a:rPr>
              <a:t>      Взаимодействие </a:t>
            </a:r>
            <a:r>
              <a:rPr lang="ru-RU" sz="6400" dirty="0">
                <a:solidFill>
                  <a:schemeClr val="tx2">
                    <a:lumMod val="90000"/>
                  </a:schemeClr>
                </a:solidFill>
              </a:rPr>
              <a:t>эффективно тогда, когда транзакции носят «дополнительный» характер, т.е. совпадают: если партнер обращается к другому как Взрослый, то и тот отвечает с такой же позиции. Если же один из участников взаимодействия адресуется к другому с позиции Взрослого, а тот отвечает ему с позиции Родителя, то взаимодействие нарушается и может вообще прекратиться. В данном случае транзакции являются «</a:t>
            </a:r>
            <a:r>
              <a:rPr lang="ru-RU" sz="6400" dirty="0" smtClean="0">
                <a:solidFill>
                  <a:schemeClr val="tx2">
                    <a:lumMod val="90000"/>
                  </a:schemeClr>
                </a:solidFill>
              </a:rPr>
              <a:t>пересекающимися</a:t>
            </a:r>
            <a:r>
              <a:rPr lang="ru-RU" sz="6400" dirty="0">
                <a:solidFill>
                  <a:schemeClr val="tx2">
                    <a:lumMod val="90000"/>
                  </a:schemeClr>
                </a:solidFill>
              </a:rPr>
              <a:t>».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09264253"/>
              </p:ext>
            </p:extLst>
          </p:nvPr>
        </p:nvGraphicFramePr>
        <p:xfrm>
          <a:off x="3851920" y="1052736"/>
          <a:ext cx="501588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726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взаимодействий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4124608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взаимодействий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 anchor="ctr"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При </a:t>
            </a:r>
            <a:r>
              <a:rPr lang="ru-RU" dirty="0"/>
              <a:t>анализе различных типов взаимодействия принципиально важна проблема содержания деятельности, в рамках которой даны те или иные виды взаимодействия. Так можно констатировать кооперативную форму взаимодействия не только в условиях производства, но, например, и при осуществлении каких-либо асоциальных, противоправных поступков — совместного ограбления, кражи и т.д. Поэтому кооперация в социально-негативной деятельности не обязательно та форма, которую необходимо стимулировать: напротив, деятельность, конфликтная в условиях асоциальной деятельности, может оцениваться позитивно. Кооперация и конкуренция лишь формы "психологического рисунка" взаимодействия, содержание же и в том и в другом случае задается более широкой системой деятельности, куда кооперация или конкуренция включены. Поэтому при исследовании как кооперативных, так и конкурентных форм взаимодействия недопустимо рассматривать их обе вне общего контекста деятельности.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094065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270</TotalTime>
  <Words>469</Words>
  <Application>Microsoft Office PowerPoint</Application>
  <PresentationFormat>Экран (4:3)</PresentationFormat>
  <Paragraphs>90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Паркет</vt:lpstr>
      <vt:lpstr>Интерактивная сторона общения. Виды и феномены взаимодействия</vt:lpstr>
      <vt:lpstr>Понятие интерактивной стороны общения</vt:lpstr>
      <vt:lpstr>Виды взаимодействия</vt:lpstr>
      <vt:lpstr>Презентация PowerPoint</vt:lpstr>
      <vt:lpstr>Виды взаимодействия</vt:lpstr>
      <vt:lpstr>Виды взаимодействия</vt:lpstr>
      <vt:lpstr>Виды взаимодействия</vt:lpstr>
      <vt:lpstr>Типы взаимодействий</vt:lpstr>
      <vt:lpstr>Типы взаимодействий</vt:lpstr>
      <vt:lpstr>Экспериментальные схемы регистрации взаимодействий</vt:lpstr>
      <vt:lpstr>Экспериментальные схемы  регистрации взаимодействий</vt:lpstr>
      <vt:lpstr>Схема Р. Бейлса</vt:lpstr>
      <vt:lpstr>Схема Р. Бейлса</vt:lpstr>
      <vt:lpstr>Схема Р. Бейлса</vt:lpstr>
      <vt:lpstr>Концепция "символического интеракционизма"</vt:lpstr>
      <vt:lpstr>Концепция "символического интеракционизма"</vt:lpstr>
      <vt:lpstr>Взаимодействие как организация совместной деятельности</vt:lpstr>
      <vt:lpstr>Взаимодействие как организация совместной деятельности</vt:lpstr>
      <vt:lpstr>Взаимодействие как организация совместной деятельности</vt:lpstr>
      <vt:lpstr>Взаимодействие как организация совместной деятельности</vt:lpstr>
      <vt:lpstr>Литература и источника сети Интернет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сторона общения. Виды и феномены взаимодействия</dc:title>
  <dc:creator>Виктория</dc:creator>
  <cp:lastModifiedBy>Виктория</cp:lastModifiedBy>
  <cp:revision>16</cp:revision>
  <dcterms:created xsi:type="dcterms:W3CDTF">2012-01-11T16:36:38Z</dcterms:created>
  <dcterms:modified xsi:type="dcterms:W3CDTF">2012-01-14T17:31:08Z</dcterms:modified>
</cp:coreProperties>
</file>