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4" r:id="rId3"/>
    <p:sldId id="273" r:id="rId4"/>
    <p:sldId id="270" r:id="rId5"/>
    <p:sldId id="271" r:id="rId6"/>
    <p:sldId id="274" r:id="rId7"/>
    <p:sldId id="302" r:id="rId8"/>
    <p:sldId id="275" r:id="rId9"/>
    <p:sldId id="279" r:id="rId10"/>
    <p:sldId id="291" r:id="rId11"/>
    <p:sldId id="277" r:id="rId12"/>
    <p:sldId id="280" r:id="rId13"/>
    <p:sldId id="281" r:id="rId14"/>
    <p:sldId id="297" r:id="rId15"/>
    <p:sldId id="296" r:id="rId16"/>
    <p:sldId id="298" r:id="rId17"/>
    <p:sldId id="282" r:id="rId18"/>
    <p:sldId id="299" r:id="rId19"/>
    <p:sldId id="272" r:id="rId20"/>
    <p:sldId id="303" r:id="rId21"/>
    <p:sldId id="257" r:id="rId22"/>
    <p:sldId id="258" r:id="rId23"/>
    <p:sldId id="259" r:id="rId24"/>
    <p:sldId id="260" r:id="rId25"/>
    <p:sldId id="264" r:id="rId26"/>
    <p:sldId id="262" r:id="rId27"/>
    <p:sldId id="305" r:id="rId28"/>
    <p:sldId id="30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66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B30BC4-22CE-4648-AB87-334472A9D8C6}" type="datetimeFigureOut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1511BB-8C20-4DFA-B400-BD25BFDC8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94A0A3-CDB4-43E7-B5BC-E95CF105E2DB}" type="datetimeFigureOut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E815EC-D7CC-4C30-B60D-E1336FF5C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7EC04-8F52-4266-91BF-51E374AC13B3}" type="datetime1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0D65D-A3D8-4364-A9D1-F083EC2C2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027F9-D76B-42EA-871B-CC0FF1B83C0C}" type="datetime1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8F901-44C3-4EAB-AC00-A9E43442F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4C4D-C4A0-4D71-ACEB-89EEFD1D22AC}" type="datetime1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CE19-69DC-47E0-8045-6E1D79512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4075F-D969-4796-9D5C-946C010AE228}" type="datetime1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0AC92-6FBD-4AA2-B228-4CED24126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4AC2-89FA-4E41-BEC0-997AD22612A0}" type="datetime1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D63FB-A26A-4DDB-A373-2D3C5B490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06081-76D0-4C3C-9D0B-9BD072B6C5D5}" type="datetime1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85727-5AEF-47D0-94AD-2A0FB6E79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49F9-7EA1-4667-BA81-092803204AEA}" type="datetime1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EA20B-527E-4B1D-838A-B7CB4189C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EE6A-9F21-413B-A47D-6D840D23E7E9}" type="datetime1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6F4E-738D-4AAC-8AB9-68A881007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DC1A8-FA9A-466D-A1E1-4B9E804DD63C}" type="datetime1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CDEF-1637-40AD-9555-69C190533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5B10C-8AF2-46AD-9F13-14B109FC4234}" type="datetime1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F0288-4500-4A4C-B850-8891F4911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FE3A7-4FC9-412D-A53C-961D3CF687EE}" type="datetime1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87506-3AF1-40BE-B200-39E40F7AC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1907A1-B66C-4F6F-8EF5-C888920A1C6D}" type="datetime1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ЗДОРОВЫЙ ОБРАЗ ЖИЗНИ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344116-905E-4011-9406-3AF35664D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6nomer.ru/show7_1_1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36912"/>
            <a:ext cx="7406640" cy="147218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ЗДОРОВАЯ СЕМЬЯ  – ЗДОРОВЫЙ РЕБЕНОК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Кл. час в 5 классе МОУ «СОШ №2»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г.о.Саранск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2013-2014 </a:t>
            </a:r>
            <a:r>
              <a:rPr lang="ru-RU" b="1" dirty="0" err="1" smtClean="0">
                <a:solidFill>
                  <a:srgbClr val="C00000"/>
                </a:solidFill>
              </a:rPr>
              <a:t>уч.год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Кл. рук. Сыркина М.П.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1"/>
          <p:cNvSpPr>
            <a:spLocks noGrp="1" noChangeArrowheads="1"/>
          </p:cNvSpPr>
          <p:nvPr>
            <p:ph idx="1"/>
          </p:nvPr>
        </p:nvSpPr>
        <p:spPr>
          <a:xfrm>
            <a:off x="1403350" y="1022350"/>
            <a:ext cx="6858000" cy="4956175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Закон “Об образовании” (ст.18) возлагает всю ответственность за воспитание детей на семью, а все остальные социальные институты (в том числе школьные учреждения) призваны содействовать и дополнять семейную воспитательную деятельность.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sz="2800" dirty="0" smtClean="0">
              <a:latin typeface="Arial Narrow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500063"/>
            <a:ext cx="8462962" cy="6169025"/>
          </a:xfrm>
        </p:spPr>
        <p:txBody>
          <a:bodyPr>
            <a:normAutofit fontScale="7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sz="3400" b="1" dirty="0" smtClean="0">
                <a:solidFill>
                  <a:srgbClr val="006600"/>
                </a:solidFill>
              </a:rPr>
              <a:t>           Важно</a:t>
            </a:r>
            <a:r>
              <a:rPr lang="ru-RU" sz="3400" b="1" dirty="0">
                <a:solidFill>
                  <a:srgbClr val="006600"/>
                </a:solidFill>
              </a:rPr>
              <a:t>, чтобы по мере освоения ЗОЖ у каждого ребенка формировались чувства нежности и любви к самому себе, настроение особой радости от понимания своей уникальности, неповторимости, безграничности своих творческих возможностей, чувство доверия к миру и людям</a:t>
            </a:r>
            <a:r>
              <a:rPr lang="ru-RU" sz="3400" b="1" dirty="0" smtClean="0">
                <a:solidFill>
                  <a:srgbClr val="006600"/>
                </a:solidFill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/>
              <a:t> 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ru-RU" sz="3400" b="1" i="1" dirty="0">
                <a:solidFill>
                  <a:srgbClr val="FF0000"/>
                </a:solidFill>
              </a:rPr>
              <a:t>Помните: </a:t>
            </a:r>
            <a:endParaRPr lang="ru-RU" sz="3400" b="1" i="1" dirty="0" smtClean="0">
              <a:solidFill>
                <a:srgbClr val="FF000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ребенка часто подбадривают - он учится уверенности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в себе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ребенок живет с чувством безопасности - он учится верить,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ребенку удается достигать желаемого - он учится надежде,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ребенок живет в атмосфере дружбы и чувствует себя нужным - он учится находить в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этом мире любовь.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ru-RU" sz="3400" b="1" i="1" dirty="0" smtClean="0">
                <a:solidFill>
                  <a:srgbClr val="FF0000"/>
                </a:solidFill>
              </a:rPr>
              <a:t>Основа </a:t>
            </a:r>
            <a:r>
              <a:rPr lang="ru-RU" sz="3400" b="1" i="1" dirty="0">
                <a:solidFill>
                  <a:srgbClr val="FF0000"/>
                </a:solidFill>
              </a:rPr>
              <a:t>счастья и духовного здоровья - Вера, Надежда, Любовь.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692150"/>
            <a:ext cx="8335962" cy="5905500"/>
          </a:xfrm>
        </p:spPr>
        <p:txBody>
          <a:bodyPr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Здоровый </a:t>
            </a:r>
            <a:r>
              <a:rPr lang="ru-RU" b="1" dirty="0">
                <a:solidFill>
                  <a:srgbClr val="FF0000"/>
                </a:solidFill>
              </a:rPr>
              <a:t>образ жизни — это радость для больших и маленьких, но для его создания необходимо соблюдение нескольких условий: </a:t>
            </a:r>
            <a:endParaRPr lang="ru-RU" dirty="0">
              <a:solidFill>
                <a:srgbClr val="FF000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>
                <a:solidFill>
                  <a:srgbClr val="002060"/>
                </a:solidFill>
              </a:rPr>
              <a:t>создание благоприятного морального климата, что проявляется в доброжелательности, готовности простить, понять, стремление прийти на помощь, сделать приятное друг другу,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>
                <a:solidFill>
                  <a:srgbClr val="002060"/>
                </a:solidFill>
              </a:rPr>
              <a:t>тесная искренняя дружба детей, родителей, педагогов. Общение — великая сила, которая помогает понять ход мыслей ребенка и определить склонность к негативным поступкам, чтобы вовремя предотвратить их,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>
                <a:solidFill>
                  <a:srgbClr val="002060"/>
                </a:solidFill>
              </a:rPr>
              <a:t>повышенное внимание к состоянию здоровья детей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Картинка 249 из 11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8991">
            <a:off x="1909210" y="4571038"/>
            <a:ext cx="2418861" cy="1814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2" name="Picture 2" descr="http://babblebox.ru/img/diet/12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3024">
            <a:off x="5826923" y="4651720"/>
            <a:ext cx="2369840" cy="1777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323850" y="333375"/>
            <a:ext cx="8478838" cy="4608513"/>
          </a:xfrm>
        </p:spPr>
        <p:txBody>
          <a:bodyPr/>
          <a:lstStyle/>
          <a:p>
            <a:pPr algn="just" eaLnBrk="1" hangingPunct="1"/>
            <a:r>
              <a:rPr lang="ru-RU" sz="2400" b="1" smtClean="0">
                <a:solidFill>
                  <a:srgbClr val="FF0000"/>
                </a:solidFill>
              </a:rPr>
              <a:t>Правильное питание </a:t>
            </a:r>
            <a:r>
              <a:rPr lang="ru-RU" sz="2400" smtClean="0">
                <a:solidFill>
                  <a:srgbClr val="002060"/>
                </a:solidFill>
              </a:rPr>
              <a:t>– это то, о чем должны заботиться родители в первую очередь, желая увидеть своего ребенка здоровым. Некогда древнегреческий философ Сократ дал человечеству совет </a:t>
            </a:r>
            <a:r>
              <a:rPr lang="ru-RU" sz="2400" b="1" i="1" smtClean="0">
                <a:solidFill>
                  <a:srgbClr val="002060"/>
                </a:solidFill>
              </a:rPr>
              <a:t>“Есть, чтобы жить, а не жить, чтобы есть”</a:t>
            </a:r>
            <a:r>
              <a:rPr lang="ru-RU" sz="2400" smtClean="0">
                <a:solidFill>
                  <a:srgbClr val="002060"/>
                </a:solidFill>
              </a:rPr>
              <a:t>. Никто еще не оспорил Сократа, но следуют его советам немногие. Родителям нельзя забывать о том, что соблюдение режима питания – основа здорового образа жизни. Правильное питание организовать не просто. Нужно заботиться о том, чтобы в рационе ребенка правильно сочетались различные продукты и химические вещества.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140200" y="476250"/>
            <a:ext cx="4603750" cy="6026150"/>
          </a:xfrm>
        </p:spPr>
        <p:txBody>
          <a:bodyPr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100" b="1" dirty="0" smtClean="0">
                <a:solidFill>
                  <a:srgbClr val="00FFFF"/>
                </a:solidFill>
              </a:rPr>
              <a:t>        </a:t>
            </a:r>
            <a:r>
              <a:rPr lang="ru-RU" sz="3100" b="1" dirty="0" smtClean="0">
                <a:solidFill>
                  <a:srgbClr val="FF0000"/>
                </a:solidFill>
              </a:rPr>
              <a:t>Завтрак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>
                <a:solidFill>
                  <a:srgbClr val="002060"/>
                </a:solidFill>
              </a:rPr>
              <a:t>должен быть достаточно питательным. Хорошее «топливо» для мозга – сахар. Однако, помимо сладкого, первый прием пищи должен быть насыщен и другими пищевыми веществами, в том числе, сложными углеводами, которые также необходимы для умственной деятельности. Поэтому неплохой выбор на завтрак – каша (в том числе </a:t>
            </a:r>
            <a:r>
              <a:rPr lang="ru-RU" sz="3100" b="1" dirty="0" smtClean="0">
                <a:solidFill>
                  <a:srgbClr val="002060"/>
                </a:solidFill>
              </a:rPr>
              <a:t>овсяная</a:t>
            </a:r>
            <a:r>
              <a:rPr lang="ru-RU" sz="3100" b="1" dirty="0">
                <a:solidFill>
                  <a:srgbClr val="002060"/>
                </a:solidFill>
              </a:rPr>
              <a:t>), тосты, хлопья или мюсли, яйца, соки, йогурты, овощи и фрукты.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8674" name="Picture 1" descr="C:\Documents and Settings\Ольга Владимировна.D59F57820155412\Мои документы\Мои рисунки\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857250"/>
            <a:ext cx="2978150" cy="22860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28675" name="Picture 2" descr="food_scho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860800"/>
            <a:ext cx="3486150" cy="207168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71435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Полноценное питание</a:t>
            </a:r>
            <a:endParaRPr lang="ru-RU" b="1" u="sng" dirty="0">
              <a:solidFill>
                <a:srgbClr val="002060"/>
              </a:solidFill>
            </a:endParaRPr>
          </a:p>
        </p:txBody>
      </p:sp>
      <p:pic>
        <p:nvPicPr>
          <p:cNvPr id="4" name="Picture 8" descr="C:\Documents and Settings\Ольга Владимировна.D59F57820155412\Мои документы\Мои рисунки\1642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1000125"/>
            <a:ext cx="1322388" cy="1857375"/>
          </a:xfrm>
          <a:ln w="38100">
            <a:solidFill>
              <a:srgbClr val="00FFFF"/>
            </a:solidFill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0825" y="3068638"/>
            <a:ext cx="38893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002060"/>
                </a:solidFill>
                <a:latin typeface="Franklin Gothic Book" pitchFamily="34" charset="0"/>
              </a:rPr>
              <a:t>Если  школьник будет питаться рационально, разнообразно, ежедневно получая все необходимые его организму вещества, то вы скоро заметите, что чадо радует вас не только хорошим настроением и здоровым цветом лица, но и пятерками в дневнике.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211638" y="1196975"/>
            <a:ext cx="4752975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Franklin Gothic Book" pitchFamily="34" charset="0"/>
              </a:rPr>
              <a:t>РЕБЕНОК ШКОЛЬНОГО ВОЗРАСТА </a:t>
            </a:r>
          </a:p>
          <a:p>
            <a:pPr algn="ctr"/>
            <a:r>
              <a:rPr lang="ru-RU" b="1" u="sng">
                <a:solidFill>
                  <a:srgbClr val="C00000"/>
                </a:solidFill>
                <a:latin typeface="Franklin Gothic Book" pitchFamily="34" charset="0"/>
              </a:rPr>
              <a:t>ДОЛЖЕН ЕЖЕДНЕВНО ПОЛУЧАТЬ:</a:t>
            </a:r>
          </a:p>
          <a:p>
            <a:r>
              <a:rPr lang="ru-RU" sz="2000" b="1">
                <a:solidFill>
                  <a:srgbClr val="C00000"/>
                </a:solidFill>
                <a:latin typeface="Franklin Gothic Book" pitchFamily="34" charset="0"/>
              </a:rPr>
              <a:t>Сливочное масло: 30–40 г </a:t>
            </a:r>
          </a:p>
          <a:p>
            <a:r>
              <a:rPr lang="ru-RU" sz="2000" b="1">
                <a:solidFill>
                  <a:srgbClr val="C00000"/>
                </a:solidFill>
                <a:latin typeface="Franklin Gothic Book" pitchFamily="34" charset="0"/>
              </a:rPr>
              <a:t>Растительное масло: 15–20 г </a:t>
            </a:r>
          </a:p>
          <a:p>
            <a:r>
              <a:rPr lang="ru-RU" sz="2000" b="1">
                <a:solidFill>
                  <a:srgbClr val="C00000"/>
                </a:solidFill>
                <a:latin typeface="Franklin Gothic Book" pitchFamily="34" charset="0"/>
              </a:rPr>
              <a:t>Хлеб (пшеничный и ржаной): 200–300 г </a:t>
            </a:r>
          </a:p>
          <a:p>
            <a:r>
              <a:rPr lang="ru-RU" sz="2000" b="1">
                <a:solidFill>
                  <a:srgbClr val="C00000"/>
                </a:solidFill>
                <a:latin typeface="Franklin Gothic Book" pitchFamily="34" charset="0"/>
              </a:rPr>
              <a:t>Крупы и макаронные изделия: 40–60 г </a:t>
            </a:r>
          </a:p>
          <a:p>
            <a:r>
              <a:rPr lang="ru-RU" sz="2000" b="1">
                <a:solidFill>
                  <a:srgbClr val="C00000"/>
                </a:solidFill>
                <a:latin typeface="Franklin Gothic Book" pitchFamily="34" charset="0"/>
              </a:rPr>
              <a:t>Картофель: 200–300 г </a:t>
            </a:r>
          </a:p>
          <a:p>
            <a:r>
              <a:rPr lang="ru-RU" sz="2000" b="1">
                <a:solidFill>
                  <a:srgbClr val="C00000"/>
                </a:solidFill>
                <a:latin typeface="Franklin Gothic Book" pitchFamily="34" charset="0"/>
              </a:rPr>
              <a:t>Овощи: 300–400 г </a:t>
            </a:r>
          </a:p>
          <a:p>
            <a:r>
              <a:rPr lang="ru-RU" sz="2000" b="1">
                <a:solidFill>
                  <a:srgbClr val="C00000"/>
                </a:solidFill>
                <a:latin typeface="Franklin Gothic Book" pitchFamily="34" charset="0"/>
              </a:rPr>
              <a:t>Фрукты свежие: 200–300 г </a:t>
            </a:r>
          </a:p>
          <a:p>
            <a:r>
              <a:rPr lang="ru-RU" sz="2000" b="1">
                <a:solidFill>
                  <a:srgbClr val="C00000"/>
                </a:solidFill>
                <a:latin typeface="Franklin Gothic Book" pitchFamily="34" charset="0"/>
              </a:rPr>
              <a:t>Сок: 150–200 мл </a:t>
            </a:r>
          </a:p>
          <a:p>
            <a:r>
              <a:rPr lang="ru-RU" sz="2000" b="1">
                <a:solidFill>
                  <a:srgbClr val="C00000"/>
                </a:solidFill>
                <a:latin typeface="Franklin Gothic Book" pitchFamily="34" charset="0"/>
              </a:rPr>
              <a:t>Сахар: 50–70 г </a:t>
            </a:r>
          </a:p>
          <a:p>
            <a:r>
              <a:rPr lang="ru-RU" sz="2000" b="1">
                <a:solidFill>
                  <a:srgbClr val="C00000"/>
                </a:solidFill>
                <a:latin typeface="Franklin Gothic Book" pitchFamily="34" charset="0"/>
              </a:rPr>
              <a:t>Кондитерские изделия: 20–30 г </a:t>
            </a:r>
          </a:p>
          <a:p>
            <a:r>
              <a:rPr lang="ru-RU" sz="2000" b="1">
                <a:solidFill>
                  <a:srgbClr val="C00000"/>
                </a:solidFill>
                <a:latin typeface="Franklin Gothic Book" pitchFamily="34" charset="0"/>
              </a:rPr>
              <a:t>Молоко, молочные продукты: 300–400 г </a:t>
            </a:r>
          </a:p>
          <a:p>
            <a:r>
              <a:rPr lang="ru-RU" sz="2000" b="1">
                <a:solidFill>
                  <a:srgbClr val="C00000"/>
                </a:solidFill>
                <a:latin typeface="Franklin Gothic Book" pitchFamily="34" charset="0"/>
              </a:rPr>
              <a:t>Мясо птицы (филе): 100–130 г </a:t>
            </a:r>
          </a:p>
          <a:p>
            <a:r>
              <a:rPr lang="ru-RU" sz="2000" b="1">
                <a:solidFill>
                  <a:srgbClr val="C00000"/>
                </a:solidFill>
                <a:latin typeface="Franklin Gothic Book" pitchFamily="34" charset="0"/>
              </a:rPr>
              <a:t>Рыба (филе): 50–70 г 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0688"/>
            <a:ext cx="3659188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95288" y="3357563"/>
            <a:ext cx="82899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002060"/>
                </a:solidFill>
                <a:latin typeface="Franklin Gothic Book" pitchFamily="34" charset="0"/>
              </a:rPr>
              <a:t>      Главное правило, о котором часто забывают родители, – питание должно быть </a:t>
            </a:r>
            <a:r>
              <a:rPr lang="ru-RU" sz="2800" b="1">
                <a:solidFill>
                  <a:srgbClr val="FF0000"/>
                </a:solidFill>
                <a:latin typeface="Franklin Gothic Book" pitchFamily="34" charset="0"/>
              </a:rPr>
              <a:t>разнообразным</a:t>
            </a:r>
            <a:r>
              <a:rPr lang="ru-RU" sz="2800" b="1">
                <a:solidFill>
                  <a:srgbClr val="002060"/>
                </a:solidFill>
                <a:latin typeface="Franklin Gothic Book" pitchFamily="34" charset="0"/>
              </a:rPr>
              <a:t>. Это важнейший фактор, который способствует нормальному интеллектуальному и физическому развитию ребенка.</a:t>
            </a:r>
          </a:p>
        </p:txBody>
      </p:sp>
      <p:grpSp>
        <p:nvGrpSpPr>
          <p:cNvPr id="31747" name="Группа 10"/>
          <p:cNvGrpSpPr>
            <a:grpSpLocks/>
          </p:cNvGrpSpPr>
          <p:nvPr/>
        </p:nvGrpSpPr>
        <p:grpSpPr bwMode="auto">
          <a:xfrm>
            <a:off x="6516688" y="692150"/>
            <a:ext cx="2376487" cy="1944688"/>
            <a:chOff x="1475656" y="620688"/>
            <a:chExt cx="3096344" cy="2318482"/>
          </a:xfrm>
        </p:grpSpPr>
        <p:pic>
          <p:nvPicPr>
            <p:cNvPr id="17410" name="Picture 2" descr="http://img.perezhilton.com/wp-content/uploads/2008/06/atheburger__oP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620688"/>
              <a:ext cx="3096344" cy="23184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475656" y="620688"/>
              <a:ext cx="3096344" cy="23033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475656" y="620688"/>
              <a:ext cx="3096344" cy="23033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48" name="Группа 17"/>
          <p:cNvGrpSpPr>
            <a:grpSpLocks/>
          </p:cNvGrpSpPr>
          <p:nvPr/>
        </p:nvGrpSpPr>
        <p:grpSpPr bwMode="auto">
          <a:xfrm>
            <a:off x="250825" y="620713"/>
            <a:ext cx="2233613" cy="2087562"/>
            <a:chOff x="251520" y="620688"/>
            <a:chExt cx="2232248" cy="2088232"/>
          </a:xfrm>
        </p:grpSpPr>
        <p:pic>
          <p:nvPicPr>
            <p:cNvPr id="13" name="Рисунок 12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620688"/>
              <a:ext cx="2232248" cy="20882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>
              <a:off x="251520" y="692148"/>
              <a:ext cx="2232248" cy="201677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251520" y="620688"/>
              <a:ext cx="2160854" cy="201677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25"/>
            <a:ext cx="8893175" cy="3792538"/>
          </a:xfrm>
        </p:spPr>
        <p:txBody>
          <a:bodyPr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>
                <a:solidFill>
                  <a:srgbClr val="002060"/>
                </a:solidFill>
              </a:rPr>
              <a:t>Нужно учитывать и продолжительность приемов пищи и продолжительность интервалов между этими приемами. Разумный режим питания обеспечивает слаженную, без перебоев и перегрузок, работу желудочно-кишечного тракта, хорошее усвоение пищи и нормальное течение обмена веществ, а в результате прекрасное самочувствие. Растущему организму подходит четырехразовое полноценное питание. Перекусы в школе на переменах, булочками без чая, приносят скорее вред, чем пользу желудку. В ваших силах обеспечить ребят знаниями о правильном режиме питания. </a:t>
            </a:r>
          </a:p>
        </p:txBody>
      </p:sp>
      <p:pic>
        <p:nvPicPr>
          <p:cNvPr id="13318" name="Picture 6" descr="Картинка 381 из 114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293096"/>
            <a:ext cx="2990106" cy="223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Картинка 409 из 114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65104"/>
            <a:ext cx="27003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2" name="Picture 10" descr="http://www.chirkofff.com/wp-content/uploads/2011/10/n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509120"/>
            <a:ext cx="2717721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916238" y="4581525"/>
            <a:ext cx="3095625" cy="172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059113" y="4292600"/>
            <a:ext cx="2665412" cy="2232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Содержимое 3" descr="http://www.za-partoi.ru/core/utils/blob.php?blobid=1009&amp;w=300&amp;h=177&amp;i=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836613"/>
            <a:ext cx="3786188" cy="2286000"/>
          </a:xfrm>
          <a:ln w="38100">
            <a:solidFill>
              <a:srgbClr val="00FFFF"/>
            </a:solidFill>
          </a:ln>
        </p:spPr>
      </p:pic>
      <p:pic>
        <p:nvPicPr>
          <p:cNvPr id="33794" name="Рисунок 10" descr="http://www.za-partoi.ru/core/utils/blob.php?blobid=1011&amp;w=300&amp;h=168&amp;i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789363"/>
            <a:ext cx="3857625" cy="214312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33795" name="TextBox 11"/>
          <p:cNvSpPr txBox="1">
            <a:spLocks noChangeArrowheads="1"/>
          </p:cNvSpPr>
          <p:nvPr/>
        </p:nvSpPr>
        <p:spPr bwMode="auto">
          <a:xfrm>
            <a:off x="4716463" y="836613"/>
            <a:ext cx="41449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Franklin Gothic Book" pitchFamily="34" charset="0"/>
              </a:rPr>
              <a:t>Поместили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latin typeface="Franklin Gothic Book" pitchFamily="34" charset="0"/>
              </a:rPr>
              <a:t> гвозди на несколько часов в колу, а в чайнике вскипятили  лимонад.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87900" y="3500438"/>
            <a:ext cx="40719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Franklin Gothic Book" pitchFamily="34" charset="0"/>
              </a:rPr>
              <a:t>Ржавчина с гвоздей сошла легко, а налет после первого же кипячения остался лишь на нагревательном элементе чайника.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357188"/>
            <a:ext cx="8291512" cy="6143625"/>
          </a:xfrm>
        </p:spPr>
        <p:txBody>
          <a:bodyPr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6600"/>
                </a:solidFill>
              </a:rPr>
              <a:t>Задача </a:t>
            </a:r>
            <a:r>
              <a:rPr lang="ru-RU" b="1" dirty="0">
                <a:solidFill>
                  <a:srgbClr val="006600"/>
                </a:solidFill>
              </a:rPr>
              <a:t>школы и </a:t>
            </a:r>
            <a:r>
              <a:rPr lang="ru-RU" b="1" dirty="0" smtClean="0">
                <a:solidFill>
                  <a:srgbClr val="006600"/>
                </a:solidFill>
              </a:rPr>
              <a:t>родителей</a:t>
            </a:r>
            <a:r>
              <a:rPr lang="ru-RU" dirty="0" smtClean="0">
                <a:solidFill>
                  <a:srgbClr val="006600"/>
                </a:solidFill>
              </a:rPr>
              <a:t> – объяснить  </a:t>
            </a:r>
            <a:r>
              <a:rPr lang="ru-RU" dirty="0">
                <a:solidFill>
                  <a:srgbClr val="006600"/>
                </a:solidFill>
              </a:rPr>
              <a:t>подростку, что красота (а ведь каждый из них хочет быть красивым и любимым) – это красота физическая, духовная, это здоровье. К нашему большому сожалению, медицинские обследования детей, ежегодно проводимые в школе, выявляют все больше и больше заболеваний у подростков. Наши дети, еще только начинающие жить, зачастую уже имеют целый “букет” достаточно серьезных хронических заболеваний.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>
                <a:solidFill>
                  <a:srgbClr val="006600"/>
                </a:solidFill>
              </a:rPr>
              <a:t>По исследованиям ученых здоровье человека на </a:t>
            </a:r>
            <a:r>
              <a:rPr lang="ru-RU" b="1" dirty="0">
                <a:solidFill>
                  <a:srgbClr val="C00000"/>
                </a:solidFill>
              </a:rPr>
              <a:t>50%</a:t>
            </a:r>
            <a:r>
              <a:rPr lang="ru-RU" dirty="0">
                <a:solidFill>
                  <a:srgbClr val="006600"/>
                </a:solidFill>
              </a:rPr>
              <a:t> - его </a:t>
            </a:r>
            <a:r>
              <a:rPr lang="ru-RU" b="1" i="1" dirty="0">
                <a:solidFill>
                  <a:srgbClr val="C00000"/>
                </a:solidFill>
              </a:rPr>
              <a:t>образ жизни</a:t>
            </a:r>
            <a:r>
              <a:rPr lang="ru-RU" dirty="0">
                <a:solidFill>
                  <a:srgbClr val="006600"/>
                </a:solidFill>
              </a:rPr>
              <a:t>, на 20% - </a:t>
            </a:r>
            <a:r>
              <a:rPr lang="ru-RU" b="1" dirty="0">
                <a:solidFill>
                  <a:srgbClr val="006600"/>
                </a:solidFill>
              </a:rPr>
              <a:t>наследственность</a:t>
            </a:r>
            <a:r>
              <a:rPr lang="ru-RU" dirty="0">
                <a:solidFill>
                  <a:srgbClr val="006600"/>
                </a:solidFill>
              </a:rPr>
              <a:t>, еще 20 % - </a:t>
            </a:r>
            <a:r>
              <a:rPr lang="ru-RU" b="1" dirty="0">
                <a:solidFill>
                  <a:srgbClr val="006600"/>
                </a:solidFill>
              </a:rPr>
              <a:t>окружающая среда</a:t>
            </a:r>
            <a:r>
              <a:rPr lang="ru-RU" dirty="0">
                <a:solidFill>
                  <a:srgbClr val="006600"/>
                </a:solidFill>
              </a:rPr>
              <a:t> и только 10% - </a:t>
            </a:r>
            <a:r>
              <a:rPr lang="ru-RU" b="1" dirty="0">
                <a:solidFill>
                  <a:srgbClr val="006600"/>
                </a:solidFill>
              </a:rPr>
              <a:t>здравоохранение</a:t>
            </a:r>
            <a:r>
              <a:rPr lang="ru-RU" dirty="0" smtClean="0">
                <a:solidFill>
                  <a:srgbClr val="006600"/>
                </a:solidFill>
              </a:rPr>
              <a:t>.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Kostya\Pictures\разное\24.0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kadin.npi-tu.ru/upload/image/_2011/12/01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08050"/>
            <a:ext cx="8713788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http://ddu511.minsk.edu.by/sm.aspx?uid=3387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428625"/>
            <a:ext cx="139065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://ddu511.minsk.edu.by/sm.aspx?uid=338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85750"/>
            <a:ext cx="1500187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5" descr="http://ddu511.minsk.edu.by/sm.aspx?uid=3387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4214813"/>
            <a:ext cx="8286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http://ddu511.minsk.edu.by/sm.aspx?uid=3387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357188"/>
            <a:ext cx="11969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9" descr="http://ddu511.minsk.edu.by/sm.aspx?uid=3388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3571875"/>
            <a:ext cx="1990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1" descr="http://ddu511.minsk.edu.by/sm.aspx?uid=3388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63" y="2214563"/>
            <a:ext cx="13096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3" descr="http://ddu511.minsk.edu.by/sm.aspx?uid=3388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63" y="4143375"/>
            <a:ext cx="16002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857375"/>
            <a:ext cx="8429625" cy="19415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Растите удачника!</a:t>
            </a:r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(маленькие хитрости)</a:t>
            </a:r>
            <a:endParaRPr lang="ru-RU" sz="28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873" name="Подзаголовок 2"/>
          <p:cNvSpPr txBox="1">
            <a:spLocks/>
          </p:cNvSpPr>
          <p:nvPr/>
        </p:nvSpPr>
        <p:spPr bwMode="auto">
          <a:xfrm>
            <a:off x="1428750" y="5643563"/>
            <a:ext cx="64008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i="1" u="sng">
                <a:solidFill>
                  <a:srgbClr val="006600"/>
                </a:solidFill>
                <a:latin typeface="Franklin Gothic Book" pitchFamily="34" charset="0"/>
              </a:rPr>
              <a:t>Советы психолога</a:t>
            </a:r>
            <a:endParaRPr lang="ru-RU" sz="3200" u="sng">
              <a:solidFill>
                <a:srgbClr val="006600"/>
              </a:solidFill>
              <a:latin typeface="Franklin Gothic Book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Franklin Gothic Book" pitchFamily="34" charset="0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Содержимое 2"/>
          <p:cNvSpPr>
            <a:spLocks noGrp="1"/>
          </p:cNvSpPr>
          <p:nvPr>
            <p:ph idx="1"/>
          </p:nvPr>
        </p:nvSpPr>
        <p:spPr>
          <a:xfrm>
            <a:off x="2857500" y="928688"/>
            <a:ext cx="5872163" cy="528637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b="1" i="1" smtClean="0"/>
              <a:t>        "Машина любит смазку, а человек – ласку". " Для того, чтобы просто существовать, ребёнку требуется 4 объятия в день, для нормального же развития - 12".  Эту хитрость обнаружил и подарил известный американский хирург Роберт Мак.</a:t>
            </a:r>
            <a:endParaRPr lang="ru-RU" smtClean="0"/>
          </a:p>
        </p:txBody>
      </p:sp>
      <p:pic>
        <p:nvPicPr>
          <p:cNvPr id="37890" name="Picture 2" descr="http://ddu511.minsk.edu.by/sm.aspx?uid=338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000250"/>
            <a:ext cx="201771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50" y="357188"/>
            <a:ext cx="6329363" cy="6072187"/>
          </a:xfrm>
        </p:spPr>
        <p:txBody>
          <a:bodyPr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           Одобрение </a:t>
            </a:r>
            <a:r>
              <a:rPr lang="ru-RU" b="1" i="1" dirty="0"/>
              <a:t>даст ребёнку ориентиры, как себя вести. При хорошей дозе одобрений можно обойтись минимумом запретов. Но при этом всё, что хорошо </a:t>
            </a:r>
            <a:r>
              <a:rPr lang="ru-RU" b="1" i="1" dirty="0" smtClean="0"/>
              <a:t>получается</a:t>
            </a:r>
            <a:r>
              <a:rPr lang="ru-RU" b="1" i="1" dirty="0"/>
              <a:t>, отмечать, а что пока не удаётся, не замечать. Пореже переводить в словесный план и делать "глобальные выводы": "Вечно ты..!", "Вечно у тебя..!", "Никогда не..!". Доказано: </a:t>
            </a:r>
            <a:r>
              <a:rPr lang="ru-RU" b="1" i="1" dirty="0" smtClean="0"/>
              <a:t>это оказывает </a:t>
            </a:r>
            <a:r>
              <a:rPr lang="ru-RU" b="1" i="1" dirty="0"/>
              <a:t>парализующее гипнотическое </a:t>
            </a:r>
            <a:r>
              <a:rPr lang="ru-RU" b="1" i="1" dirty="0" smtClean="0"/>
              <a:t>действие.</a:t>
            </a:r>
            <a:endParaRPr lang="ru-RU" dirty="0"/>
          </a:p>
        </p:txBody>
      </p:sp>
      <p:pic>
        <p:nvPicPr>
          <p:cNvPr id="38914" name="Picture 7" descr="http://ddu511.minsk.edu.by/sm.aspx?uid=3387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05038"/>
            <a:ext cx="1643062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475" y="620713"/>
            <a:ext cx="5400675" cy="5643562"/>
          </a:xfrm>
        </p:spPr>
        <p:txBody>
          <a:bodyPr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/>
              <a:t>Если не испытываете радости от общения с ребёнком, но при этом пытаетесь его чему-то научить, то знайте, что дело бесполезное: научите избегать ваших уроков (обучений).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/>
              <a:t>Замечено</a:t>
            </a:r>
            <a:r>
              <a:rPr lang="ru-RU" b="1" i="1" dirty="0"/>
              <a:t>, что заурядный, но смелый, решительный человек может соперничать в удаче с любым талантом, если талант робок.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/>
              <a:t>Обделённые </a:t>
            </a:r>
            <a:r>
              <a:rPr lang="ru-RU" b="1" i="1" dirty="0"/>
              <a:t>талантом побеждают чаще, потому что напористы и решительны. </a:t>
            </a:r>
            <a:r>
              <a:rPr lang="ru-RU" b="1" i="1" dirty="0" smtClean="0"/>
              <a:t>(Значит</a:t>
            </a:r>
            <a:r>
              <a:rPr lang="ru-RU" b="1" i="1" dirty="0"/>
              <a:t>, у них тоже талант, но другой</a:t>
            </a:r>
            <a:r>
              <a:rPr lang="ru-RU" b="1" i="1" dirty="0" smtClean="0"/>
              <a:t>).</a:t>
            </a:r>
            <a:endParaRPr lang="ru-RU" b="1" i="1" dirty="0"/>
          </a:p>
        </p:txBody>
      </p:sp>
      <p:pic>
        <p:nvPicPr>
          <p:cNvPr id="39938" name="Picture 3" descr="http://ddu511.minsk.edu.by/sm.aspx?uid=3387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133600"/>
            <a:ext cx="27193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50" y="714375"/>
            <a:ext cx="5543550" cy="5411788"/>
          </a:xfrm>
        </p:spPr>
        <p:txBody>
          <a:bodyPr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          Пик </a:t>
            </a:r>
            <a:r>
              <a:rPr lang="ru-RU" b="1" i="1" dirty="0"/>
              <a:t>раскрытия способностей очень индивидуален. Он может быть и в 5, и в 15, и в 20, и в 40, и даже в 60 лет. В чём и когда проявятся эти способности и проявятся ли? Жизнь, т.е. среда, условия, может способствовать их появлению и проявлению.</a:t>
            </a:r>
            <a:endParaRPr lang="ru-RU" dirty="0"/>
          </a:p>
        </p:txBody>
      </p:sp>
      <p:pic>
        <p:nvPicPr>
          <p:cNvPr id="40962" name="Picture 11" descr="http://ddu511.minsk.edu.by/sm.aspx?uid=3388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785938"/>
            <a:ext cx="22621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785794"/>
            <a:ext cx="5472112" cy="5643562"/>
          </a:xfrm>
        </p:spPr>
        <p:txBody>
          <a:bodyPr>
            <a:noAutofit/>
          </a:bodyPr>
          <a:lstStyle/>
          <a:p>
            <a:r>
              <a:rPr lang="ru-RU" sz="2000" b="1" cap="all" dirty="0" err="1" smtClean="0"/>
              <a:t>сПОРТИВНЫЕ</a:t>
            </a:r>
            <a:r>
              <a:rPr lang="ru-RU" sz="2000" b="1" cap="all" dirty="0" smtClean="0"/>
              <a:t> НОВОСТИ.</a:t>
            </a:r>
          </a:p>
          <a:p>
            <a:r>
              <a:rPr lang="ru-RU" sz="2000" b="1" cap="all" dirty="0" smtClean="0"/>
              <a:t>СПОРТ В САРАНСКЕ.</a:t>
            </a:r>
            <a:endParaRPr lang="ru-RU" sz="2000" dirty="0" smtClean="0"/>
          </a:p>
          <a:p>
            <a:r>
              <a:rPr lang="ru-RU" sz="2000" b="1" dirty="0" smtClean="0"/>
              <a:t>Спорт в Саранске</a:t>
            </a:r>
            <a:r>
              <a:rPr lang="ru-RU" sz="2000" dirty="0" smtClean="0"/>
              <a:t>, как и во всем мире, любят и активно им занимаются. </a:t>
            </a:r>
          </a:p>
          <a:p>
            <a:r>
              <a:rPr lang="ru-RU" sz="2000" b="1" dirty="0" smtClean="0"/>
              <a:t>Новости спорта России</a:t>
            </a:r>
            <a:r>
              <a:rPr lang="ru-RU" sz="2000" dirty="0" smtClean="0"/>
              <a:t> сегодня важны и интересны как никогда. Страна готовится к проведению сразу нескольких </a:t>
            </a:r>
            <a:r>
              <a:rPr lang="ru-RU" sz="2000" i="1" dirty="0" smtClean="0"/>
              <a:t>спортивных мероприятий</a:t>
            </a:r>
            <a:r>
              <a:rPr lang="ru-RU" sz="2000" dirty="0" smtClean="0"/>
              <a:t>. Это и молодежная Универсиада в Казани в 2013 году. Олимпийские игры в Сочи - 2014 год. И, конечно же, мировой Чемпионат по футболу 2018 года. Одним из претендентов на проведение отборочных матчей Чемпионата Мира по футболу является Саранск. </a:t>
            </a:r>
            <a:endParaRPr lang="ru-RU" sz="2000" dirty="0" smtClean="0"/>
          </a:p>
        </p:txBody>
      </p:sp>
      <p:pic>
        <p:nvPicPr>
          <p:cNvPr id="41986" name="Picture 13" descr="http://ddu511.minsk.edu.by/sm.aspx?uid=3388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071688"/>
            <a:ext cx="23876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dirty="0" smtClean="0"/>
              <a:t>Мордовия спортивная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 smtClean="0"/>
              <a:t>В стране </a:t>
            </a:r>
            <a:r>
              <a:rPr lang="ru-RU" sz="2000" u="sng" dirty="0" smtClean="0">
                <a:hlinkClick r:id="rId2"/>
              </a:rPr>
              <a:t>ведется интенсивное </a:t>
            </a:r>
            <a:r>
              <a:rPr lang="ru-RU" sz="2000" u="sng" dirty="0" err="1" smtClean="0">
                <a:hlinkClick r:id="rId2"/>
              </a:rPr>
              <a:t>строительство</a:t>
            </a:r>
            <a:r>
              <a:rPr lang="ru-RU" sz="2000" dirty="0" err="1" smtClean="0"/>
              <a:t>спортивных</a:t>
            </a:r>
            <a:r>
              <a:rPr lang="ru-RU" sz="2000" dirty="0" smtClean="0"/>
              <a:t> сооружений и сопутствующей инфраструктуры. В Саранске также строится огромный современный стадион и возможно именно наш город выберут в качестве спортивной площадки для проведения международных футбольных матчей.</a:t>
            </a:r>
          </a:p>
          <a:p>
            <a:r>
              <a:rPr lang="ru-RU" sz="2000" b="1" dirty="0" smtClean="0"/>
              <a:t>Спортивная Мордовия</a:t>
            </a:r>
            <a:r>
              <a:rPr lang="ru-RU" sz="2000" dirty="0" smtClean="0"/>
              <a:t> может по праву гордиться своими спортсменами. Доказательством тому служат </a:t>
            </a:r>
            <a:r>
              <a:rPr lang="ru-RU" sz="2000" i="1" dirty="0" smtClean="0"/>
              <a:t>достижения мордовских </a:t>
            </a:r>
            <a:r>
              <a:rPr lang="ru-RU" sz="2000" i="1" dirty="0" err="1" smtClean="0"/>
              <a:t>спорсменов</a:t>
            </a:r>
            <a:r>
              <a:rPr lang="ru-RU" sz="2000" dirty="0" smtClean="0"/>
              <a:t> на международных соревнованиях. Прошедшая этим летом олимпиада в Лондоне показала их спортивные возможности. </a:t>
            </a:r>
            <a:r>
              <a:rPr lang="ru-RU" sz="2000" b="1" smtClean="0"/>
              <a:t>Мордовские </a:t>
            </a:r>
            <a:r>
              <a:rPr lang="ru-RU" sz="2000" b="1" smtClean="0"/>
              <a:t>спортсмены</a:t>
            </a:r>
            <a:r>
              <a:rPr lang="ru-RU" sz="2000" dirty="0" smtClean="0"/>
              <a:t> в Англии завоевали множество наград. Появились новые имена Олимпийских </a:t>
            </a:r>
            <a:r>
              <a:rPr lang="ru-RU" sz="2000" dirty="0" smtClean="0"/>
              <a:t>чемпионов.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Мордовия спортивная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 Растет </a:t>
            </a:r>
            <a:r>
              <a:rPr lang="ru-RU" sz="2400" dirty="0" smtClean="0"/>
              <a:t>мастерство </a:t>
            </a:r>
            <a:r>
              <a:rPr lang="ru-RU" sz="2400" i="1" dirty="0" smtClean="0"/>
              <a:t>спортсменов из Мордовии</a:t>
            </a:r>
            <a:r>
              <a:rPr lang="ru-RU" sz="2400" dirty="0" smtClean="0"/>
              <a:t>. Да и как тому не быть, если </a:t>
            </a:r>
            <a:r>
              <a:rPr lang="ru-RU" sz="2400" i="1" dirty="0" smtClean="0"/>
              <a:t>о развитии спорта в Мордовии</a:t>
            </a:r>
            <a:r>
              <a:rPr lang="ru-RU" sz="2400" dirty="0" smtClean="0"/>
              <a:t> заботятся на самом высоком уровне. </a:t>
            </a:r>
            <a:r>
              <a:rPr lang="ru-RU" sz="2400" i="1" dirty="0" smtClean="0"/>
              <a:t>Спорт в Саранске</a:t>
            </a:r>
            <a:r>
              <a:rPr lang="ru-RU" sz="2400" dirty="0" smtClean="0"/>
              <a:t> имеет приоритетное направление. Строятся как крупные спортивные сооружения, так и обустраиваются школы, спортивные площадки местного значения. Проводятся </a:t>
            </a:r>
            <a:r>
              <a:rPr lang="ru-RU" sz="2400" b="1" dirty="0" smtClean="0"/>
              <a:t>спортивные мероприятия</a:t>
            </a:r>
            <a:r>
              <a:rPr lang="ru-RU" sz="2400" i="1" dirty="0" smtClean="0"/>
              <a:t> как в Саранске</a:t>
            </a:r>
            <a:r>
              <a:rPr lang="ru-RU" sz="2400" dirty="0" smtClean="0"/>
              <a:t>, так и на территории всех районов Мордовии. Выявляются лучшие спортсмены</a:t>
            </a:r>
          </a:p>
          <a:p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250825" y="549275"/>
            <a:ext cx="8610600" cy="5951538"/>
          </a:xfrm>
        </p:spPr>
        <p:txBody>
          <a:bodyPr/>
          <a:lstStyle/>
          <a:p>
            <a:pPr algn="just" eaLnBrk="1" hangingPunct="1"/>
            <a:r>
              <a:rPr lang="ru-RU" b="1" smtClean="0">
                <a:solidFill>
                  <a:srgbClr val="FF0000"/>
                </a:solidFill>
              </a:rPr>
              <a:t>Здоровые дети - это великое счастье.</a:t>
            </a:r>
            <a:r>
              <a:rPr lang="ru-RU" smtClean="0">
                <a:solidFill>
                  <a:srgbClr val="002060"/>
                </a:solidFill>
              </a:rPr>
              <a:t> На протяжении веков люди искали панацею от болезней и видели ее секреты то в специфике питания, то в закаливании, то в отдельных видах физических упражнений. А панацея эта, оказывается, рядом. Она кроется в здоровом образе жизни. С первой минуты рождения ребенка эта истина должна находиться в основе его воспитания - именно в семье закладывается фундамент пирамиды здоровья, к вершине которой человек поднимается всю жизнь.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620713"/>
            <a:ext cx="8683625" cy="5737225"/>
          </a:xfrm>
        </p:spPr>
        <p:txBody>
          <a:bodyPr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</a:t>
            </a:r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>
                <a:solidFill>
                  <a:srgbClr val="0070C0"/>
                </a:solidFill>
              </a:rPr>
              <a:t>то же время многие специалисты считают, что здоровье человека определяется в значительной мере «доминантой» здоровья, закладываемой с детства. Сначала в результате механического повторения правильно организованных гигиенических процедур вырабатывается динамический стереотип «здорового» поведения. Постепенно </a:t>
            </a:r>
            <a:r>
              <a:rPr lang="ru-RU" dirty="0" smtClean="0">
                <a:solidFill>
                  <a:srgbClr val="0070C0"/>
                </a:solidFill>
              </a:rPr>
              <a:t>на его </a:t>
            </a:r>
            <a:r>
              <a:rPr lang="ru-RU" dirty="0">
                <a:solidFill>
                  <a:srgbClr val="0070C0"/>
                </a:solidFill>
              </a:rPr>
              <a:t>основе </a:t>
            </a:r>
            <a:r>
              <a:rPr lang="ru-RU" dirty="0" smtClean="0">
                <a:solidFill>
                  <a:srgbClr val="0070C0"/>
                </a:solidFill>
              </a:rPr>
              <a:t>приобретаются соответствующие </a:t>
            </a:r>
            <a:r>
              <a:rPr lang="ru-RU" dirty="0">
                <a:solidFill>
                  <a:srgbClr val="0070C0"/>
                </a:solidFill>
              </a:rPr>
              <a:t>знания, и формируется осознанное отношение к собственному здоровью, «настрой» на здоровье. В этом и заключается специфическая «работа» мозга в управлении здоровьем.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642938"/>
            <a:ext cx="8047037" cy="5429250"/>
          </a:xfrm>
        </p:spPr>
        <p:txBody>
          <a:bodyPr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>
                <a:solidFill>
                  <a:srgbClr val="002060"/>
                </a:solidFill>
              </a:rPr>
              <a:t>Быть здоровым - естественное стремление человека. Здоровье означает не просто отсутствие болезней, но и физическое, психическое и социальное благополучие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u="sng" dirty="0" smtClean="0">
              <a:solidFill>
                <a:srgbClr val="C0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u="sng" dirty="0" smtClean="0">
                <a:solidFill>
                  <a:srgbClr val="C00000"/>
                </a:solidFill>
              </a:rPr>
              <a:t>ВИДЫ ЗДОРОВЬЯ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Физическое здоровье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Психическое здоровье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Нравственное здоровье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1187450" y="1268413"/>
            <a:ext cx="7572375" cy="3792537"/>
          </a:xfrm>
        </p:spPr>
        <p:txBody>
          <a:bodyPr/>
          <a:lstStyle/>
          <a:p>
            <a:pPr marL="0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800" b="1" smtClean="0">
                <a:solidFill>
                  <a:srgbClr val="006600"/>
                </a:solidFill>
              </a:rPr>
              <a:t>Физическое здоровье</a:t>
            </a:r>
            <a:r>
              <a:rPr lang="ru-RU" sz="2800" smtClean="0">
                <a:solidFill>
                  <a:srgbClr val="006600"/>
                </a:solidFill>
              </a:rPr>
              <a:t> </a:t>
            </a:r>
            <a:r>
              <a:rPr lang="ru-RU" sz="2800" smtClean="0">
                <a:solidFill>
                  <a:srgbClr val="002060"/>
                </a:solidFill>
              </a:rPr>
              <a:t>- это естественное состояние организма, обусловленное нормальным функционированием всех его органов и систем. Если хорошо работают все органы и системы, то и весь организм человека (система саморегулирующаяся) правильно функционирует и развивается.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>
          <a:xfrm>
            <a:off x="395288" y="476250"/>
            <a:ext cx="8362950" cy="3600450"/>
          </a:xfrm>
        </p:spPr>
        <p:txBody>
          <a:bodyPr/>
          <a:lstStyle/>
          <a:p>
            <a:pPr algn="just" eaLnBrk="1" hangingPunct="1"/>
            <a:r>
              <a:rPr lang="ru-RU" b="1" smtClean="0">
                <a:solidFill>
                  <a:srgbClr val="006600"/>
                </a:solidFill>
              </a:rPr>
              <a:t>Психическое здоровье </a:t>
            </a:r>
            <a:r>
              <a:rPr lang="ru-RU" smtClean="0">
                <a:solidFill>
                  <a:srgbClr val="002060"/>
                </a:solidFill>
              </a:rPr>
              <a:t>зависит от состояния головного мозга, оно характеризуется уровнем и качеством мышления, развитием внимания и памяти, степенью эмоциональной устойчивости, развитием волевых качеств.</a:t>
            </a:r>
          </a:p>
        </p:txBody>
      </p:sp>
      <p:pic>
        <p:nvPicPr>
          <p:cNvPr id="3074" name="Picture 2" descr="C:\Users\Kostya\Pictures\разное\child-comp-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73016"/>
            <a:ext cx="4032273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716463" y="4581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50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620713"/>
            <a:ext cx="8497887" cy="5688012"/>
          </a:xfrm>
        </p:spPr>
        <p:txBody>
          <a:bodyPr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Нравственное здоровье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определяется теми моральными принципами, которые являются основой социальной жизни человека, т.е. жизни в определенном человеческом обществе. Отличительными признаками нравственного здоровья человека являются, прежде всего, сознательное отношение к труду, овладение сокровищами культуры, активное неприятие нравов и привычек, противоречащих нормальному образу жизни. Поэтому социальное здоровье считается высшей мерой человеческого здоровья.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500063"/>
            <a:ext cx="7543800" cy="6000750"/>
          </a:xfrm>
        </p:spPr>
        <p:txBody>
          <a:bodyPr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Каждый родитель хочет видеть своих детей здоровыми и счастливыми, но не задумывается о том, как сделать, чтобы их дети жили в ладу с собой, с окружающим их миром, с людьми.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Секрет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этой гармонии прост — здоровый образ жизни: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поддержание физического здоровья,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отсутствие вредных привычек,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правильное питание,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радостное ощущение своего существования в этом мире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ЗДОРОВЫЙ 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258</TotalTime>
  <Words>1452</Words>
  <Application>Microsoft Office PowerPoint</Application>
  <PresentationFormat>Экран (4:3)</PresentationFormat>
  <Paragraphs>102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ЗДОРОВАЯ СЕМЬЯ  – ЗДОРОВЫЙ РЕБЕНОК   Кл. час в 5 классе МОУ «СОШ №2» г.о.Саранск 2013-2014 уч.год. Кл. рук. Сыркина М.П.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Полноценное питание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Мордовия спортивная</vt:lpstr>
      <vt:lpstr>Мордовия спортивная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 удачника! (маленькие хитрости) Советы психолога</dc:title>
  <dc:creator>Ольга Владимировна</dc:creator>
  <cp:lastModifiedBy>MP</cp:lastModifiedBy>
  <cp:revision>69</cp:revision>
  <dcterms:created xsi:type="dcterms:W3CDTF">2010-11-26T08:21:12Z</dcterms:created>
  <dcterms:modified xsi:type="dcterms:W3CDTF">2013-08-31T17:48:23Z</dcterms:modified>
</cp:coreProperties>
</file>