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74" r:id="rId6"/>
    <p:sldId id="258" r:id="rId7"/>
    <p:sldId id="261" r:id="rId8"/>
    <p:sldId id="262" r:id="rId9"/>
    <p:sldId id="263" r:id="rId10"/>
    <p:sldId id="265" r:id="rId11"/>
    <p:sldId id="264" r:id="rId12"/>
    <p:sldId id="266" r:id="rId13"/>
    <p:sldId id="272" r:id="rId14"/>
    <p:sldId id="267" r:id="rId15"/>
    <p:sldId id="275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66"/>
    <a:srgbClr val="6600CC"/>
    <a:srgbClr val="3333CC"/>
    <a:srgbClr val="80008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3D879-1A56-4D20-B1EA-30818FDA6938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65B6D-68D7-4BE0-AFEF-FACC1CCD9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chool.xvatit.com/index.php?title=%D0%A4%D0%B0%D0%B9%D0%BB:3-09-24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8215370" cy="2786082"/>
          </a:xfrm>
          <a:ln w="7620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Магия. Декор гробниц. </a:t>
            </a:r>
            <a:b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Канон изображения фигуры на плоскости.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0504"/>
            <a:ext cx="6400800" cy="2428892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Презентацию подготовила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Учитель изобразительного искусства и МХК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Гильдт Валентина Степановна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МБОУ  КСШ с. Крестьянка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6600CC"/>
                </a:solidFill>
              </a:rPr>
              <a:t>Рассмотрите роспись саркофага царицы </a:t>
            </a:r>
            <a:r>
              <a:rPr lang="ru-RU" sz="7200" b="1" dirty="0" err="1" smtClean="0">
                <a:solidFill>
                  <a:srgbClr val="6600CC"/>
                </a:solidFill>
              </a:rPr>
              <a:t>Кауи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5429264"/>
            <a:ext cx="3571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Стр. 46.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80566"/>
            <a:ext cx="3857652" cy="2791692"/>
          </a:xfrm>
          <a:prstGeom prst="rect">
            <a:avLst/>
          </a:prstGeom>
          <a:noFill/>
          <a:ln w="76200">
            <a:solidFill>
              <a:srgbClr val="6600CC"/>
            </a:solidFill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7" y="1785926"/>
            <a:ext cx="4646983" cy="4572032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282" y="214290"/>
            <a:ext cx="8929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00CC"/>
                </a:solidFill>
              </a:rPr>
              <a:t>В эпоху Нового царства саркофаг приобретает форму мумии</a:t>
            </a:r>
            <a:endParaRPr lang="ru-RU" sz="4000" b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786842" cy="664371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800" b="1" i="1" dirty="0" smtClean="0">
                <a:solidFill>
                  <a:srgbClr val="6600CC"/>
                </a:solidFill>
              </a:rPr>
              <a:t>Помимо </a:t>
            </a:r>
            <a:r>
              <a:rPr lang="ru-RU" sz="3800" b="1" i="1" dirty="0">
                <a:solidFill>
                  <a:srgbClr val="6600CC"/>
                </a:solidFill>
              </a:rPr>
              <a:t>саркофагов в эпоху </a:t>
            </a:r>
            <a:r>
              <a:rPr lang="ru-RU" sz="3800" b="1" i="1" dirty="0" err="1">
                <a:solidFill>
                  <a:srgbClr val="6600CC"/>
                </a:solidFill>
              </a:rPr>
              <a:t>новoгo</a:t>
            </a:r>
            <a:r>
              <a:rPr lang="ru-RU" sz="3800" b="1" i="1" dirty="0">
                <a:solidFill>
                  <a:srgbClr val="6600CC"/>
                </a:solidFill>
              </a:rPr>
              <a:t> царства опять стали щедро украшать росписями гробницы. Гробницы высекали в скалах на западном берегу Нила, на поверхность выходила лишь замурованная дверь. Фрески </a:t>
            </a:r>
            <a:r>
              <a:rPr lang="ru-RU" sz="3800" b="1" i="1" dirty="0" err="1" smtClean="0">
                <a:solidFill>
                  <a:srgbClr val="6600CC"/>
                </a:solidFill>
              </a:rPr>
              <a:t>новoгo</a:t>
            </a:r>
            <a:r>
              <a:rPr lang="ru-RU" sz="3800" b="1" i="1" dirty="0" smtClean="0">
                <a:solidFill>
                  <a:srgbClr val="6600CC"/>
                </a:solidFill>
              </a:rPr>
              <a:t> </a:t>
            </a:r>
            <a:r>
              <a:rPr lang="ru-RU" sz="3800" b="1" i="1" dirty="0">
                <a:solidFill>
                  <a:srgbClr val="6600CC"/>
                </a:solidFill>
              </a:rPr>
              <a:t>царства красочностью превосходят погребения предыдущих эпох. В царских усыпальницах воссоздавался ирреальный мир богов, в общении с которыми проводил время умерший фараон. В гробницах знати изображалась реальная жизнь, которую как бы со стороны наблюдали египетские вельможи. </a:t>
            </a:r>
            <a:r>
              <a:rPr lang="ru-RU" sz="3800" b="1" i="1" dirty="0" smtClean="0">
                <a:solidFill>
                  <a:srgbClr val="6600CC"/>
                </a:solidFill>
              </a:rPr>
              <a:t>Ремесленники  </a:t>
            </a:r>
            <a:r>
              <a:rPr lang="ru-RU" sz="3800" b="1" i="1" dirty="0" err="1">
                <a:solidFill>
                  <a:srgbClr val="6600CC"/>
                </a:solidFill>
              </a:rPr>
              <a:t>нaслаждались</a:t>
            </a:r>
            <a:r>
              <a:rPr lang="ru-RU" sz="3800" b="1" i="1" dirty="0">
                <a:solidFill>
                  <a:srgbClr val="6600CC"/>
                </a:solidFill>
              </a:rPr>
              <a:t> пейзажем египетского рая, радуясь, что воды здесь в изобилии, а злаки вырастают выше человеческого </a:t>
            </a:r>
            <a:r>
              <a:rPr lang="ru-RU" sz="3800" b="1" i="1" dirty="0" err="1" smtClean="0">
                <a:solidFill>
                  <a:srgbClr val="6600CC"/>
                </a:solidFill>
              </a:rPr>
              <a:t>poста</a:t>
            </a:r>
            <a:r>
              <a:rPr lang="ru-RU" sz="3800" b="1" i="1" dirty="0">
                <a:solidFill>
                  <a:srgbClr val="6600CC"/>
                </a:solidFill>
              </a:rPr>
              <a:t> </a:t>
            </a:r>
            <a:r>
              <a:rPr lang="ru-RU" sz="3800" b="1" i="1" dirty="0" smtClean="0">
                <a:solidFill>
                  <a:srgbClr val="6600CC"/>
                </a:solidFill>
              </a:rPr>
              <a:t>( </a:t>
            </a:r>
            <a:r>
              <a:rPr lang="ru-RU" sz="3800" b="1" i="1" dirty="0" smtClean="0">
                <a:solidFill>
                  <a:srgbClr val="6600CC"/>
                </a:solidFill>
              </a:rPr>
              <a:t>рис</a:t>
            </a:r>
            <a:r>
              <a:rPr lang="ru-RU" sz="3800" b="1" i="1" dirty="0">
                <a:solidFill>
                  <a:srgbClr val="6600CC"/>
                </a:solidFill>
              </a:rPr>
              <a:t>. 8).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429684" cy="62151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6600CC"/>
                </a:solidFill>
              </a:rPr>
              <a:t>    </a:t>
            </a:r>
            <a:r>
              <a:rPr lang="ru-RU" sz="3900" b="1" i="1" dirty="0" smtClean="0">
                <a:solidFill>
                  <a:srgbClr val="6600CC"/>
                </a:solidFill>
              </a:rPr>
              <a:t>Одной </a:t>
            </a:r>
            <a:r>
              <a:rPr lang="ru-RU" sz="3900" b="1" i="1" dirty="0">
                <a:solidFill>
                  <a:srgbClr val="6600CC"/>
                </a:solidFill>
              </a:rPr>
              <a:t>из самых красочных и богатых по подбору сюжетов является гробница Рамсеса IX в Долине царей (Новое царство). Она состоит из коридора и нескольких камер, </a:t>
            </a:r>
            <a:r>
              <a:rPr lang="ru-RU" sz="3900" b="1" i="1" dirty="0" err="1">
                <a:solidFill>
                  <a:srgbClr val="6600CC"/>
                </a:solidFill>
              </a:rPr>
              <a:t>pacположенных</a:t>
            </a:r>
            <a:r>
              <a:rPr lang="ru-RU" sz="3900" b="1" i="1" dirty="0">
                <a:solidFill>
                  <a:srgbClr val="6600CC"/>
                </a:solidFill>
              </a:rPr>
              <a:t> ниже уровня входа, так что спуск в царство Осириса ощущается буквально. На стенах коридора изображена встреча фараона с богами; магические тексты обеспечивают ему счастливую жизнь в обществе </a:t>
            </a:r>
            <a:r>
              <a:rPr lang="ru-RU" sz="3900" b="1" i="1" dirty="0" smtClean="0">
                <a:solidFill>
                  <a:srgbClr val="6600CC"/>
                </a:solidFill>
              </a:rPr>
              <a:t>богов </a:t>
            </a:r>
            <a:r>
              <a:rPr lang="ru-RU" sz="3900" b="1" i="1" dirty="0" smtClean="0">
                <a:solidFill>
                  <a:srgbClr val="6600CC"/>
                </a:solidFill>
              </a:rPr>
              <a:t>(рис</a:t>
            </a:r>
            <a:r>
              <a:rPr lang="ru-RU" sz="3900" b="1" i="1" dirty="0">
                <a:solidFill>
                  <a:srgbClr val="6600CC"/>
                </a:solidFill>
              </a:rPr>
              <a:t>. 7).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Гробница Рамсеса IX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4448026" cy="3143272"/>
          </a:xfrm>
          <a:prstGeom prst="rect">
            <a:avLst/>
          </a:prstGeom>
          <a:noFill/>
          <a:ln w="76200">
            <a:solidFill>
              <a:srgbClr val="FF0066"/>
            </a:solidFill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14818"/>
            <a:ext cx="4714875" cy="244884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714488"/>
            <a:ext cx="3986212" cy="414972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501122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44291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Гробница Рамсеса IX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Погребальная камера</a:t>
            </a:r>
          </a:p>
          <a:p>
            <a:pPr>
              <a:buNone/>
            </a:pP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Росписи в технике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 углубленного рельефа,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получившей название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энкаустика</a:t>
            </a:r>
            <a:endParaRPr lang="ru-RU" b="1" i="1" dirty="0">
              <a:solidFill>
                <a:srgbClr val="3333CC"/>
              </a:solidFill>
            </a:endParaRPr>
          </a:p>
        </p:txBody>
      </p:sp>
      <p:pic>
        <p:nvPicPr>
          <p:cNvPr id="4" name="Picture 4" descr="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85728"/>
            <a:ext cx="4357685" cy="6219137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CC"/>
                </a:solidFill>
              </a:rPr>
              <a:t>Особенности художественной культуры Древнего Египта</a:t>
            </a:r>
            <a:endParaRPr lang="ru-RU" b="1" dirty="0">
              <a:solidFill>
                <a:srgbClr val="66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Вера в загробную жизнь как продолжение земной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Заупокойный культ с его составными частями: сохранение тела, гробница, ритуал.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b="1" dirty="0">
                <a:solidFill>
                  <a:srgbClr val="6600CC"/>
                </a:solidFill>
              </a:rPr>
              <a:t>ВОПРОСЫ И ЗАДАНИЯ </a:t>
            </a:r>
            <a:r>
              <a:rPr lang="ru-RU" dirty="0">
                <a:solidFill>
                  <a:srgbClr val="6600CC"/>
                </a:solidFill>
              </a:rPr>
              <a:t/>
            </a:r>
            <a:br>
              <a:rPr lang="ru-RU" dirty="0">
                <a:solidFill>
                  <a:srgbClr val="6600CC"/>
                </a:solidFill>
              </a:rPr>
            </a:br>
            <a:endParaRPr lang="ru-RU" dirty="0">
              <a:solidFill>
                <a:srgbClr val="66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rgbClr val="660066"/>
                </a:solidFill>
              </a:rPr>
              <a:t>1. </a:t>
            </a:r>
            <a:r>
              <a:rPr lang="ru-RU" b="1" i="1" dirty="0">
                <a:solidFill>
                  <a:srgbClr val="660066"/>
                </a:solidFill>
              </a:rPr>
              <a:t>Как изменялось оформление гробниц знати в разные периоды египетской культуры? </a:t>
            </a:r>
            <a:br>
              <a:rPr lang="ru-RU" b="1" i="1" dirty="0">
                <a:solidFill>
                  <a:srgbClr val="660066"/>
                </a:solidFill>
              </a:rPr>
            </a:br>
            <a:r>
              <a:rPr lang="ru-RU" b="1" i="1" dirty="0">
                <a:solidFill>
                  <a:srgbClr val="660066"/>
                </a:solidFill>
              </a:rPr>
              <a:t>2. Какие элементы декора саркофагов указывают на их роль </a:t>
            </a:r>
            <a:r>
              <a:rPr lang="ru-RU" b="1" i="1" dirty="0" err="1">
                <a:solidFill>
                  <a:srgbClr val="660066"/>
                </a:solidFill>
              </a:rPr>
              <a:t>оберегa</a:t>
            </a:r>
            <a:r>
              <a:rPr lang="ru-RU" b="1" i="1" dirty="0">
                <a:solidFill>
                  <a:srgbClr val="660066"/>
                </a:solidFill>
              </a:rPr>
              <a:t> «священных останков»? </a:t>
            </a:r>
            <a:br>
              <a:rPr lang="ru-RU" b="1" i="1" dirty="0">
                <a:solidFill>
                  <a:srgbClr val="660066"/>
                </a:solidFill>
              </a:rPr>
            </a:br>
            <a:r>
              <a:rPr lang="ru-RU" b="1" i="1" dirty="0">
                <a:solidFill>
                  <a:srgbClr val="660066"/>
                </a:solidFill>
              </a:rPr>
              <a:t>3. В чем новизна оформления заупокойного культа в эпоху </a:t>
            </a:r>
            <a:r>
              <a:rPr lang="ru-RU" b="1" i="1" dirty="0" err="1">
                <a:solidFill>
                  <a:srgbClr val="660066"/>
                </a:solidFill>
              </a:rPr>
              <a:t>новoгo</a:t>
            </a:r>
            <a:r>
              <a:rPr lang="ru-RU" b="1" i="1" dirty="0">
                <a:solidFill>
                  <a:srgbClr val="660066"/>
                </a:solidFill>
              </a:rPr>
              <a:t> царства? </a:t>
            </a:r>
            <a:endParaRPr lang="ru-RU" b="1" i="1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ru-RU" b="1" i="1" smtClean="0">
                <a:solidFill>
                  <a:srgbClr val="660066"/>
                </a:solidFill>
              </a:rPr>
              <a:t>   </a:t>
            </a:r>
            <a:endParaRPr lang="ru-RU" b="1" i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600076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4500" b="1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О могуществе и бессмертии фараона свидетельствовали не только монументальные формы гробниц и храмов, </a:t>
            </a:r>
            <a:r>
              <a:rPr lang="ru-RU" sz="4500" b="1" dirty="0" err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гapaнтaми</a:t>
            </a:r>
            <a:r>
              <a:rPr lang="ru-RU" sz="4500" b="1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вечной жизни в загробном мире служили ритуал и </a:t>
            </a:r>
            <a:r>
              <a:rPr lang="ru-RU" sz="4500" b="1" dirty="0" err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вceмoгущая</a:t>
            </a:r>
            <a:r>
              <a:rPr lang="ru-RU" sz="4500" b="1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магия. Слово египтяне воспринимали как священнодействие, в чем убеждает зафиксированное на папирусе поучение фараона Мерикара наследнику престола: «Будь умельцем в речи... сильнее речь, чем любое оружие». </a:t>
            </a:r>
          </a:p>
          <a:p>
            <a:pPr>
              <a:buNone/>
            </a:pPr>
            <a:r>
              <a:rPr lang="ru-RU" sz="4500" b="1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  Магические тексты, написанные зеленой краской (зеленый - цвет жизни), заполняли поверхность стен погребальной камеры и коридоров царских гробниц в эпоху Древнего царства. Они обеспечивали фараону' безопасное продвижение из мира живых в «прославляемый край» и </a:t>
            </a:r>
            <a:r>
              <a:rPr lang="ru-RU" sz="4500" b="1" dirty="0" err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eгo</a:t>
            </a:r>
            <a:r>
              <a:rPr lang="ru-RU" sz="4500" b="1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благополучное времяпрепровождение в обществе богов. </a:t>
            </a:r>
          </a:p>
          <a:p>
            <a:pPr>
              <a:buNone/>
            </a:pPr>
            <a:endParaRPr lang="ru-RU" sz="4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Фараон, могущественный и бессмертный.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428736"/>
            <a:ext cx="2411122" cy="3929090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071810"/>
            <a:ext cx="3500430" cy="3500429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500570"/>
            <a:ext cx="3216379" cy="2143140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857364"/>
            <a:ext cx="2786082" cy="223941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472518" cy="1714512"/>
          </a:xfrm>
        </p:spPr>
        <p:txBody>
          <a:bodyPr>
            <a:noAutofit/>
          </a:bodyPr>
          <a:lstStyle/>
          <a:p>
            <a:pPr algn="l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Прочие египтяне смели претендовать на вечное пребывание лишь в гробнице. Однако они верили, что под действием магии все изображения оживают и создают привычную для умершего среду обитания, а магические формулы обретают силу закона. Даже самые незначительные эпизоды. взятые из обыденной жизни, передавались выразительно и эмоционально. Например, на рельефе из гробницы принцессы. Идут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66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Саккаре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(Древнее царство) изображена переправа стада через Нил: коровы вплавь, пастухи на лодке.</a:t>
            </a:r>
            <a:endParaRPr lang="ru-RU" sz="2400" b="1" dirty="0">
              <a:solidFill>
                <a:srgbClr val="6600CC"/>
              </a:solidFill>
            </a:endParaRPr>
          </a:p>
        </p:txBody>
      </p:sp>
      <p:pic>
        <p:nvPicPr>
          <p:cNvPr id="4" name="Содержимое 3" descr="3-09-24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3643314"/>
            <a:ext cx="5500726" cy="3071834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00760" y="4857760"/>
            <a:ext cx="2857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Переправа через Нил. Рельеф. 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Древнее царство. 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гробница принцессы Идут</a:t>
            </a:r>
          </a:p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Саккара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28604"/>
            <a:ext cx="5214974" cy="577836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3643314"/>
            <a:ext cx="35718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Переправа через Нил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 Рельеф.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Древнее царство.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гробница принцессы Идут</a:t>
            </a:r>
          </a:p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Саккара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0"/>
            <a:ext cx="6286544" cy="707233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3800" b="1" dirty="0" smtClean="0">
                <a:solidFill>
                  <a:srgbClr val="660033"/>
                </a:solidFill>
              </a:rPr>
              <a:t>Реализм </a:t>
            </a:r>
            <a:r>
              <a:rPr lang="ru-RU" sz="3800" b="1" dirty="0">
                <a:solidFill>
                  <a:srgbClr val="660033"/>
                </a:solidFill>
              </a:rPr>
              <a:t>в передаче поз и повадок животных сочетался с условным изображением человеческой фигуры. Кости и мускулы обозначались нечетко, ибо благоговение перед покойником не допускало изучения анатомии. Но поскольку египтяне считали существующим все то, что видимо, и </a:t>
            </a:r>
            <a:r>
              <a:rPr lang="ru-RU" sz="3800" b="1" dirty="0" err="1">
                <a:solidFill>
                  <a:srgbClr val="660033"/>
                </a:solidFill>
              </a:rPr>
              <a:t>нaдeляли</a:t>
            </a:r>
            <a:r>
              <a:rPr lang="ru-RU" sz="3800" b="1" dirty="0">
                <a:solidFill>
                  <a:srgbClr val="660033"/>
                </a:solidFill>
              </a:rPr>
              <a:t> изображение магической силой, они передавали объем человеческой фигуры путем сочетания фасных и профильных элементов: голову и ноги рисовали в профиль, плечи - анфас, а выставленная вперед левая </a:t>
            </a:r>
            <a:r>
              <a:rPr lang="ru-RU" sz="3800" b="1" dirty="0" err="1">
                <a:solidFill>
                  <a:srgbClr val="660033"/>
                </a:solidFill>
              </a:rPr>
              <a:t>нoгa</a:t>
            </a:r>
            <a:r>
              <a:rPr lang="ru-RU" sz="3800" b="1" dirty="0">
                <a:solidFill>
                  <a:srgbClr val="660033"/>
                </a:solidFill>
              </a:rPr>
              <a:t> означала движение в вечности. </a:t>
            </a:r>
          </a:p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500174"/>
            <a:ext cx="2928958" cy="435771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928934"/>
            <a:ext cx="5624976" cy="372471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33CC"/>
                </a:solidFill>
              </a:rPr>
              <a:t>Боги и фараоны узнаются по росту, превышающему рост остальных участников сцены. Фигуры никогда не закрывают друг друга, располагаясь </a:t>
            </a:r>
            <a:r>
              <a:rPr lang="ru-RU" sz="2800" b="1" dirty="0" err="1" smtClean="0">
                <a:solidFill>
                  <a:srgbClr val="3333CC"/>
                </a:solidFill>
              </a:rPr>
              <a:t>cтpoгo</a:t>
            </a:r>
            <a:r>
              <a:rPr lang="ru-RU" sz="2800" b="1" dirty="0" smtClean="0">
                <a:solidFill>
                  <a:srgbClr val="3333CC"/>
                </a:solidFill>
              </a:rPr>
              <a:t> параллельно; при этом нижние передают события переднего плана, а верхние - дальнего, хотя размер их не меняется. </a:t>
            </a:r>
            <a:endParaRPr lang="ru-RU" sz="28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235745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800080"/>
                </a:solidFill>
              </a:rPr>
              <a:t>     </a:t>
            </a:r>
            <a:r>
              <a:rPr lang="ru-RU" b="1" dirty="0" smtClean="0">
                <a:solidFill>
                  <a:srgbClr val="800080"/>
                </a:solidFill>
              </a:rPr>
              <a:t>Значительное </a:t>
            </a:r>
            <a:r>
              <a:rPr lang="ru-RU" b="1" dirty="0">
                <a:solidFill>
                  <a:srgbClr val="800080"/>
                </a:solidFill>
              </a:rPr>
              <a:t>внимание, особенно с эпохи Среднего царства, уделялось украшению прямоугольных саркофагов. Снаружи они заполнялись рельефом, а изнутри - магическими формулами против загробных опасностей и картинами, наделенными сакральной силой. Такова роспись саркофага </a:t>
            </a:r>
            <a:r>
              <a:rPr lang="ru-RU" b="1" dirty="0" smtClean="0">
                <a:solidFill>
                  <a:srgbClr val="800080"/>
                </a:solidFill>
              </a:rPr>
              <a:t>принца </a:t>
            </a:r>
            <a:r>
              <a:rPr lang="ru-RU" b="1" dirty="0" err="1">
                <a:solidFill>
                  <a:srgbClr val="800080"/>
                </a:solidFill>
              </a:rPr>
              <a:t>И</a:t>
            </a:r>
            <a:r>
              <a:rPr lang="ru-RU" b="1" dirty="0" err="1" smtClean="0">
                <a:solidFill>
                  <a:srgbClr val="800080"/>
                </a:solidFill>
              </a:rPr>
              <a:t>мeнеминета</a:t>
            </a:r>
            <a:r>
              <a:rPr lang="ru-RU" b="1" dirty="0" smtClean="0">
                <a:solidFill>
                  <a:srgbClr val="800080"/>
                </a:solidFill>
              </a:rPr>
              <a:t> </a:t>
            </a:r>
            <a:r>
              <a:rPr lang="ru-RU" b="1" dirty="0" smtClean="0">
                <a:solidFill>
                  <a:srgbClr val="800080"/>
                </a:solidFill>
              </a:rPr>
              <a:t>(рис</a:t>
            </a:r>
            <a:r>
              <a:rPr lang="ru-RU" b="1" dirty="0">
                <a:solidFill>
                  <a:srgbClr val="800080"/>
                </a:solidFill>
              </a:rPr>
              <a:t>. 5).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2071678"/>
            <a:ext cx="48577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660066"/>
                </a:solidFill>
              </a:rPr>
              <a:t>На ней бог Анубис и жрец льют из сосудов на юного фараона ароматическое масло, </a:t>
            </a:r>
            <a:r>
              <a:rPr lang="ru-RU" sz="2800" b="1" i="1" dirty="0" err="1" smtClean="0">
                <a:solidFill>
                  <a:srgbClr val="660066"/>
                </a:solidFill>
              </a:rPr>
              <a:t>кoтoрое</a:t>
            </a:r>
            <a:r>
              <a:rPr lang="ru-RU" sz="2800" b="1" i="1" dirty="0" smtClean="0">
                <a:solidFill>
                  <a:srgbClr val="660066"/>
                </a:solidFill>
              </a:rPr>
              <a:t> создает </a:t>
            </a:r>
            <a:r>
              <a:rPr lang="ru-RU" sz="2800" b="1" i="1" dirty="0" err="1" smtClean="0">
                <a:solidFill>
                  <a:srgbClr val="660066"/>
                </a:solidFill>
              </a:rPr>
              <a:t>вокpyг</a:t>
            </a:r>
            <a:r>
              <a:rPr lang="ru-RU" sz="2800" b="1" i="1" dirty="0" smtClean="0">
                <a:solidFill>
                  <a:srgbClr val="660066"/>
                </a:solidFill>
              </a:rPr>
              <a:t> фигуры спасительную ауру, предохраняющую от враждебных сил. О живительном действии масла свидетельствует арка из знаков жизни </a:t>
            </a:r>
            <a:r>
              <a:rPr lang="ru-RU" sz="2800" b="1" i="1" dirty="0" err="1" smtClean="0">
                <a:solidFill>
                  <a:srgbClr val="660066"/>
                </a:solidFill>
              </a:rPr>
              <a:t>анх</a:t>
            </a:r>
            <a:r>
              <a:rPr lang="ru-RU" sz="2800" b="1" i="1" dirty="0" smtClean="0">
                <a:solidFill>
                  <a:srgbClr val="660066"/>
                </a:solidFill>
              </a:rPr>
              <a:t>. </a:t>
            </a:r>
            <a:endParaRPr lang="ru-RU" sz="2800" b="1" i="1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Program Files\Ulead Systems\Ulead Photo Express 3.0 SE\Photo\Pict059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432304"/>
            <a:ext cx="3561588" cy="4425696"/>
          </a:xfrm>
          <a:prstGeom prst="rect">
            <a:avLst/>
          </a:prstGeom>
          <a:noFill/>
          <a:ln w="76200">
            <a:solidFill>
              <a:srgbClr val="66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643998" cy="56436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i="1" dirty="0" smtClean="0">
                <a:solidFill>
                  <a:srgbClr val="0070C0"/>
                </a:solidFill>
                <a:latin typeface="Arial Black" pitchFamily="34" charset="0"/>
              </a:rPr>
              <a:t>Поскольку </a:t>
            </a:r>
            <a:r>
              <a:rPr lang="ru-RU" sz="3600" i="1" dirty="0">
                <a:solidFill>
                  <a:srgbClr val="0070C0"/>
                </a:solidFill>
                <a:latin typeface="Arial Black" pitchFamily="34" charset="0"/>
              </a:rPr>
              <a:t>саркофаги служили надежным убежищем для тела, их внешний декор имитировал дом. Восточная стенка саркофага царицы </a:t>
            </a:r>
            <a:r>
              <a:rPr lang="ru-RU" sz="3600" i="1" dirty="0" err="1">
                <a:solidFill>
                  <a:srgbClr val="0070C0"/>
                </a:solidFill>
                <a:latin typeface="Arial Black" pitchFamily="34" charset="0"/>
              </a:rPr>
              <a:t>Кауи</a:t>
            </a:r>
            <a:r>
              <a:rPr lang="ru-RU" sz="3600" i="1" dirty="0">
                <a:solidFill>
                  <a:srgbClr val="0070C0"/>
                </a:solidFill>
                <a:latin typeface="Arial Black" pitchFamily="34" charset="0"/>
              </a:rPr>
              <a:t> (Среднее царство) напоминает фасад с ложной дверью и глазами: через дверь благодаря магической формуле душа царицы могла покидать саркофаг и возвращаться в </a:t>
            </a:r>
            <a:r>
              <a:rPr lang="ru-RU" sz="3600" i="1" dirty="0" err="1">
                <a:solidFill>
                  <a:srgbClr val="0070C0"/>
                </a:solidFill>
                <a:latin typeface="Arial Black" pitchFamily="34" charset="0"/>
              </a:rPr>
              <a:t>нeгo</a:t>
            </a:r>
            <a:r>
              <a:rPr lang="ru-RU" sz="3600" i="1" dirty="0">
                <a:solidFill>
                  <a:srgbClr val="0070C0"/>
                </a:solidFill>
                <a:latin typeface="Arial Black" pitchFamily="34" charset="0"/>
              </a:rPr>
              <a:t>, а глаза оберегали ее мумию от злых духов.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725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Магия. Декор гробниц.  Канон изображения фигуры на плоскости.</vt:lpstr>
      <vt:lpstr>Слайд 2</vt:lpstr>
      <vt:lpstr>Фараон, могущественный и бессмертный.</vt:lpstr>
      <vt:lpstr>Прочие египтяне смели претендовать на вечное пребывание лишь в гробнице. Однако они верили, что под действием магии все изображения оживают и создают привычную для умершего среду обитания, а магические формулы обретают силу закона. Даже самые незначительные эпизоды. взятые из обыденной жизни, передавались выразительно и эмоционально. Например, на рельефе из гробницы принцессы. Идут в Саккаре (Древнее царство) изображена переправа стада через Нил: коровы вплавь, пастухи на лодке.</vt:lpstr>
      <vt:lpstr>Слайд 5</vt:lpstr>
      <vt:lpstr>Слайд 6</vt:lpstr>
      <vt:lpstr>Слайд 7</vt:lpstr>
      <vt:lpstr>Слайд 8</vt:lpstr>
      <vt:lpstr>Слайд 9</vt:lpstr>
      <vt:lpstr>Рассмотрите роспись саркофага царицы Кауи</vt:lpstr>
      <vt:lpstr> </vt:lpstr>
      <vt:lpstr>Слайд 12</vt:lpstr>
      <vt:lpstr>Слайд 13</vt:lpstr>
      <vt:lpstr>Гробница Рамсеса IX</vt:lpstr>
      <vt:lpstr>Слайд 15</vt:lpstr>
      <vt:lpstr>Слайд 16</vt:lpstr>
      <vt:lpstr>Особенности художественной культуры Древнего Египта</vt:lpstr>
      <vt:lpstr> ВОПРОСЫ И ЗАДАНИЯ 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Магия. Декор гробниц. Канон изображения фигуры на плоскости.</dc:title>
  <dc:creator>Валентина</dc:creator>
  <cp:lastModifiedBy>Валентина</cp:lastModifiedBy>
  <cp:revision>21</cp:revision>
  <dcterms:created xsi:type="dcterms:W3CDTF">2011-10-23T10:14:31Z</dcterms:created>
  <dcterms:modified xsi:type="dcterms:W3CDTF">2012-02-18T17:03:05Z</dcterms:modified>
</cp:coreProperties>
</file>