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0"/>
  </p:notesMasterIdLst>
  <p:sldIdLst>
    <p:sldId id="262" r:id="rId2"/>
    <p:sldId id="257" r:id="rId3"/>
    <p:sldId id="256" r:id="rId4"/>
    <p:sldId id="258" r:id="rId5"/>
    <p:sldId id="260" r:id="rId6"/>
    <p:sldId id="261" r:id="rId7"/>
    <p:sldId id="264" r:id="rId8"/>
    <p:sldId id="265" r:id="rId9"/>
    <p:sldId id="266" r:id="rId10"/>
    <p:sldId id="267" r:id="rId11"/>
    <p:sldId id="29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76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6F4"/>
    <a:srgbClr val="0066FF"/>
    <a:srgbClr val="66FF33"/>
    <a:srgbClr val="C199B8"/>
    <a:srgbClr val="000000"/>
    <a:srgbClr val="23732B"/>
    <a:srgbClr val="9BBFAF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96" autoAdjust="0"/>
    <p:restoredTop sz="94839" autoAdjust="0"/>
  </p:normalViewPr>
  <p:slideViewPr>
    <p:cSldViewPr>
      <p:cViewPr varScale="1">
        <p:scale>
          <a:sx n="104" d="100"/>
          <a:sy n="104" d="100"/>
        </p:scale>
        <p:origin x="-1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3898D7-EA5D-4DCE-8C48-D505F161C888}" type="datetimeFigureOut">
              <a:rPr lang="ru-RU"/>
              <a:pPr>
                <a:defRPr/>
              </a:pPr>
              <a:t>09.11.2009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25D69E-35D1-4887-8A0D-2198F542D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098C-C05A-4B02-8FE1-6B668AA0C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BC713-83AC-4776-9631-3A0E65776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D9DC9-6F70-47E5-AC7D-142307E33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5A0D-63D9-4EF5-9A9C-29EB6C8E4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506C1-3F0F-4B9A-A39B-6B15CF8ED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DE69-B8ED-4909-8416-4D676E91B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D5367-670D-4AB1-867A-9324FE837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923A8-850B-448C-B279-5CF93FD37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BFE9-E6B3-4F6F-BC78-CF930B9EA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E3EEC-67D9-489E-A067-B67F8D9D5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5DC3A-3B03-4F1D-BC17-0CFBDA8F6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89E8C-D84A-431B-AF8B-58BA9A17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0B53C18-0CDE-43E4-B2CF-3F2992353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audio" Target="file:///E:\6%20&#1082;&#1083;&#1072;&#1089;&#1089;%20mp-3\6%20&#1082;&#1083;.%20036.%2001.%20&#1057;.&#1055;&#1088;&#1086;&#1082;&#1086;&#1092;&#1100;&#1077;&#1074;.%20&#1073;.&#1047;&#1086;&#1083;&#1091;&#1096;&#1082;&#1072;.%20&#1042;&#1089;&#1090;&#1091;&#1087;&#1083;&#1077;&#1085;&#1080;&#1077;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8207375" cy="25923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BBFA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"И взвившись занавес шумит..."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lum contrast="66000"/>
          </a:blip>
          <a:srcRect/>
          <a:stretch>
            <a:fillRect/>
          </a:stretch>
        </p:blipFill>
        <p:spPr bwMode="auto">
          <a:xfrm>
            <a:off x="2771775" y="3357563"/>
            <a:ext cx="36004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4319587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entury Schoolbook"/>
              </a:rPr>
              <a:t>Антракт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068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и многие театральные термины, это слово происходит  от двух французских слов, означающих в переводе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между</a:t>
            </a:r>
            <a:r>
              <a:rPr lang="ru-RU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ru-RU" sz="2000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действие</a:t>
            </a:r>
            <a:r>
              <a:rPr lang="ru-RU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Первое значение термина- перерыв между актами или действиями спектакля</a:t>
            </a:r>
            <a:r>
              <a:rPr lang="ru-RU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отделениями концерта или циркового представления.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 предназначен для отдыха исполнителей и перемены декораций.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 так же называется и небольшая музыкальная пьеса (так и говорят: </a:t>
            </a:r>
            <a:r>
              <a:rPr lang="ru-RU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музыкальный антракт).</a:t>
            </a: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Она исполняется перед началом очередного действия в опере или драматическом спектакле с музыкой.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афиша\афиша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4603882" cy="3071834"/>
          </a:xfrm>
          <a:prstGeom prst="rect">
            <a:avLst/>
          </a:prstGeom>
          <a:noFill/>
          <a:ln>
            <a:solidFill>
              <a:srgbClr val="6D66F4"/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357166"/>
            <a:ext cx="514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Афиша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715016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Подумай, для чего необходима афиша?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2735262" cy="90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atin typeface="Century"/>
              </a:rPr>
              <a:t>     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851275" y="549275"/>
            <a:ext cx="3348038" cy="2087563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…она</a:t>
            </a:r>
          </a:p>
          <a:p>
            <a:pPr algn="ctr"/>
            <a:r>
              <a:rPr lang="ru-RU"/>
              <a:t>Одной ногой касаясь пола,</a:t>
            </a:r>
          </a:p>
          <a:p>
            <a:pPr algn="ctr"/>
            <a:r>
              <a:rPr lang="ru-RU"/>
              <a:t>Другою медленно кружит,</a:t>
            </a:r>
          </a:p>
          <a:p>
            <a:pPr algn="ctr"/>
            <a:r>
              <a:rPr lang="ru-RU"/>
              <a:t>И вдруг прыжок, и вдруг летит,</a:t>
            </a:r>
          </a:p>
          <a:p>
            <a:pPr algn="ctr"/>
            <a:r>
              <a:rPr lang="ru-RU"/>
              <a:t>Летит, как пух от уст Эола…</a:t>
            </a:r>
          </a:p>
        </p:txBody>
      </p:sp>
      <p:pic>
        <p:nvPicPr>
          <p:cNvPr id="32775" name="Picture 7" descr="балет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88913"/>
            <a:ext cx="1465263" cy="2663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6" name="Picture 8" descr="volochkova_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276475"/>
            <a:ext cx="2570163" cy="36734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2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779838" y="3213100"/>
            <a:ext cx="4978400" cy="353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smtClean="0">
                <a:solidFill>
                  <a:srgbClr val="000000"/>
                </a:solidFill>
                <a:effectLst/>
              </a:rPr>
              <a:t>Балетное искусство – такой вид театра, где содержание передается зрителям без слов: музыкой, танцем, пантомимой.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smtClean="0">
                <a:solidFill>
                  <a:srgbClr val="000000"/>
                </a:solidFill>
                <a:effectLst/>
              </a:rPr>
              <a:t>Создание балетного спектакля начинается с того</a:t>
            </a:r>
            <a:r>
              <a:rPr lang="ru-RU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1600" smtClean="0">
                <a:solidFill>
                  <a:srgbClr val="000000"/>
                </a:solidFill>
                <a:effectLst/>
              </a:rPr>
              <a:t>что автор пишет</a:t>
            </a:r>
            <a:r>
              <a:rPr lang="ru-RU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либретто, </a:t>
            </a:r>
            <a:r>
              <a:rPr lang="ru-RU" sz="1600" smtClean="0">
                <a:solidFill>
                  <a:srgbClr val="000000"/>
                </a:solidFill>
                <a:effectLst/>
              </a:rPr>
              <a:t>иными словами сценарий будущего представления, краткое изложение того, что увидят зрители. Потом на основе либретто композитор пишет музыку. Наконец, за дело берется балетмейстер – балетный режиссер. Роли поручаются артистам-танцовщикам. Все вместе они создают спектакль.</a:t>
            </a:r>
            <a:endParaRPr lang="ru-RU" sz="1600" u="sng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8" name="WordArt 10"/>
          <p:cNvSpPr>
            <a:spLocks noChangeArrowheads="1" noChangeShapeType="1" noTextEdit="1"/>
          </p:cNvSpPr>
          <p:nvPr/>
        </p:nvSpPr>
        <p:spPr bwMode="auto">
          <a:xfrm>
            <a:off x="611188" y="6165850"/>
            <a:ext cx="22955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Анастасия Волочкова</a:t>
            </a:r>
          </a:p>
        </p:txBody>
      </p:sp>
      <p:pic>
        <p:nvPicPr>
          <p:cNvPr id="10" name="6 кл. 036. 01. С.Прокофьев. б.Золушка. Вступл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01063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Формула" r:id="rId7" imgW="114120" imgH="2156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5786" y="357166"/>
            <a:ext cx="2928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БАЛЕТ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5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5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6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2773" grpId="0" animBg="1"/>
      <p:bldP spid="327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детский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5728"/>
            <a:ext cx="20431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3797" name="Picture 5" descr="Летний сезон В Юсуповском теат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26733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85720" y="214290"/>
            <a:ext cx="5761037" cy="1511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В балетном искусстве очень велика роль художника: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Ведь здесь часто происходят сказочные, фантастические события. Художник декоратор возводит для них берега Лебединого озера или Дворец для Золушки.</a:t>
            </a:r>
          </a:p>
        </p:txBody>
      </p:sp>
      <p:pic>
        <p:nvPicPr>
          <p:cNvPr id="33801" name="Picture 9" descr="единствен детск балет в ленингра"/>
          <p:cNvPicPr>
            <a:picLocks noChangeAspect="1" noChangeArrowheads="1"/>
          </p:cNvPicPr>
          <p:nvPr/>
        </p:nvPicPr>
        <p:blipFill>
          <a:blip r:embed="rId4"/>
          <a:srcRect t="19110"/>
          <a:stretch>
            <a:fillRect/>
          </a:stretch>
        </p:blipFill>
        <p:spPr bwMode="auto">
          <a:xfrm>
            <a:off x="4140200" y="3068638"/>
            <a:ext cx="355600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349500"/>
            <a:ext cx="4392612" cy="24479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>
                <a:solidFill>
                  <a:schemeClr val="bg1"/>
                </a:solidFill>
                <a:latin typeface="Comic Sans MS" pitchFamily="66" charset="0"/>
              </a:rPr>
              <a:t>Это предметы, употребляемые в театральных постановках вместо настоящих: мебель, скульптурные украшения, оружие, части костюма.</a:t>
            </a:r>
            <a:br>
              <a:rPr lang="ru-RU" sz="180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1800" smtClean="0">
                <a:solidFill>
                  <a:schemeClr val="bg1"/>
                </a:solidFill>
                <a:latin typeface="Comic Sans MS" pitchFamily="66" charset="0"/>
              </a:rPr>
              <a:t>Бутафорские предметы изготавливаются обычно из картоны. папье-маше, дерева, гипса, холста. </a:t>
            </a:r>
          </a:p>
        </p:txBody>
      </p:sp>
      <p:pic>
        <p:nvPicPr>
          <p:cNvPr id="34821" name="Picture 5" descr="техника сц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989138"/>
            <a:ext cx="4227512" cy="3198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47529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3732B"/>
                    </a:gs>
                    <a:gs pos="50000">
                      <a:schemeClr val="tx2"/>
                    </a:gs>
                    <a:gs pos="100000">
                      <a:srgbClr val="23732B"/>
                    </a:gs>
                  </a:gsLst>
                  <a:lin ang="5400000" scaled="1"/>
                </a:gradFill>
                <a:latin typeface="Arial"/>
                <a:cs typeface="Arial"/>
              </a:rPr>
              <a:t>         </a:t>
            </a:r>
          </a:p>
        </p:txBody>
      </p:sp>
      <p:pic>
        <p:nvPicPr>
          <p:cNvPr id="34823" name="Picture 7" descr="теат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652963"/>
            <a:ext cx="2476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428604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Бутафория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2205038"/>
            <a:ext cx="5545138" cy="25923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Слово «грим» происходит от староитальянского слова, которое в переводе означает </a:t>
            </a:r>
            <a: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морщинистый,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 смысл художественного грима вовсе не в том, чтобы прибавить морщин и изменить цвет лица. Характер грима впрямую зависит от работы актера  над образом, от стиля пьесы, от замысла режиссера.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25209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chemeClr val="accent1"/>
                    </a:gs>
                    <a:gs pos="100000">
                      <a:srgbClr val="66FF33"/>
                    </a:gs>
                  </a:gsLst>
                  <a:lin ang="2700000" scaled="1"/>
                </a:gradFill>
                <a:latin typeface="Arial"/>
                <a:cs typeface="Arial"/>
              </a:rPr>
              <a:t>    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>
            <p:ph idx="1"/>
          </p:nvPr>
        </p:nvGraphicFramePr>
        <p:xfrm>
          <a:off x="6300788" y="2565400"/>
          <a:ext cx="2519362" cy="2376488"/>
        </p:xfrm>
        <a:graphic>
          <a:graphicData uri="http://schemas.openxmlformats.org/presentationml/2006/ole">
            <p:oleObj spid="_x0000_s3074" name="Photo Editor Photo" r:id="rId3" imgW="952633" imgH="857143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0166" y="285728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Грим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4464050" cy="3384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chemeClr val="bg1"/>
                </a:solidFill>
                <a:effectLst/>
              </a:rPr>
              <a:t>это оформление сцены и спектакля художником, общий вид места действия.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chemeClr val="bg1"/>
                </a:solidFill>
                <a:effectLst/>
              </a:rPr>
              <a:t> В создании декорационного оформления участвуют многие виды искусств: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chemeClr val="bg1"/>
                </a:solidFill>
                <a:effectLst/>
              </a:rPr>
              <a:t>архитектура, скульптура, живопись, художественное сценическое освещение.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chemeClr val="bg1"/>
                </a:solidFill>
                <a:effectLst/>
              </a:rPr>
              <a:t>Сегодня декорационное искусство,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chemeClr val="bg1"/>
                </a:solidFill>
                <a:effectLst/>
              </a:rPr>
              <a:t>создание сценической обстановки, стали называть сценографией.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388778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9BBFAF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ДЕКОРАЦИЯ</a:t>
            </a:r>
          </a:p>
        </p:txBody>
      </p:sp>
      <p:pic>
        <p:nvPicPr>
          <p:cNvPr id="37893" name="Picture 5" descr="Владимир Авдеев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724400"/>
            <a:ext cx="223361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владимир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73238"/>
            <a:ext cx="41767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1557338"/>
            <a:ext cx="5292725" cy="5300662"/>
          </a:xfrm>
        </p:spPr>
        <p:txBody>
          <a:bodyPr/>
          <a:lstStyle/>
          <a:p>
            <a:pPr eaLnBrk="1" hangingPunct="1"/>
            <a:r>
              <a:rPr lang="ru-RU" sz="1600" b="1" smtClean="0">
                <a:effectLst/>
              </a:rPr>
              <a:t>Слова </a:t>
            </a:r>
            <a:r>
              <a:rPr lang="ru-RU" sz="1600" b="1" i="1" smtClean="0">
                <a:effectLst/>
              </a:rPr>
              <a:t>дирижер, дирижировать </a:t>
            </a:r>
            <a:r>
              <a:rPr lang="ru-RU" sz="1600" b="1" smtClean="0">
                <a:effectLst/>
              </a:rPr>
              <a:t>происходят от немецких и французских слов. Которые в оригинале означают </a:t>
            </a:r>
            <a:r>
              <a:rPr lang="ru-RU" sz="1600" b="1" i="1" smtClean="0">
                <a:effectLst/>
              </a:rPr>
              <a:t>направлять, управлять, руководить.</a:t>
            </a:r>
            <a:br>
              <a:rPr lang="ru-RU" sz="1600" b="1" i="1" smtClean="0">
                <a:effectLst/>
              </a:rPr>
            </a:br>
            <a:r>
              <a:rPr lang="ru-RU" sz="1600" b="1" smtClean="0">
                <a:effectLst/>
              </a:rPr>
              <a:t>Именно дирижер  необходим для того, чтобы оркестранты играли стройно, в нужном темпе и ритме. как единый ансамбль. Дирижер определяет трактовку  - настроение музыкальной вещи, раскрытие  творческого замысла композитора, собственное понимание произведения.</a:t>
            </a:r>
            <a:br>
              <a:rPr lang="ru-RU" sz="1600" b="1" smtClean="0">
                <a:effectLst/>
              </a:rPr>
            </a:br>
            <a:r>
              <a:rPr lang="ru-RU" sz="1600" b="1" smtClean="0">
                <a:effectLst/>
              </a:rPr>
              <a:t>Дирижер необходим не только в оперном и балетном театре, на эстраде, но и драматическом театре, где спектакль нередко сопровождается музыкой.</a:t>
            </a:r>
            <a:br>
              <a:rPr lang="ru-RU" sz="1600" b="1" smtClean="0">
                <a:effectLst/>
              </a:rPr>
            </a:br>
            <a:r>
              <a:rPr lang="ru-RU" sz="1600" b="1" smtClean="0">
                <a:effectLst/>
              </a:rPr>
              <a:t>В начале прошлого века считалось неприличным, чтобы дирижер стоял к публике спиной. И ему приходилось стоять спиной к музыкантам. Дирижировать  так, конечно, было неудобно. Лишь позднее дирижеры повернулись лицом к оркестру.</a:t>
            </a: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38163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ДИРИЖЕР</a:t>
            </a:r>
          </a:p>
        </p:txBody>
      </p:sp>
      <p:pic>
        <p:nvPicPr>
          <p:cNvPr id="38917" name="Picture 5" descr="дирижер Сергей Ролдуг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2278085" cy="13572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8918" name="Picture 6" descr="дириж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60575"/>
            <a:ext cx="1924050" cy="429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2009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>
                <a:solidFill>
                  <a:srgbClr val="000000"/>
                </a:solidFill>
                <a:effectLst/>
              </a:rPr>
              <a:t>Драма – один из главных терминов театрального искусства.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>
                <a:solidFill>
                  <a:srgbClr val="000000"/>
                </a:solidFill>
                <a:effectLst/>
              </a:rPr>
              <a:t>Литература делится на три основных раздела (жанра):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>
                <a:solidFill>
                  <a:srgbClr val="000000"/>
                </a:solidFill>
                <a:effectLst/>
              </a:rPr>
              <a:t>проза, поэзия и </a:t>
            </a:r>
            <a:r>
              <a:rPr lang="ru-RU" sz="1800" i="1" smtClean="0">
                <a:solidFill>
                  <a:srgbClr val="000000"/>
                </a:solidFill>
                <a:effectLst/>
              </a:rPr>
              <a:t>драма. </a:t>
            </a:r>
            <a:r>
              <a:rPr lang="ru-RU" sz="1800" smtClean="0">
                <a:solidFill>
                  <a:srgbClr val="000000"/>
                </a:solidFill>
                <a:effectLst/>
              </a:rPr>
              <a:t>В данном случае под словом</a:t>
            </a:r>
            <a:r>
              <a:rPr lang="ru-RU" sz="1800" i="1" smtClean="0">
                <a:solidFill>
                  <a:srgbClr val="000000"/>
                </a:solidFill>
                <a:effectLst/>
              </a:rPr>
              <a:t> «драма»</a:t>
            </a:r>
            <a:r>
              <a:rPr lang="ru-RU" sz="1800" smtClean="0">
                <a:solidFill>
                  <a:srgbClr val="000000"/>
                </a:solidFill>
                <a:effectLst/>
              </a:rPr>
              <a:t> подразумевается вообще всякая пьеса – трагедия, комедия. водевиль.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>
                <a:solidFill>
                  <a:srgbClr val="000000"/>
                </a:solidFill>
                <a:effectLst/>
              </a:rPr>
              <a:t>Главные черты драмы – не только отсутствие авторского текста, описательного материала, но и ярко выраженные характеры действующих лиц. Пружиной действия в драме обязательно становится </a:t>
            </a:r>
            <a:r>
              <a:rPr lang="ru-RU" sz="1800" u="sng" smtClean="0">
                <a:solidFill>
                  <a:srgbClr val="000000"/>
                </a:solidFill>
                <a:effectLst/>
              </a:rPr>
              <a:t>конфликт</a:t>
            </a:r>
            <a:r>
              <a:rPr lang="ru-RU" sz="1800" smtClean="0">
                <a:solidFill>
                  <a:srgbClr val="000000"/>
                </a:solidFill>
                <a:effectLst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ru-RU" sz="1800" smtClean="0">
              <a:solidFill>
                <a:srgbClr val="0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>
                <a:solidFill>
                  <a:srgbClr val="000000"/>
                </a:solidFill>
                <a:effectLst/>
              </a:rPr>
              <a:t>Более узкое значение слова «драма» - это пьеса о судьбе одного или нескольких человек: в отличие от комедии – более серьезную.</a:t>
            </a:r>
            <a:endParaRPr lang="ru-RU" sz="1800" i="1" smtClean="0">
              <a:solidFill>
                <a:srgbClr val="000000"/>
              </a:solidFill>
              <a:effectLst/>
            </a:endParaRP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26638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cs typeface="Tahoma"/>
              </a:rPr>
              <a:t>ДРАМА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981075"/>
            <a:ext cx="165576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99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137525" cy="30972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Драматург – писатель, автор пьес, написанных для театра. Слово «драматургия» обозначают вид (жанр) творчества драматурга.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Этим же термином можно обозначить сумму пьес целого народа или эпохи. Например: драматургия А.Н. Островского; современная английская драматургия; советская драматургия 80-хгодов.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Произведения этого вида литературы не обязательно видеть на сцене. При желании пьесы можно читать глазами – они нередко публикуются в журналах и сборнпиках. А шедевры классиков мировой драматургии даже лучше сначала прочитать.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41052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icrosoft Sans Serif"/>
                <a:cs typeface="Microsoft Sans Serif"/>
              </a:rPr>
              <a:t>ДРАМАТУРГИЯ</a:t>
            </a:r>
          </a:p>
        </p:txBody>
      </p:sp>
      <p:pic>
        <p:nvPicPr>
          <p:cNvPr id="40965" name="Picture 5" descr="BS005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072074"/>
            <a:ext cx="2352695" cy="162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409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627313" y="1268413"/>
            <a:ext cx="4175125" cy="148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</a:rPr>
              <a:t>Театр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827088" y="3357563"/>
            <a:ext cx="8005762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слово "театр" - греческого происхождения </a:t>
            </a:r>
          </a:p>
          <a:p>
            <a:pPr algn="ctr"/>
            <a:r>
              <a:rPr lang="ru-RU" sz="1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 означало место для зрелища, да и само зрелище. </a:t>
            </a:r>
          </a:p>
          <a:p>
            <a:pPr algn="ctr"/>
            <a:r>
              <a:rPr lang="ru-RU" sz="1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Театральное искусство возникло очень давно и </a:t>
            </a:r>
          </a:p>
          <a:p>
            <a:pPr algn="ctr"/>
            <a:r>
              <a:rPr lang="ru-RU" sz="1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развивалось вместе с жизнью  самого человечества.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5183188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smtClean="0"/>
              <a:t>Может ли театр существовать без зрителя?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smtClean="0"/>
              <a:t>Конечно, нет! Ведь зритель – не  пассивный наблюдатель, а главный партнер сценического искусства, актера.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smtClean="0"/>
              <a:t>А.С. Пушкин первым  сделал открытие – непременным участником спектакля становится и всегда должен становиться зритель!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smtClean="0">
                <a:effectLst/>
              </a:rPr>
              <a:t>Не просто быть настоящим зрителем. Для этого недостаточно купить билет и вовсе глаза смотреть на сцену. Надо учиться глубоко вникать в то, что  видишь и слышишь.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b="1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b="1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</a:endParaRPr>
          </a:p>
        </p:txBody>
      </p:sp>
      <p:pic>
        <p:nvPicPr>
          <p:cNvPr id="44036" name="Picture 4" descr="284 УГ06 ЛЕКЦИЯ РИ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700213"/>
            <a:ext cx="320516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338455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ucida Console"/>
              </a:rPr>
              <a:t>ЗРИТЕЛЬ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773238"/>
            <a:ext cx="4175125" cy="4248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600" b="1" smtClean="0">
                <a:solidFill>
                  <a:srgbClr val="000000"/>
                </a:solidFill>
                <a:effectLst/>
              </a:rPr>
              <a:t>В понятие театрального костюма входят все виды одежды, обувь, головные уборы, украшения и другие предметы.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smtClean="0">
                <a:solidFill>
                  <a:srgbClr val="000000"/>
                </a:solidFill>
                <a:effectLst/>
              </a:rPr>
              <a:t>Костюм для роли выбирается отнюдь не по вкусу актера. Эскизы, зарисовки всех видов одежды для персонажей спектакля делает художник, обычно тот, кто оформляет весь спектакль. По его эскизам шьют костюмы в костюмерных мастерских театра.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smtClean="0">
                <a:solidFill>
                  <a:srgbClr val="000000"/>
                </a:solidFill>
                <a:effectLst/>
              </a:rPr>
              <a:t>Сценический костюм важное условие актерской работы. Он помогает ощутить и передать характер действующего лица.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511175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КОСТЮМ театральный</a:t>
            </a:r>
          </a:p>
        </p:txBody>
      </p:sp>
      <p:pic>
        <p:nvPicPr>
          <p:cNvPr id="45062" name="Picture 6" descr="костю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492375"/>
            <a:ext cx="4370387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5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5256213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bg1"/>
                </a:solidFill>
                <a:effectLst/>
              </a:rPr>
              <a:t>Есть три старых русских символа театра: труба, личина и кинжал. Что они означают?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bg1"/>
                </a:solidFill>
                <a:effectLst/>
              </a:rPr>
              <a:t>Труба сзывала народ на представление скоморохов и первых русских комедиантов.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bg1"/>
                </a:solidFill>
                <a:effectLst/>
              </a:rPr>
              <a:t>Личина закрывала их лица, сразу превращая актера в его персонаж.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bg1"/>
                </a:solidFill>
                <a:effectLst/>
              </a:rPr>
              <a:t>Кинжал – непременная принадлежность Мельпомене, музы театра.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bg1"/>
                </a:solidFill>
                <a:effectLst/>
              </a:rPr>
              <a:t>Личина на современном языке  - маска: накладка на лицо с изображением какого-либо персонажа или, к примеру, звериной морды. В древности маска заменяли актерам грим. В России масками (личинами) пользовались главным образам бродячие скоморохи. Но есть и более глубокий смысл – современный артист может создавать один и тот же образ в совершенно различных спектаклях, оставляя черты характера героя неизменными.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24479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3732B"/>
                    </a:gs>
                    <a:gs pos="50000">
                      <a:srgbClr val="FFFFFF"/>
                    </a:gs>
                    <a:gs pos="100000">
                      <a:srgbClr val="23732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МАСКА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lum contrast="66000"/>
          </a:blip>
          <a:srcRect/>
          <a:stretch>
            <a:fillRect/>
          </a:stretch>
        </p:blipFill>
        <p:spPr bwMode="auto">
          <a:xfrm>
            <a:off x="6011863" y="1628775"/>
            <a:ext cx="26638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443663" y="4437063"/>
            <a:ext cx="2016125" cy="1225550"/>
            <a:chOff x="4095" y="4991"/>
            <a:chExt cx="220" cy="254"/>
          </a:xfrm>
        </p:grpSpPr>
        <p:grpSp>
          <p:nvGrpSpPr>
            <p:cNvPr id="24582" name="Group 14"/>
            <p:cNvGrpSpPr>
              <a:grpSpLocks/>
            </p:cNvGrpSpPr>
            <p:nvPr/>
          </p:nvGrpSpPr>
          <p:grpSpPr bwMode="auto">
            <a:xfrm>
              <a:off x="4095" y="4991"/>
              <a:ext cx="220" cy="254"/>
              <a:chOff x="4095" y="4991"/>
              <a:chExt cx="220" cy="254"/>
            </a:xfrm>
          </p:grpSpPr>
          <p:sp>
            <p:nvSpPr>
              <p:cNvPr id="24584" name="Freeform 15"/>
              <p:cNvSpPr>
                <a:spLocks/>
              </p:cNvSpPr>
              <p:nvPr/>
            </p:nvSpPr>
            <p:spPr bwMode="auto">
              <a:xfrm>
                <a:off x="4095" y="4991"/>
                <a:ext cx="138" cy="203"/>
              </a:xfrm>
              <a:custGeom>
                <a:avLst/>
                <a:gdLst>
                  <a:gd name="T0" fmla="*/ 23 w 275"/>
                  <a:gd name="T1" fmla="*/ 0 h 406"/>
                  <a:gd name="T2" fmla="*/ 14 w 275"/>
                  <a:gd name="T3" fmla="*/ 1 h 406"/>
                  <a:gd name="T4" fmla="*/ 5 w 275"/>
                  <a:gd name="T5" fmla="*/ 7 h 406"/>
                  <a:gd name="T6" fmla="*/ 2 w 275"/>
                  <a:gd name="T7" fmla="*/ 12 h 406"/>
                  <a:gd name="T8" fmla="*/ 3 w 275"/>
                  <a:gd name="T9" fmla="*/ 16 h 406"/>
                  <a:gd name="T10" fmla="*/ 7 w 275"/>
                  <a:gd name="T11" fmla="*/ 20 h 406"/>
                  <a:gd name="T12" fmla="*/ 21 w 275"/>
                  <a:gd name="T13" fmla="*/ 25 h 406"/>
                  <a:gd name="T14" fmla="*/ 44 w 275"/>
                  <a:gd name="T15" fmla="*/ 51 h 406"/>
                  <a:gd name="T16" fmla="*/ 32 w 275"/>
                  <a:gd name="T17" fmla="*/ 42 h 406"/>
                  <a:gd name="T18" fmla="*/ 30 w 275"/>
                  <a:gd name="T19" fmla="*/ 43 h 406"/>
                  <a:gd name="T20" fmla="*/ 19 w 275"/>
                  <a:gd name="T21" fmla="*/ 38 h 406"/>
                  <a:gd name="T22" fmla="*/ 6 w 275"/>
                  <a:gd name="T23" fmla="*/ 38 h 406"/>
                  <a:gd name="T24" fmla="*/ 1 w 275"/>
                  <a:gd name="T25" fmla="*/ 43 h 406"/>
                  <a:gd name="T26" fmla="*/ 0 w 275"/>
                  <a:gd name="T27" fmla="*/ 54 h 406"/>
                  <a:gd name="T28" fmla="*/ 3 w 275"/>
                  <a:gd name="T29" fmla="*/ 70 h 406"/>
                  <a:gd name="T30" fmla="*/ 12 w 275"/>
                  <a:gd name="T31" fmla="*/ 86 h 406"/>
                  <a:gd name="T32" fmla="*/ 26 w 275"/>
                  <a:gd name="T33" fmla="*/ 108 h 406"/>
                  <a:gd name="T34" fmla="*/ 43 w 275"/>
                  <a:gd name="T35" fmla="*/ 131 h 406"/>
                  <a:gd name="T36" fmla="*/ 61 w 275"/>
                  <a:gd name="T37" fmla="*/ 155 h 406"/>
                  <a:gd name="T38" fmla="*/ 76 w 275"/>
                  <a:gd name="T39" fmla="*/ 176 h 406"/>
                  <a:gd name="T40" fmla="*/ 85 w 275"/>
                  <a:gd name="T41" fmla="*/ 189 h 406"/>
                  <a:gd name="T42" fmla="*/ 100 w 275"/>
                  <a:gd name="T43" fmla="*/ 200 h 406"/>
                  <a:gd name="T44" fmla="*/ 115 w 275"/>
                  <a:gd name="T45" fmla="*/ 203 h 406"/>
                  <a:gd name="T46" fmla="*/ 127 w 275"/>
                  <a:gd name="T47" fmla="*/ 201 h 406"/>
                  <a:gd name="T48" fmla="*/ 134 w 275"/>
                  <a:gd name="T49" fmla="*/ 195 h 406"/>
                  <a:gd name="T50" fmla="*/ 138 w 275"/>
                  <a:gd name="T51" fmla="*/ 186 h 406"/>
                  <a:gd name="T52" fmla="*/ 136 w 275"/>
                  <a:gd name="T53" fmla="*/ 163 h 406"/>
                  <a:gd name="T54" fmla="*/ 131 w 275"/>
                  <a:gd name="T55" fmla="*/ 179 h 406"/>
                  <a:gd name="T56" fmla="*/ 126 w 275"/>
                  <a:gd name="T57" fmla="*/ 188 h 406"/>
                  <a:gd name="T58" fmla="*/ 116 w 275"/>
                  <a:gd name="T59" fmla="*/ 193 h 406"/>
                  <a:gd name="T60" fmla="*/ 106 w 275"/>
                  <a:gd name="T61" fmla="*/ 191 h 406"/>
                  <a:gd name="T62" fmla="*/ 96 w 275"/>
                  <a:gd name="T63" fmla="*/ 187 h 406"/>
                  <a:gd name="T64" fmla="*/ 87 w 275"/>
                  <a:gd name="T65" fmla="*/ 176 h 406"/>
                  <a:gd name="T66" fmla="*/ 123 w 275"/>
                  <a:gd name="T67" fmla="*/ 148 h 406"/>
                  <a:gd name="T68" fmla="*/ 116 w 275"/>
                  <a:gd name="T69" fmla="*/ 142 h 406"/>
                  <a:gd name="T70" fmla="*/ 82 w 275"/>
                  <a:gd name="T71" fmla="*/ 169 h 406"/>
                  <a:gd name="T72" fmla="*/ 61 w 275"/>
                  <a:gd name="T73" fmla="*/ 137 h 406"/>
                  <a:gd name="T74" fmla="*/ 36 w 275"/>
                  <a:gd name="T75" fmla="*/ 104 h 406"/>
                  <a:gd name="T76" fmla="*/ 20 w 275"/>
                  <a:gd name="T77" fmla="*/ 81 h 406"/>
                  <a:gd name="T78" fmla="*/ 11 w 275"/>
                  <a:gd name="T79" fmla="*/ 64 h 406"/>
                  <a:gd name="T80" fmla="*/ 8 w 275"/>
                  <a:gd name="T81" fmla="*/ 53 h 406"/>
                  <a:gd name="T82" fmla="*/ 11 w 275"/>
                  <a:gd name="T83" fmla="*/ 48 h 406"/>
                  <a:gd name="T84" fmla="*/ 21 w 275"/>
                  <a:gd name="T85" fmla="*/ 45 h 406"/>
                  <a:gd name="T86" fmla="*/ 35 w 275"/>
                  <a:gd name="T87" fmla="*/ 51 h 406"/>
                  <a:gd name="T88" fmla="*/ 49 w 275"/>
                  <a:gd name="T89" fmla="*/ 63 h 406"/>
                  <a:gd name="T90" fmla="*/ 63 w 275"/>
                  <a:gd name="T91" fmla="*/ 79 h 406"/>
                  <a:gd name="T92" fmla="*/ 82 w 275"/>
                  <a:gd name="T93" fmla="*/ 100 h 406"/>
                  <a:gd name="T94" fmla="*/ 118 w 275"/>
                  <a:gd name="T95" fmla="*/ 134 h 406"/>
                  <a:gd name="T96" fmla="*/ 80 w 275"/>
                  <a:gd name="T97" fmla="*/ 83 h 406"/>
                  <a:gd name="T98" fmla="*/ 59 w 275"/>
                  <a:gd name="T99" fmla="*/ 55 h 406"/>
                  <a:gd name="T100" fmla="*/ 46 w 275"/>
                  <a:gd name="T101" fmla="*/ 39 h 406"/>
                  <a:gd name="T102" fmla="*/ 26 w 275"/>
                  <a:gd name="T103" fmla="*/ 17 h 406"/>
                  <a:gd name="T104" fmla="*/ 23 w 275"/>
                  <a:gd name="T105" fmla="*/ 7 h 406"/>
                  <a:gd name="T106" fmla="*/ 23 w 275"/>
                  <a:gd name="T107" fmla="*/ 0 h 4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75"/>
                  <a:gd name="T163" fmla="*/ 0 h 406"/>
                  <a:gd name="T164" fmla="*/ 275 w 275"/>
                  <a:gd name="T165" fmla="*/ 406 h 4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75" h="406">
                    <a:moveTo>
                      <a:pt x="45" y="0"/>
                    </a:moveTo>
                    <a:lnTo>
                      <a:pt x="28" y="2"/>
                    </a:lnTo>
                    <a:lnTo>
                      <a:pt x="10" y="14"/>
                    </a:lnTo>
                    <a:lnTo>
                      <a:pt x="3" y="23"/>
                    </a:lnTo>
                    <a:lnTo>
                      <a:pt x="6" y="32"/>
                    </a:lnTo>
                    <a:lnTo>
                      <a:pt x="13" y="39"/>
                    </a:lnTo>
                    <a:lnTo>
                      <a:pt x="42" y="51"/>
                    </a:lnTo>
                    <a:lnTo>
                      <a:pt x="88" y="101"/>
                    </a:lnTo>
                    <a:lnTo>
                      <a:pt x="64" y="84"/>
                    </a:lnTo>
                    <a:lnTo>
                      <a:pt x="60" y="86"/>
                    </a:lnTo>
                    <a:lnTo>
                      <a:pt x="37" y="75"/>
                    </a:lnTo>
                    <a:lnTo>
                      <a:pt x="12" y="75"/>
                    </a:lnTo>
                    <a:lnTo>
                      <a:pt x="1" y="86"/>
                    </a:lnTo>
                    <a:lnTo>
                      <a:pt x="0" y="108"/>
                    </a:lnTo>
                    <a:lnTo>
                      <a:pt x="6" y="139"/>
                    </a:lnTo>
                    <a:lnTo>
                      <a:pt x="24" y="171"/>
                    </a:lnTo>
                    <a:lnTo>
                      <a:pt x="51" y="216"/>
                    </a:lnTo>
                    <a:lnTo>
                      <a:pt x="85" y="261"/>
                    </a:lnTo>
                    <a:lnTo>
                      <a:pt x="121" y="309"/>
                    </a:lnTo>
                    <a:lnTo>
                      <a:pt x="151" y="352"/>
                    </a:lnTo>
                    <a:lnTo>
                      <a:pt x="170" y="378"/>
                    </a:lnTo>
                    <a:lnTo>
                      <a:pt x="199" y="399"/>
                    </a:lnTo>
                    <a:lnTo>
                      <a:pt x="229" y="406"/>
                    </a:lnTo>
                    <a:lnTo>
                      <a:pt x="253" y="402"/>
                    </a:lnTo>
                    <a:lnTo>
                      <a:pt x="268" y="390"/>
                    </a:lnTo>
                    <a:lnTo>
                      <a:pt x="275" y="372"/>
                    </a:lnTo>
                    <a:lnTo>
                      <a:pt x="271" y="325"/>
                    </a:lnTo>
                    <a:lnTo>
                      <a:pt x="262" y="358"/>
                    </a:lnTo>
                    <a:lnTo>
                      <a:pt x="251" y="376"/>
                    </a:lnTo>
                    <a:lnTo>
                      <a:pt x="232" y="385"/>
                    </a:lnTo>
                    <a:lnTo>
                      <a:pt x="212" y="382"/>
                    </a:lnTo>
                    <a:lnTo>
                      <a:pt x="191" y="373"/>
                    </a:lnTo>
                    <a:lnTo>
                      <a:pt x="173" y="352"/>
                    </a:lnTo>
                    <a:lnTo>
                      <a:pt x="245" y="295"/>
                    </a:lnTo>
                    <a:lnTo>
                      <a:pt x="232" y="283"/>
                    </a:lnTo>
                    <a:lnTo>
                      <a:pt x="163" y="337"/>
                    </a:lnTo>
                    <a:lnTo>
                      <a:pt x="121" y="274"/>
                    </a:lnTo>
                    <a:lnTo>
                      <a:pt x="72" y="208"/>
                    </a:lnTo>
                    <a:lnTo>
                      <a:pt x="39" y="162"/>
                    </a:lnTo>
                    <a:lnTo>
                      <a:pt x="21" y="128"/>
                    </a:lnTo>
                    <a:lnTo>
                      <a:pt x="16" y="107"/>
                    </a:lnTo>
                    <a:lnTo>
                      <a:pt x="21" y="95"/>
                    </a:lnTo>
                    <a:lnTo>
                      <a:pt x="42" y="90"/>
                    </a:lnTo>
                    <a:lnTo>
                      <a:pt x="69" y="102"/>
                    </a:lnTo>
                    <a:lnTo>
                      <a:pt x="97" y="126"/>
                    </a:lnTo>
                    <a:lnTo>
                      <a:pt x="126" y="157"/>
                    </a:lnTo>
                    <a:lnTo>
                      <a:pt x="164" y="199"/>
                    </a:lnTo>
                    <a:lnTo>
                      <a:pt x="235" y="268"/>
                    </a:lnTo>
                    <a:lnTo>
                      <a:pt x="160" y="165"/>
                    </a:lnTo>
                    <a:lnTo>
                      <a:pt x="117" y="111"/>
                    </a:lnTo>
                    <a:lnTo>
                      <a:pt x="91" y="78"/>
                    </a:lnTo>
                    <a:lnTo>
                      <a:pt x="52" y="33"/>
                    </a:lnTo>
                    <a:lnTo>
                      <a:pt x="46" y="1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5" name="Freeform 16"/>
              <p:cNvSpPr>
                <a:spLocks/>
              </p:cNvSpPr>
              <p:nvPr/>
            </p:nvSpPr>
            <p:spPr bwMode="auto">
              <a:xfrm>
                <a:off x="4153" y="5048"/>
                <a:ext cx="162" cy="197"/>
              </a:xfrm>
              <a:custGeom>
                <a:avLst/>
                <a:gdLst>
                  <a:gd name="T0" fmla="*/ 0 w 325"/>
                  <a:gd name="T1" fmla="*/ 0 h 393"/>
                  <a:gd name="T2" fmla="*/ 34 w 325"/>
                  <a:gd name="T3" fmla="*/ 34 h 393"/>
                  <a:gd name="T4" fmla="*/ 59 w 325"/>
                  <a:gd name="T5" fmla="*/ 61 h 393"/>
                  <a:gd name="T6" fmla="*/ 84 w 325"/>
                  <a:gd name="T7" fmla="*/ 94 h 393"/>
                  <a:gd name="T8" fmla="*/ 105 w 325"/>
                  <a:gd name="T9" fmla="*/ 118 h 393"/>
                  <a:gd name="T10" fmla="*/ 122 w 325"/>
                  <a:gd name="T11" fmla="*/ 134 h 393"/>
                  <a:gd name="T12" fmla="*/ 133 w 325"/>
                  <a:gd name="T13" fmla="*/ 141 h 393"/>
                  <a:gd name="T14" fmla="*/ 148 w 325"/>
                  <a:gd name="T15" fmla="*/ 145 h 393"/>
                  <a:gd name="T16" fmla="*/ 157 w 325"/>
                  <a:gd name="T17" fmla="*/ 146 h 393"/>
                  <a:gd name="T18" fmla="*/ 162 w 325"/>
                  <a:gd name="T19" fmla="*/ 149 h 393"/>
                  <a:gd name="T20" fmla="*/ 162 w 325"/>
                  <a:gd name="T21" fmla="*/ 157 h 393"/>
                  <a:gd name="T22" fmla="*/ 154 w 325"/>
                  <a:gd name="T23" fmla="*/ 171 h 393"/>
                  <a:gd name="T24" fmla="*/ 146 w 325"/>
                  <a:gd name="T25" fmla="*/ 181 h 393"/>
                  <a:gd name="T26" fmla="*/ 136 w 325"/>
                  <a:gd name="T27" fmla="*/ 189 h 393"/>
                  <a:gd name="T28" fmla="*/ 125 w 325"/>
                  <a:gd name="T29" fmla="*/ 195 h 393"/>
                  <a:gd name="T30" fmla="*/ 112 w 325"/>
                  <a:gd name="T31" fmla="*/ 197 h 393"/>
                  <a:gd name="T32" fmla="*/ 107 w 325"/>
                  <a:gd name="T33" fmla="*/ 192 h 393"/>
                  <a:gd name="T34" fmla="*/ 107 w 325"/>
                  <a:gd name="T35" fmla="*/ 184 h 393"/>
                  <a:gd name="T36" fmla="*/ 105 w 325"/>
                  <a:gd name="T37" fmla="*/ 171 h 393"/>
                  <a:gd name="T38" fmla="*/ 101 w 325"/>
                  <a:gd name="T39" fmla="*/ 147 h 393"/>
                  <a:gd name="T40" fmla="*/ 94 w 325"/>
                  <a:gd name="T41" fmla="*/ 129 h 393"/>
                  <a:gd name="T42" fmla="*/ 84 w 325"/>
                  <a:gd name="T43" fmla="*/ 112 h 393"/>
                  <a:gd name="T44" fmla="*/ 78 w 325"/>
                  <a:gd name="T45" fmla="*/ 101 h 393"/>
                  <a:gd name="T46" fmla="*/ 81 w 325"/>
                  <a:gd name="T47" fmla="*/ 116 h 393"/>
                  <a:gd name="T48" fmla="*/ 80 w 325"/>
                  <a:gd name="T49" fmla="*/ 126 h 393"/>
                  <a:gd name="T50" fmla="*/ 77 w 325"/>
                  <a:gd name="T51" fmla="*/ 132 h 393"/>
                  <a:gd name="T52" fmla="*/ 65 w 325"/>
                  <a:gd name="T53" fmla="*/ 136 h 393"/>
                  <a:gd name="T54" fmla="*/ 72 w 325"/>
                  <a:gd name="T55" fmla="*/ 121 h 393"/>
                  <a:gd name="T56" fmla="*/ 72 w 325"/>
                  <a:gd name="T57" fmla="*/ 108 h 393"/>
                  <a:gd name="T58" fmla="*/ 69 w 325"/>
                  <a:gd name="T59" fmla="*/ 100 h 393"/>
                  <a:gd name="T60" fmla="*/ 58 w 325"/>
                  <a:gd name="T61" fmla="*/ 82 h 393"/>
                  <a:gd name="T62" fmla="*/ 41 w 325"/>
                  <a:gd name="T63" fmla="*/ 60 h 393"/>
                  <a:gd name="T64" fmla="*/ 21 w 325"/>
                  <a:gd name="T65" fmla="*/ 34 h 393"/>
                  <a:gd name="T66" fmla="*/ 2 w 325"/>
                  <a:gd name="T67" fmla="*/ 8 h 393"/>
                  <a:gd name="T68" fmla="*/ 0 w 325"/>
                  <a:gd name="T69" fmla="*/ 0 h 3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25"/>
                  <a:gd name="T106" fmla="*/ 0 h 393"/>
                  <a:gd name="T107" fmla="*/ 325 w 325"/>
                  <a:gd name="T108" fmla="*/ 393 h 3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25" h="393">
                    <a:moveTo>
                      <a:pt x="0" y="0"/>
                    </a:moveTo>
                    <a:lnTo>
                      <a:pt x="69" y="68"/>
                    </a:lnTo>
                    <a:lnTo>
                      <a:pt x="118" y="122"/>
                    </a:lnTo>
                    <a:lnTo>
                      <a:pt x="169" y="187"/>
                    </a:lnTo>
                    <a:lnTo>
                      <a:pt x="211" y="236"/>
                    </a:lnTo>
                    <a:lnTo>
                      <a:pt x="244" y="268"/>
                    </a:lnTo>
                    <a:lnTo>
                      <a:pt x="266" y="281"/>
                    </a:lnTo>
                    <a:lnTo>
                      <a:pt x="296" y="289"/>
                    </a:lnTo>
                    <a:lnTo>
                      <a:pt x="314" y="292"/>
                    </a:lnTo>
                    <a:lnTo>
                      <a:pt x="325" y="298"/>
                    </a:lnTo>
                    <a:lnTo>
                      <a:pt x="325" y="313"/>
                    </a:lnTo>
                    <a:lnTo>
                      <a:pt x="308" y="342"/>
                    </a:lnTo>
                    <a:lnTo>
                      <a:pt x="292" y="362"/>
                    </a:lnTo>
                    <a:lnTo>
                      <a:pt x="272" y="377"/>
                    </a:lnTo>
                    <a:lnTo>
                      <a:pt x="250" y="390"/>
                    </a:lnTo>
                    <a:lnTo>
                      <a:pt x="224" y="393"/>
                    </a:lnTo>
                    <a:lnTo>
                      <a:pt x="215" y="384"/>
                    </a:lnTo>
                    <a:lnTo>
                      <a:pt x="215" y="368"/>
                    </a:lnTo>
                    <a:lnTo>
                      <a:pt x="211" y="342"/>
                    </a:lnTo>
                    <a:lnTo>
                      <a:pt x="202" y="293"/>
                    </a:lnTo>
                    <a:lnTo>
                      <a:pt x="188" y="257"/>
                    </a:lnTo>
                    <a:lnTo>
                      <a:pt x="168" y="224"/>
                    </a:lnTo>
                    <a:lnTo>
                      <a:pt x="157" y="202"/>
                    </a:lnTo>
                    <a:lnTo>
                      <a:pt x="163" y="232"/>
                    </a:lnTo>
                    <a:lnTo>
                      <a:pt x="160" y="251"/>
                    </a:lnTo>
                    <a:lnTo>
                      <a:pt x="154" y="263"/>
                    </a:lnTo>
                    <a:lnTo>
                      <a:pt x="130" y="272"/>
                    </a:lnTo>
                    <a:lnTo>
                      <a:pt x="145" y="241"/>
                    </a:lnTo>
                    <a:lnTo>
                      <a:pt x="144" y="215"/>
                    </a:lnTo>
                    <a:lnTo>
                      <a:pt x="138" y="200"/>
                    </a:lnTo>
                    <a:lnTo>
                      <a:pt x="117" y="164"/>
                    </a:lnTo>
                    <a:lnTo>
                      <a:pt x="82" y="119"/>
                    </a:lnTo>
                    <a:lnTo>
                      <a:pt x="42" y="68"/>
                    </a:lnTo>
                    <a:lnTo>
                      <a:pt x="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583" name="Freeform 17"/>
            <p:cNvSpPr>
              <a:spLocks/>
            </p:cNvSpPr>
            <p:nvPr/>
          </p:nvSpPr>
          <p:spPr bwMode="auto">
            <a:xfrm>
              <a:off x="4255" y="5173"/>
              <a:ext cx="52" cy="60"/>
            </a:xfrm>
            <a:custGeom>
              <a:avLst/>
              <a:gdLst>
                <a:gd name="T0" fmla="*/ 0 w 105"/>
                <a:gd name="T1" fmla="*/ 0 h 119"/>
                <a:gd name="T2" fmla="*/ 17 w 105"/>
                <a:gd name="T3" fmla="*/ 15 h 119"/>
                <a:gd name="T4" fmla="*/ 30 w 105"/>
                <a:gd name="T5" fmla="*/ 22 h 119"/>
                <a:gd name="T6" fmla="*/ 42 w 105"/>
                <a:gd name="T7" fmla="*/ 26 h 119"/>
                <a:gd name="T8" fmla="*/ 51 w 105"/>
                <a:gd name="T9" fmla="*/ 26 h 119"/>
                <a:gd name="T10" fmla="*/ 52 w 105"/>
                <a:gd name="T11" fmla="*/ 29 h 119"/>
                <a:gd name="T12" fmla="*/ 47 w 105"/>
                <a:gd name="T13" fmla="*/ 41 h 119"/>
                <a:gd name="T14" fmla="*/ 38 w 105"/>
                <a:gd name="T15" fmla="*/ 51 h 119"/>
                <a:gd name="T16" fmla="*/ 23 w 105"/>
                <a:gd name="T17" fmla="*/ 60 h 119"/>
                <a:gd name="T18" fmla="*/ 30 w 105"/>
                <a:gd name="T19" fmla="*/ 49 h 119"/>
                <a:gd name="T20" fmla="*/ 29 w 105"/>
                <a:gd name="T21" fmla="*/ 42 h 119"/>
                <a:gd name="T22" fmla="*/ 23 w 105"/>
                <a:gd name="T23" fmla="*/ 36 h 119"/>
                <a:gd name="T24" fmla="*/ 21 w 105"/>
                <a:gd name="T25" fmla="*/ 27 h 119"/>
                <a:gd name="T26" fmla="*/ 15 w 105"/>
                <a:gd name="T27" fmla="*/ 20 h 119"/>
                <a:gd name="T28" fmla="*/ 0 w 105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5"/>
                <a:gd name="T46" fmla="*/ 0 h 119"/>
                <a:gd name="T47" fmla="*/ 105 w 105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5" h="119">
                  <a:moveTo>
                    <a:pt x="0" y="0"/>
                  </a:moveTo>
                  <a:lnTo>
                    <a:pt x="34" y="30"/>
                  </a:lnTo>
                  <a:lnTo>
                    <a:pt x="60" y="43"/>
                  </a:lnTo>
                  <a:lnTo>
                    <a:pt x="84" y="51"/>
                  </a:lnTo>
                  <a:lnTo>
                    <a:pt x="102" y="52"/>
                  </a:lnTo>
                  <a:lnTo>
                    <a:pt x="105" y="58"/>
                  </a:lnTo>
                  <a:lnTo>
                    <a:pt x="94" y="82"/>
                  </a:lnTo>
                  <a:lnTo>
                    <a:pt x="76" y="101"/>
                  </a:lnTo>
                  <a:lnTo>
                    <a:pt x="46" y="119"/>
                  </a:lnTo>
                  <a:lnTo>
                    <a:pt x="60" y="98"/>
                  </a:lnTo>
                  <a:lnTo>
                    <a:pt x="58" y="83"/>
                  </a:lnTo>
                  <a:lnTo>
                    <a:pt x="46" y="71"/>
                  </a:lnTo>
                  <a:lnTo>
                    <a:pt x="42" y="54"/>
                  </a:lnTo>
                  <a:lnTo>
                    <a:pt x="3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85926"/>
            <a:ext cx="5545138" cy="2376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effectLst/>
              </a:rPr>
              <a:t>Монологом в драматургии и в театре называют наиболее важное и наиболее развернутое обращение одного персонажа к другому или к нескольким других действующих лиц.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effectLst/>
              </a:rPr>
              <a:t>Монолог может быть обращен к зрителям или даже к самому себе.</a:t>
            </a:r>
          </a:p>
          <a:p>
            <a:pPr eaLnBrk="1" hangingPunct="1">
              <a:buFont typeface="Wingdings" pitchFamily="2" charset="2"/>
              <a:buNone/>
            </a:pPr>
            <a:endParaRPr lang="ru-RU" sz="1800" dirty="0" smtClean="0">
              <a:effectLst/>
            </a:endParaRP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4105275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Palatino Linotype"/>
              </a:rPr>
              <a:t>МОНОЛОГ</a:t>
            </a:r>
          </a:p>
        </p:txBody>
      </p:sp>
      <p:pic>
        <p:nvPicPr>
          <p:cNvPr id="47110" name="Picture 6" descr="опера Моцаррт и Салье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060575"/>
            <a:ext cx="25923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5580063" y="5373688"/>
            <a:ext cx="29527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Монолог Моцарта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из оперы "Моцарт и Сальери" Дж. Россини</a:t>
            </a:r>
          </a:p>
        </p:txBody>
      </p:sp>
      <p:pic>
        <p:nvPicPr>
          <p:cNvPr id="47113" name="Picture 9" descr="декор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978275"/>
            <a:ext cx="2160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8" grpId="0" animBg="1"/>
      <p:bldP spid="471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5097463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400" b="1" smtClean="0">
                <a:effectLst/>
              </a:rPr>
              <a:t>Мюзикл – дитя </a:t>
            </a:r>
            <a:r>
              <a:rPr lang="en-US" sz="1400" b="1" smtClean="0">
                <a:effectLst/>
              </a:rPr>
              <a:t>XX</a:t>
            </a:r>
            <a:r>
              <a:rPr lang="ru-RU" sz="1400" b="1" smtClean="0">
                <a:effectLst/>
              </a:rPr>
              <a:t> века. Он появился на сцене в конце прошлого или начале </a:t>
            </a:r>
            <a:r>
              <a:rPr lang="en-US" sz="1400" b="1" smtClean="0">
                <a:effectLst/>
              </a:rPr>
              <a:t>XX</a:t>
            </a:r>
            <a:r>
              <a:rPr lang="ru-RU" sz="1400" b="1" smtClean="0">
                <a:effectLst/>
              </a:rPr>
              <a:t> века – точной даты его рождения не существует  во всяком случае именно тогда мюзикл расцвел, стал популярен и любим. Место его рождения – США. Первые его герои – персонажи американской жизни начала </a:t>
            </a:r>
            <a:r>
              <a:rPr lang="en-US" sz="1400" b="1" smtClean="0">
                <a:effectLst/>
              </a:rPr>
              <a:t>XX c</a:t>
            </a:r>
            <a:r>
              <a:rPr lang="ru-RU" sz="1400" b="1" smtClean="0">
                <a:effectLst/>
              </a:rPr>
              <a:t>столетия.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smtClean="0">
                <a:effectLst/>
              </a:rPr>
              <a:t>Как и любое явление на сцене мюзикл  имеет свои правила: музыка, пение участвуют здесь в развитии сюжета. А музыка здесь бывает самая разная: бытовая, эстрадная, джазовая, танцевальная и даже оперное пение.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smtClean="0">
                <a:effectLst/>
              </a:rPr>
              <a:t>Мюзикл в какой-то мере похож на оперетту. Но если из оперетты можно убрать одну из арий и оперетта не пострадает, то изъятие музыкального номера  или пения в мюзикле разрушит течение действия, и оно станет не понятным.</a:t>
            </a:r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3671888" cy="11398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МЮЗИКЛ</a:t>
            </a:r>
          </a:p>
        </p:txBody>
      </p:sp>
      <p:pic>
        <p:nvPicPr>
          <p:cNvPr id="48134" name="Picture 6" descr="шоу балет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109788"/>
            <a:ext cx="33845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>
            <a:off x="6227763" y="4724400"/>
            <a:ext cx="22574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танцевальный номер</a:t>
            </a:r>
          </a:p>
          <a:p>
            <a:pPr algn="ctr"/>
            <a:r>
              <a:rPr lang="ru-RU" sz="1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 мюзикла "Кармен"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2" grpId="0" animBg="1"/>
      <p:bldP spid="481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5761037" cy="4495800"/>
          </a:xfrm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b="1" smtClean="0">
                <a:solidFill>
                  <a:srgbClr val="000000"/>
                </a:solidFill>
                <a:effectLst/>
              </a:rPr>
              <a:t>Опера – это музыкально-драматический спектакль, где люди не разговаривают, а поют. Родившись около трех веков назад, опера давно завоевала мир. Впервые она зазвучала в солнечной Италии </a:t>
            </a:r>
            <a:r>
              <a:rPr lang="en-US" sz="1200" b="1" smtClean="0">
                <a:solidFill>
                  <a:srgbClr val="000000"/>
                </a:solidFill>
                <a:effectLst/>
              </a:rPr>
              <a:t>XVII</a:t>
            </a:r>
            <a:r>
              <a:rPr lang="ru-RU" sz="1200" b="1" smtClean="0">
                <a:solidFill>
                  <a:srgbClr val="000000"/>
                </a:solidFill>
                <a:effectLst/>
              </a:rPr>
              <a:t> века. Итальянцы – народ, наделенный редкостной музыкальностью, отличным слухом, прекрасными голосами. Они поют – работая, поют – отдыхая, поют – объясняясь в любви, поют испытывая печаль…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200" b="1" smtClean="0">
                <a:solidFill>
                  <a:srgbClr val="000000"/>
                </a:solidFill>
                <a:effectLst/>
              </a:rPr>
              <a:t>Сегодня в мире много разновидностей оперы. Она изменяется под влиянием времени, а иногда и моды. Оперное искусство выдвинуло и великих певцов, чьи имена навсегда связаны с историей музыкального театра. В России самым выдающимся исполнителем оперных ролей и партий стал Федор Шаляпин (1873-1938). Он стал оперной звездой всемирной величины.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200" b="1" smtClean="0">
                <a:solidFill>
                  <a:srgbClr val="000000"/>
                </a:solidFill>
                <a:effectLst/>
              </a:rPr>
              <a:t>В истории оперного искусства произошла интересная история. В 1918 году оперу сочинили… дети! Однажды Корней Иванович Чуковский с интересом присматривался к детскому  словесному творчеству и предложил мальчишкам и девчонкам сочинить вместе оперу. Так, весной 1918 года,  появилась первая детская опера в трех действиях «Царь Пузан». Авторы и участники спектакля сами нарисовали афишу.</a:t>
            </a:r>
          </a:p>
        </p:txBody>
      </p:sp>
      <p:pic>
        <p:nvPicPr>
          <p:cNvPr id="41989" name="Picture 5" descr="afisha_chit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88913"/>
            <a:ext cx="1439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3744912" cy="1074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Lucida Sans Unicode"/>
                <a:cs typeface="Lucida Sans Unicode"/>
              </a:rPr>
              <a:t>ОПЕРА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6215082"/>
            <a:ext cx="30241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rigoletto1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060575"/>
            <a:ext cx="26638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6659563" y="5805488"/>
            <a:ext cx="20161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Дуэт из оперы </a:t>
            </a:r>
          </a:p>
          <a:p>
            <a:pPr algn="ctr"/>
            <a:r>
              <a:rPr lang="ru-RU" sz="18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"Риголетто" Д. Верди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nimBg="1"/>
      <p:bldP spid="41990" grpId="0" animBg="1"/>
      <p:bldP spid="419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7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628775"/>
            <a:ext cx="4678362" cy="5229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600" b="1" smtClean="0">
                <a:effectLst/>
                <a:latin typeface="Sylfaen" pitchFamily="18" charset="0"/>
              </a:rPr>
              <a:t>Оперетта – веселый спектакль с музыкой, песенками, зажигательными танцами и остроумными диалогами. Родилась оперетта во Франции, в атмосфере парижских бульваров. «Отцами»  французской оперетты, да и оперетты вообще , стали композиторы Флоримон Эрве (1825-1892) и Жак Оффенбах (1819-1880).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smtClean="0">
                <a:effectLst/>
                <a:latin typeface="Sylfaen" pitchFamily="18" charset="0"/>
              </a:rPr>
              <a:t>Сюжеты первых оперетт подсказала мифология: история Орфея и Эвридики, прекрасной спартанской царицы Елены. Но  вскоре жизнь самих парижан ворвалась на сцену. Уже через несколько лет оперетта покорила всю Европу.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smtClean="0">
                <a:effectLst/>
                <a:latin typeface="Sylfaen" pitchFamily="18" charset="0"/>
              </a:rPr>
              <a:t>Вот они классики оперетты: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smtClean="0">
                <a:effectLst/>
                <a:latin typeface="Sylfaen" pitchFamily="18" charset="0"/>
              </a:rPr>
              <a:t>Иоганн Штраус (1825-1899), Ференц Легар (1870-1948), Имре Кальман (1882-1953), Исаак Дунаевский (1900-1955). </a:t>
            </a: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3743325" cy="1466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ОПЕРЕТТА</a:t>
            </a:r>
          </a:p>
        </p:txBody>
      </p:sp>
      <p:pic>
        <p:nvPicPr>
          <p:cNvPr id="28676" name="Picture 4" descr="C:\Documents and Settings\1\Рабочий стол\опперета\летучая мыш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1871663" cy="2857500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  <a:scene3d>
            <a:camera prst="isometricOffAxis1Right"/>
            <a:lightRig rig="soft" dir="t"/>
          </a:scene3d>
          <a:sp3d contourW="12700" prstMaterial="dkEdge">
            <a:bevelB w="139700" prst="cross"/>
            <a:contourClr>
              <a:schemeClr val="bg2"/>
            </a:contourClr>
          </a:sp3d>
        </p:spPr>
      </p:pic>
      <p:pic>
        <p:nvPicPr>
          <p:cNvPr id="28677" name="Picture 5" descr="C:\Documents and Settings\1\Рабочий стол\опперета\silv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429125"/>
            <a:ext cx="2928938" cy="2220913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  <a:softEdge rad="3175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76700"/>
            <a:ext cx="8353425" cy="2552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400" b="1" smtClean="0">
                <a:effectLst/>
                <a:latin typeface="Lucida Console" pitchFamily="49" charset="0"/>
              </a:rPr>
              <a:t>Слово «оркестр» происходит от греческого термина </a:t>
            </a:r>
            <a:r>
              <a:rPr lang="ru-RU" sz="1400" b="1" i="1" smtClean="0">
                <a:effectLst/>
                <a:latin typeface="Lucida Console" pitchFamily="49" charset="0"/>
              </a:rPr>
              <a:t>орхестра.</a:t>
            </a:r>
            <a:r>
              <a:rPr lang="ru-RU" sz="1400" b="1" smtClean="0">
                <a:effectLst/>
                <a:latin typeface="Lucida Console" pitchFamily="49" charset="0"/>
              </a:rPr>
              <a:t> Так в греческом театре называлась круглая площадка, на которой выступали актеры. До середины </a:t>
            </a:r>
            <a:r>
              <a:rPr lang="en-US" sz="1400" b="1" smtClean="0">
                <a:effectLst/>
                <a:latin typeface="Lucida Console" pitchFamily="49" charset="0"/>
              </a:rPr>
              <a:t>XVIII</a:t>
            </a:r>
            <a:r>
              <a:rPr lang="ru-RU" sz="1400" b="1" smtClean="0">
                <a:effectLst/>
                <a:latin typeface="Lucida Console" pitchFamily="49" charset="0"/>
              </a:rPr>
              <a:t> века оркестром называли место расположением музыкантов во время представления. Лишь позднее это слово приобрело современный смысл.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b="1" smtClean="0">
                <a:effectLst/>
                <a:latin typeface="Lucida Console" pitchFamily="49" charset="0"/>
              </a:rPr>
              <a:t>Оркестр – группа музыкантов, совместно исполняющих музыкальное произведение на различных инструментах. Оркестры подразделяются либо по составу инструментов, либо по характеру исполняемой музыки: симфонические, оперные. Эстрадные, военные, духовые, оркестры народных инструментов. Различным бывает и состав таких коллективов. Знаменитую Седьмую симфонию Шостаковича, например, должны исполнять более ста музыкантов.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b="1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b="1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400" smtClean="0">
              <a:effectLst/>
              <a:latin typeface="Lucida Console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smtClean="0">
              <a:latin typeface="Lucida Console" pitchFamily="49" charset="0"/>
            </a:endParaRPr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4176712" cy="1027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ОРКЕСТР</a:t>
            </a:r>
          </a:p>
        </p:txBody>
      </p:sp>
      <p:pic>
        <p:nvPicPr>
          <p:cNvPr id="51205" name="Picture 5" descr="оркестр в теат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628775"/>
            <a:ext cx="47529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1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4752975" cy="1127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ПАНТОМИМА</a:t>
            </a:r>
          </a:p>
        </p:txBody>
      </p:sp>
      <p:pic>
        <p:nvPicPr>
          <p:cNvPr id="52231" name="Picture 7" descr="дядюшкин с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671887" cy="2436813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1187450" y="5373688"/>
            <a:ext cx="23764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сцена из спектакля</a:t>
            </a:r>
          </a:p>
          <a:p>
            <a:pPr algn="ctr"/>
            <a:r>
              <a:rPr lang="ru-RU" sz="1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"Дядюшкин сон"</a:t>
            </a:r>
          </a:p>
        </p:txBody>
      </p:sp>
      <p:pic>
        <p:nvPicPr>
          <p:cNvPr id="52233" name="Picture 9" descr="рус танец1"/>
          <p:cNvPicPr>
            <a:picLocks noChangeAspect="1" noChangeArrowheads="1"/>
          </p:cNvPicPr>
          <p:nvPr/>
        </p:nvPicPr>
        <p:blipFill>
          <a:blip r:embed="rId3" cstate="print"/>
          <a:srcRect t="10028" r="19986" b="18457"/>
          <a:stretch>
            <a:fillRect/>
          </a:stretch>
        </p:blipFill>
        <p:spPr bwMode="auto">
          <a:xfrm>
            <a:off x="6929454" y="142852"/>
            <a:ext cx="1339874" cy="159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4572000" y="1916113"/>
            <a:ext cx="4392613" cy="4752975"/>
          </a:xfrm>
          <a:prstGeom prst="flowChartDocument">
            <a:avLst/>
          </a:prstGeom>
          <a:solidFill>
            <a:srgbClr val="99CC00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rgbClr val="000000"/>
                </a:solidFill>
              </a:rPr>
              <a:t>Пантомима – это пластика тела актера, </a:t>
            </a:r>
          </a:p>
          <a:p>
            <a:r>
              <a:rPr lang="ru-RU" b="1">
                <a:solidFill>
                  <a:srgbClr val="000000"/>
                </a:solidFill>
              </a:rPr>
              <a:t>его жестов и мимики.</a:t>
            </a:r>
          </a:p>
          <a:p>
            <a:r>
              <a:rPr lang="ru-RU" b="1">
                <a:solidFill>
                  <a:srgbClr val="000000"/>
                </a:solidFill>
              </a:rPr>
              <a:t>Пантомима существует с древних </a:t>
            </a:r>
          </a:p>
          <a:p>
            <a:r>
              <a:rPr lang="ru-RU" b="1">
                <a:solidFill>
                  <a:srgbClr val="000000"/>
                </a:solidFill>
              </a:rPr>
              <a:t>времен. Но и сейчас молодые актеры </a:t>
            </a:r>
          </a:p>
          <a:p>
            <a:r>
              <a:rPr lang="ru-RU" b="1">
                <a:solidFill>
                  <a:srgbClr val="000000"/>
                </a:solidFill>
              </a:rPr>
              <a:t>учатся  тому, чтобы  овладеть этим важным</a:t>
            </a:r>
          </a:p>
          <a:p>
            <a:r>
              <a:rPr lang="ru-RU" b="1">
                <a:solidFill>
                  <a:srgbClr val="000000"/>
                </a:solidFill>
              </a:rPr>
              <a:t>средством выразительности на сцене.</a:t>
            </a:r>
          </a:p>
          <a:p>
            <a:r>
              <a:rPr lang="ru-RU" b="1">
                <a:solidFill>
                  <a:srgbClr val="000000"/>
                </a:solidFill>
              </a:rPr>
              <a:t>Пантомима, как и драма, родилась в </a:t>
            </a:r>
          </a:p>
          <a:p>
            <a:r>
              <a:rPr lang="ru-RU" b="1">
                <a:solidFill>
                  <a:srgbClr val="000000"/>
                </a:solidFill>
              </a:rPr>
              <a:t>Древней Греции и Риме. С овладения </a:t>
            </a:r>
          </a:p>
          <a:p>
            <a:r>
              <a:rPr lang="ru-RU" b="1">
                <a:solidFill>
                  <a:srgbClr val="000000"/>
                </a:solidFill>
              </a:rPr>
              <a:t>искусством пантомимы начинал  свою </a:t>
            </a:r>
          </a:p>
          <a:p>
            <a:r>
              <a:rPr lang="ru-RU" b="1">
                <a:solidFill>
                  <a:srgbClr val="000000"/>
                </a:solidFill>
              </a:rPr>
              <a:t>актерскую жизнь Чарли Чаплин.</a:t>
            </a:r>
          </a:p>
          <a:p>
            <a:r>
              <a:rPr lang="ru-RU" b="1">
                <a:solidFill>
                  <a:srgbClr val="000000"/>
                </a:solidFill>
              </a:rPr>
              <a:t>Крупнейшим мастером пантомимы в наше </a:t>
            </a:r>
          </a:p>
          <a:p>
            <a:r>
              <a:rPr lang="ru-RU" b="1">
                <a:solidFill>
                  <a:srgbClr val="000000"/>
                </a:solidFill>
              </a:rPr>
              <a:t>время  стал замечательный французский </a:t>
            </a:r>
          </a:p>
          <a:p>
            <a:r>
              <a:rPr lang="ru-RU" b="1">
                <a:solidFill>
                  <a:srgbClr val="000000"/>
                </a:solidFill>
              </a:rPr>
              <a:t>артист Марсель Марсо, а в нашей стране – </a:t>
            </a:r>
          </a:p>
          <a:p>
            <a:r>
              <a:rPr lang="ru-RU" b="1">
                <a:solidFill>
                  <a:srgbClr val="000000"/>
                </a:solidFill>
              </a:rPr>
              <a:t>Аркадий Райкин.</a:t>
            </a:r>
          </a:p>
          <a:p>
            <a:r>
              <a:rPr lang="ru-RU" b="1">
                <a:solidFill>
                  <a:srgbClr val="000000"/>
                </a:solidFill>
              </a:rPr>
              <a:t>Мимическое искусство – важное и</a:t>
            </a:r>
          </a:p>
          <a:p>
            <a:r>
              <a:rPr lang="ru-RU" b="1">
                <a:solidFill>
                  <a:srgbClr val="000000"/>
                </a:solidFill>
              </a:rPr>
              <a:t>выразительное дополнение к главному</a:t>
            </a:r>
          </a:p>
          <a:p>
            <a:r>
              <a:rPr lang="ru-RU" b="1">
                <a:solidFill>
                  <a:srgbClr val="000000"/>
                </a:solidFill>
              </a:rPr>
              <a:t> на сцене – слову. И обладает большой </a:t>
            </a:r>
          </a:p>
          <a:p>
            <a:r>
              <a:rPr lang="ru-RU" b="1">
                <a:solidFill>
                  <a:srgbClr val="000000"/>
                </a:solidFill>
              </a:rPr>
              <a:t> силой выразительности.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32" grpId="0" animBg="1"/>
      <p:bldP spid="522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5543550" cy="981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ПЛАКАТ ТЕАТРАЛЬНЫЙ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5724525" y="1628775"/>
            <a:ext cx="3419475" cy="12954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  <a:p>
            <a:r>
              <a:rPr lang="ru-RU"/>
              <a:t>С </a:t>
            </a:r>
            <a:r>
              <a:rPr lang="ru-RU" sz="1200" b="1"/>
              <a:t>помощью плаката можно бороться</a:t>
            </a:r>
          </a:p>
          <a:p>
            <a:r>
              <a:rPr lang="ru-RU" sz="1200" b="1"/>
              <a:t>за мир, призывать в здоровому </a:t>
            </a:r>
          </a:p>
          <a:p>
            <a:r>
              <a:rPr lang="ru-RU" sz="1200" b="1"/>
              <a:t>образу жизни.</a:t>
            </a:r>
          </a:p>
          <a:p>
            <a:r>
              <a:rPr lang="ru-RU" sz="1200" b="1"/>
              <a:t>А театральный плакат  приглашает</a:t>
            </a:r>
          </a:p>
          <a:p>
            <a:r>
              <a:rPr lang="ru-RU" sz="1200" b="1"/>
              <a:t> нас в театр.</a:t>
            </a:r>
          </a:p>
          <a:p>
            <a:endParaRPr lang="ru-RU" sz="1200" b="1"/>
          </a:p>
          <a:p>
            <a:endParaRPr lang="ru-RU" sz="1200" b="1"/>
          </a:p>
        </p:txBody>
      </p:sp>
      <p:pic>
        <p:nvPicPr>
          <p:cNvPr id="53254" name="Picture 6" descr="Афи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997200"/>
            <a:ext cx="22796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Афиш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844675"/>
            <a:ext cx="977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тетр афиш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3068638"/>
            <a:ext cx="1670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50825" y="1989138"/>
            <a:ext cx="34575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Что такое плакат?</a:t>
            </a:r>
          </a:p>
          <a:p>
            <a:pPr algn="ctr"/>
            <a:r>
              <a:rPr lang="ru-RU" sz="1200" b="1"/>
              <a:t>Этим словом называем броские,</a:t>
            </a:r>
          </a:p>
          <a:p>
            <a:pPr algn="ctr"/>
            <a:r>
              <a:rPr lang="ru-RU" sz="1200" b="1"/>
              <a:t>выразительные изображения с кратким</a:t>
            </a:r>
          </a:p>
          <a:p>
            <a:pPr algn="ctr"/>
            <a:r>
              <a:rPr lang="ru-RU" sz="1200" b="1"/>
              <a:t>текстом или вовсе без него. </a:t>
            </a:r>
          </a:p>
          <a:p>
            <a:pPr algn="ctr"/>
            <a:endParaRPr lang="ru-RU" sz="1200" b="1"/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3276600" y="5013325"/>
            <a:ext cx="3168650" cy="1087438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Плакаты создаются художниками, </a:t>
            </a:r>
          </a:p>
          <a:p>
            <a:pPr algn="ctr"/>
            <a:r>
              <a:rPr lang="ru-RU" sz="1000" b="1"/>
              <a:t>печатаются в типографиях и расклеиваются </a:t>
            </a:r>
          </a:p>
          <a:p>
            <a:pPr algn="ctr"/>
            <a:r>
              <a:rPr lang="ru-RU" sz="1000" b="1"/>
              <a:t>на улицах или общественных местах.</a:t>
            </a:r>
          </a:p>
          <a:p>
            <a:pPr algn="ctr"/>
            <a:endParaRPr lang="ru-RU" sz="1000" b="1"/>
          </a:p>
        </p:txBody>
      </p:sp>
      <p:sp>
        <p:nvSpPr>
          <p:cNvPr id="53260" name="WordArt 12"/>
          <p:cNvSpPr>
            <a:spLocks noChangeArrowheads="1" noChangeShapeType="1" noTextEdit="1"/>
          </p:cNvSpPr>
          <p:nvPr/>
        </p:nvSpPr>
        <p:spPr bwMode="auto">
          <a:xfrm>
            <a:off x="611188" y="6381750"/>
            <a:ext cx="21590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плакат к оперетте</a:t>
            </a:r>
          </a:p>
          <a:p>
            <a:pPr algn="ctr"/>
            <a:r>
              <a:rPr lang="ru-RU" sz="36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"Летучая мышь"</a:t>
            </a:r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6948488" y="5734050"/>
            <a:ext cx="17287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театральная тумба</a:t>
            </a:r>
          </a:p>
          <a:p>
            <a:pPr algn="ctr"/>
            <a:r>
              <a:rPr lang="ru-RU" sz="18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для афиш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4067175" y="4437063"/>
            <a:ext cx="1714500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афиша к спектаклю</a:t>
            </a:r>
          </a:p>
          <a:p>
            <a:pPr algn="ctr"/>
            <a:r>
              <a:rPr lang="ru-RU" sz="18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"Гамлет" В. Шекспира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32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  <p:bldP spid="53257" grpId="0" animBg="1"/>
      <p:bldP spid="53259" grpId="0" animBg="1"/>
      <p:bldP spid="53260" grpId="0" animBg="1"/>
      <p:bldP spid="53261" grpId="0" animBg="1"/>
      <p:bldP spid="532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спект трусохвост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28797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851275" y="333375"/>
            <a:ext cx="4537075" cy="5257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427538" y="1196975"/>
            <a:ext cx="3960812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Один из элементов театрального</a:t>
            </a:r>
          </a:p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искусства - игра. С нее все и началось.</a:t>
            </a:r>
          </a:p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Младенчеством театра стали игры </a:t>
            </a:r>
          </a:p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 обряды первобытных народов.</a:t>
            </a:r>
          </a:p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 этих играх появились и </a:t>
            </a:r>
          </a:p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первые "действующие лица".</a:t>
            </a:r>
          </a:p>
        </p:txBody>
      </p:sp>
      <p:pic>
        <p:nvPicPr>
          <p:cNvPr id="2056" name="Picture 8" descr="CAVEM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213100"/>
            <a:ext cx="11382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3527425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chemeClr val="folHlink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Arial"/>
                <a:cs typeface="Arial"/>
              </a:rPr>
              <a:t>        </a:t>
            </a: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571472" y="1500174"/>
            <a:ext cx="4392612" cy="1081088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Режиссер -  главный человек в театре, от него</a:t>
            </a:r>
          </a:p>
          <a:p>
            <a:pPr algn="ctr"/>
            <a:r>
              <a:rPr lang="ru-RU" sz="1200" b="1"/>
              <a:t> зависит каким будет новый спектакль, как </a:t>
            </a:r>
          </a:p>
          <a:p>
            <a:pPr algn="ctr"/>
            <a:r>
              <a:rPr lang="ru-RU" sz="1200" b="1"/>
              <a:t>будут играть  актеры, как прозвучит пьеса.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4895850" y="2214554"/>
            <a:ext cx="4248150" cy="109696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Режиссер выбирает пьесу, назначает на роли</a:t>
            </a:r>
          </a:p>
          <a:p>
            <a:pPr algn="ctr"/>
            <a:r>
              <a:rPr lang="ru-RU" sz="1200" b="1" dirty="0"/>
              <a:t>актеров, осуществляет постановку на сцене,</a:t>
            </a:r>
          </a:p>
          <a:p>
            <a:pPr algn="ctr"/>
            <a:r>
              <a:rPr lang="ru-RU" sz="1200" b="1" dirty="0"/>
              <a:t> вместе с художником решает, как будет</a:t>
            </a:r>
          </a:p>
          <a:p>
            <a:pPr algn="ctr"/>
            <a:r>
              <a:rPr lang="ru-RU" sz="1200" b="1" dirty="0"/>
              <a:t> выглядеть  спектакль  внешне, какими</a:t>
            </a:r>
          </a:p>
          <a:p>
            <a:pPr algn="ctr"/>
            <a:r>
              <a:rPr lang="ru-RU" sz="1200" b="1" dirty="0"/>
              <a:t>будут декорации. </a:t>
            </a: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142844" y="4071942"/>
            <a:ext cx="4752975" cy="1025525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Но главное -  определить и решить . Как должна</a:t>
            </a:r>
          </a:p>
          <a:p>
            <a:pPr algn="ctr"/>
            <a:r>
              <a:rPr lang="ru-RU" sz="1200" b="1" dirty="0"/>
              <a:t>звучать эта пьеса сегодня, для чего ставится именно она,</a:t>
            </a:r>
          </a:p>
          <a:p>
            <a:pPr algn="ctr"/>
            <a:r>
              <a:rPr lang="ru-RU" sz="1200" b="1" dirty="0"/>
              <a:t>а не другая. Ведь одна и та же пьеса может звучать</a:t>
            </a:r>
          </a:p>
          <a:p>
            <a:pPr algn="ctr"/>
            <a:r>
              <a:rPr lang="ru-RU" sz="1200" b="1" dirty="0"/>
              <a:t> в разных постановках по-разному.</a:t>
            </a:r>
          </a:p>
          <a:p>
            <a:pPr algn="ctr"/>
            <a:endParaRPr lang="ru-RU" sz="1200" b="1" dirty="0"/>
          </a:p>
        </p:txBody>
      </p:sp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6500826" y="1571612"/>
            <a:ext cx="2286016" cy="231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66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Марк Захаров</a:t>
            </a:r>
          </a:p>
        </p:txBody>
      </p:sp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6215074" y="4143380"/>
            <a:ext cx="2279671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Владимир Меньшов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кинорежиссер</a:t>
            </a:r>
          </a:p>
        </p:txBody>
      </p:sp>
      <p:sp>
        <p:nvSpPr>
          <p:cNvPr id="54282" name="WordArt 10"/>
          <p:cNvSpPr>
            <a:spLocks noChangeArrowheads="1" noChangeShapeType="1" noTextEdit="1"/>
          </p:cNvSpPr>
          <p:nvPr/>
        </p:nvSpPr>
        <p:spPr bwMode="auto">
          <a:xfrm>
            <a:off x="1000100" y="2857496"/>
            <a:ext cx="1889109" cy="357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Анатолий Эфрос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(1925-1987)</a:t>
            </a:r>
          </a:p>
        </p:txBody>
      </p:sp>
      <p:sp>
        <p:nvSpPr>
          <p:cNvPr id="54283" name="WordArt 11"/>
          <p:cNvSpPr>
            <a:spLocks noChangeArrowheads="1" noChangeShapeType="1" noTextEdit="1"/>
          </p:cNvSpPr>
          <p:nvPr/>
        </p:nvSpPr>
        <p:spPr bwMode="auto">
          <a:xfrm>
            <a:off x="5143504" y="5500702"/>
            <a:ext cx="2071702" cy="414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Всеволод Мейерхольд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(1874-1940)</a:t>
            </a:r>
          </a:p>
        </p:txBody>
      </p:sp>
      <p:sp>
        <p:nvSpPr>
          <p:cNvPr id="54284" name="WordArt 12"/>
          <p:cNvSpPr>
            <a:spLocks noChangeArrowheads="1" noChangeShapeType="1" noTextEdit="1"/>
          </p:cNvSpPr>
          <p:nvPr/>
        </p:nvSpPr>
        <p:spPr bwMode="auto">
          <a:xfrm>
            <a:off x="1857356" y="5500702"/>
            <a:ext cx="2314565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Олег Ефремов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МХаТ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им. А.П. Чехова</a:t>
            </a:r>
          </a:p>
        </p:txBody>
      </p:sp>
      <p:pic>
        <p:nvPicPr>
          <p:cNvPr id="32779" name="Picture 11" descr="C:\Documents and Settings\1\Рабочий стол\афиша\любим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291"/>
            <a:ext cx="15248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C:\Documents and Settings\1\Рабочий стол\афиша\meyerhold_2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214950"/>
            <a:ext cx="1238250" cy="1238250"/>
          </a:xfrm>
          <a:prstGeom prst="rect">
            <a:avLst/>
          </a:prstGeom>
          <a:noFill/>
        </p:spPr>
      </p:pic>
      <p:pic>
        <p:nvPicPr>
          <p:cNvPr id="32781" name="Picture 13" descr="C:\Documents and Settings\1\Рабочий стол\афиша\zaharov_11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14290"/>
            <a:ext cx="1238250" cy="1238250"/>
          </a:xfrm>
          <a:prstGeom prst="rect">
            <a:avLst/>
          </a:prstGeom>
          <a:noFill/>
        </p:spPr>
      </p:pic>
      <p:pic>
        <p:nvPicPr>
          <p:cNvPr id="32782" name="Picture 14" descr="C:\Documents and Settings\1\Рабочий стол\афиша\menshov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86190"/>
            <a:ext cx="1073247" cy="142876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285728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Режиссер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2783" name="Picture 15" descr="C:\Documents and Settings\1\Рабочий стол\афиша\Анатолий Эфро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643182"/>
            <a:ext cx="1190634" cy="1428760"/>
          </a:xfrm>
          <a:prstGeom prst="rect">
            <a:avLst/>
          </a:prstGeom>
          <a:noFill/>
        </p:spPr>
      </p:pic>
      <p:pic>
        <p:nvPicPr>
          <p:cNvPr id="32784" name="Picture 16" descr="C:\Documents and Settings\1\Рабочий стол\афиша\efremo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5286388"/>
            <a:ext cx="857256" cy="13442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42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  <p:bldP spid="54279" grpId="0" animBg="1"/>
      <p:bldP spid="54280" grpId="0" animBg="1"/>
      <p:bldP spid="54281" grpId="0" animBg="1"/>
      <p:bldP spid="54282" grpId="0" animBg="1"/>
      <p:bldP spid="54283" grpId="0" animBg="1"/>
      <p:bldP spid="542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4537075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РЕПЕРТУАР</a:t>
            </a:r>
          </a:p>
        </p:txBody>
      </p:sp>
      <p:sp>
        <p:nvSpPr>
          <p:cNvPr id="55301" name="AutoShape 5"/>
          <p:cNvSpPr>
            <a:spLocks/>
          </p:cNvSpPr>
          <p:nvPr/>
        </p:nvSpPr>
        <p:spPr bwMode="auto">
          <a:xfrm>
            <a:off x="611188" y="1989138"/>
            <a:ext cx="2592387" cy="1439862"/>
          </a:xfrm>
          <a:prstGeom prst="accentBorderCallout1">
            <a:avLst>
              <a:gd name="adj1" fmla="val 7940"/>
              <a:gd name="adj2" fmla="val -2940"/>
              <a:gd name="adj3" fmla="val 94597"/>
              <a:gd name="adj4" fmla="val -21676"/>
            </a:avLst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Слово это – латинского и французского происхождения и означает </a:t>
            </a:r>
            <a:r>
              <a:rPr lang="ru-RU" sz="1200" b="1" i="1">
                <a:solidFill>
                  <a:srgbClr val="000000"/>
                </a:solidFill>
              </a:rPr>
              <a:t>список, опись</a:t>
            </a:r>
            <a:r>
              <a:rPr lang="ru-RU" sz="1200" b="1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Так называют сумму пьес, включенных в сезонную афишу театра.</a:t>
            </a:r>
          </a:p>
          <a:p>
            <a:pPr algn="ctr"/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55302" name="AutoShape 6"/>
          <p:cNvSpPr>
            <a:spLocks/>
          </p:cNvSpPr>
          <p:nvPr/>
        </p:nvSpPr>
        <p:spPr bwMode="auto">
          <a:xfrm>
            <a:off x="6372225" y="3141663"/>
            <a:ext cx="2519363" cy="1079500"/>
          </a:xfrm>
          <a:prstGeom prst="accentBorderCallout1">
            <a:avLst>
              <a:gd name="adj1" fmla="val 10588"/>
              <a:gd name="adj2" fmla="val 103023"/>
              <a:gd name="adj3" fmla="val 105736"/>
              <a:gd name="adj4" fmla="val 108444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/>
              <a:t>Круг ролей актера тоже можно назвать репертуаром. Например: в его репертуаре только героические или комедийные роли.</a:t>
            </a:r>
          </a:p>
        </p:txBody>
      </p:sp>
      <p:sp>
        <p:nvSpPr>
          <p:cNvPr id="55303" name="AutoShape 7"/>
          <p:cNvSpPr>
            <a:spLocks/>
          </p:cNvSpPr>
          <p:nvPr/>
        </p:nvSpPr>
        <p:spPr bwMode="auto">
          <a:xfrm>
            <a:off x="1979613" y="5516563"/>
            <a:ext cx="2368550" cy="792162"/>
          </a:xfrm>
          <a:prstGeom prst="accentBorderCallout1">
            <a:avLst>
              <a:gd name="adj1" fmla="val 14431"/>
              <a:gd name="adj2" fmla="val -3218"/>
              <a:gd name="adj3" fmla="val 120440"/>
              <a:gd name="adj4" fmla="val -58713"/>
            </a:avLst>
          </a:prstGeom>
          <a:solidFill>
            <a:srgbClr val="23732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/>
              <a:t>Этот термин может определять и вид театра: оперный, эстрадный, комедийный репертуар.</a:t>
            </a:r>
          </a:p>
        </p:txBody>
      </p:sp>
      <p:graphicFrame>
        <p:nvGraphicFramePr>
          <p:cNvPr id="55398" name="Group 102"/>
          <p:cNvGraphicFramePr>
            <a:graphicFrameLocks noGrp="1"/>
          </p:cNvGraphicFramePr>
          <p:nvPr>
            <p:ph/>
          </p:nvPr>
        </p:nvGraphicFramePr>
        <p:xfrm>
          <a:off x="3276600" y="1773238"/>
          <a:ext cx="3024188" cy="3565208"/>
        </p:xfrm>
        <a:graphic>
          <a:graphicData uri="http://schemas.openxmlformats.org/drawingml/2006/table">
            <a:tbl>
              <a:tblPr/>
              <a:tblGrid>
                <a:gridCol w="515938"/>
                <a:gridCol w="1978025"/>
                <a:gridCol w="530225"/>
              </a:tblGrid>
              <a:tr h="3603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Репертуар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драматического театра им. Ленинского комсомола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5 мая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«Сказка о мертвой царевне и семи богатырях» А.С. Пушкин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Режиссер И.Иванов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 в 2-х действиях)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15.00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12 мая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«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Золушка»  Ш. Перо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Режиссер О Захаров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 в 2-х действиях)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10.00 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15.00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 мая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«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Приключения Шерлок Холмса и Доктора Ватсона»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По роману Агаты Кристи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Режиссер И.Иванов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( в 2-х действиях)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18.00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5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53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3887787" cy="876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50000">
                      <a:srgbClr val="FF505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4464050" cy="3603625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400" b="1" smtClean="0">
                <a:solidFill>
                  <a:srgbClr val="000000"/>
                </a:solidFill>
                <a:effectLst/>
              </a:rPr>
              <a:t>В переводе с латинского – повторение. В повторениях, в репетициях и состоит главный способ подготовки любого спектакля. Во время репетиций режиссер и актеры читают пьесу, обсуждают ее, обдумывают характеры действующих лиц.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smtClean="0">
                <a:solidFill>
                  <a:srgbClr val="000000"/>
                </a:solidFill>
                <a:effectLst/>
              </a:rPr>
              <a:t>Первоначальные репетиции называют застольными. Актеры еще не на сцене, а просто за столом обсуждают облик будущего спектакля. Позднее репетиции переносят на сцену. А накануне премьеры – первого представления – проводится генеральная репетиция  - окончательная проверка проделаной работы.</a:t>
            </a:r>
          </a:p>
        </p:txBody>
      </p:sp>
      <p:pic>
        <p:nvPicPr>
          <p:cNvPr id="58378" name="Picture 10" descr="war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484313"/>
            <a:ext cx="35909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1" descr="балет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365625"/>
            <a:ext cx="2087562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WordArt 12"/>
          <p:cNvSpPr>
            <a:spLocks noChangeArrowheads="1" noChangeShapeType="1" noTextEdit="1"/>
          </p:cNvSpPr>
          <p:nvPr/>
        </p:nvSpPr>
        <p:spPr bwMode="auto">
          <a:xfrm>
            <a:off x="4932363" y="6021388"/>
            <a:ext cx="2087562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репетиция в тренировочном</a:t>
            </a:r>
          </a:p>
          <a:p>
            <a:pPr algn="ctr"/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зале</a:t>
            </a:r>
          </a:p>
        </p:txBody>
      </p:sp>
      <p:sp>
        <p:nvSpPr>
          <p:cNvPr id="58381" name="WordArt 13"/>
          <p:cNvSpPr>
            <a:spLocks noChangeArrowheads="1" noChangeShapeType="1" noTextEdit="1"/>
          </p:cNvSpPr>
          <p:nvPr/>
        </p:nvSpPr>
        <p:spPr bwMode="auto">
          <a:xfrm>
            <a:off x="5724525" y="3716338"/>
            <a:ext cx="253365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генеральная репетиция</a:t>
            </a:r>
          </a:p>
          <a:p>
            <a:pPr algn="ctr"/>
            <a:r>
              <a:rPr lang="ru-RU" sz="1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оперы "Война и мир" </a:t>
            </a:r>
          </a:p>
          <a:p>
            <a:pPr algn="ctr"/>
            <a:r>
              <a:rPr lang="ru-RU" sz="1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С.С. Прокофьева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00042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Репетиция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58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build="p"/>
      <p:bldP spid="58380" grpId="0" animBg="1"/>
      <p:bldP spid="5838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773238"/>
            <a:ext cx="4606925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b="1" dirty="0" smtClean="0">
                <a:effectLst/>
              </a:rPr>
              <a:t>Современное театральное здание насыщено техникой, электроникой, оптикой, как большое промышленное предприятие. Особенно сцена -  главная часть театрального здания, площадка для игры актеров.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200" b="1" dirty="0" smtClean="0">
                <a:effectLst/>
              </a:rPr>
              <a:t>Здесь есть все . И подземное царство, где спрятаны сложные механизмы, оно называется </a:t>
            </a:r>
            <a:r>
              <a:rPr lang="ru-RU" sz="1200" b="1" i="1" u="sng" dirty="0" smtClean="0">
                <a:effectLst/>
              </a:rPr>
              <a:t>трюмом.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200" b="1" dirty="0" smtClean="0">
                <a:effectLst/>
              </a:rPr>
              <a:t>Есть и заоблачные высоты, где расположены </a:t>
            </a:r>
            <a:r>
              <a:rPr lang="ru-RU" sz="1200" b="1" i="1" u="sng" dirty="0" smtClean="0">
                <a:effectLst/>
              </a:rPr>
              <a:t>колосники, </a:t>
            </a:r>
            <a:r>
              <a:rPr lang="ru-RU" sz="1200" b="1" dirty="0" smtClean="0">
                <a:effectLst/>
              </a:rPr>
              <a:t>решетчатый настил, подъемные блоки, подъемные устройства для декорации.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200" b="1" dirty="0" smtClean="0">
                <a:effectLst/>
              </a:rPr>
              <a:t>А когда-то театр начинался с простой открытой площадки, где актеры разыгрывали свои представления.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200" b="1" dirty="0" smtClean="0">
                <a:effectLst/>
              </a:rPr>
              <a:t>Архитектура театра сложилась  за последние 300 лет. Места для зрителей расположены в </a:t>
            </a:r>
            <a:r>
              <a:rPr lang="ru-RU" sz="1200" b="1" i="1" u="sng" dirty="0" smtClean="0">
                <a:effectLst/>
              </a:rPr>
              <a:t>партере, </a:t>
            </a:r>
            <a:r>
              <a:rPr lang="ru-RU" sz="1200" b="1" dirty="0" smtClean="0">
                <a:effectLst/>
              </a:rPr>
              <a:t> </a:t>
            </a:r>
            <a:r>
              <a:rPr lang="ru-RU" sz="1200" b="1" i="1" u="sng" dirty="0" smtClean="0">
                <a:effectLst/>
              </a:rPr>
              <a:t>в ложах,</a:t>
            </a:r>
            <a:r>
              <a:rPr lang="ru-RU" sz="1200" b="1" dirty="0" smtClean="0">
                <a:effectLst/>
              </a:rPr>
              <a:t> </a:t>
            </a:r>
            <a:r>
              <a:rPr lang="ru-RU" sz="1200" b="1" i="1" u="sng" dirty="0" smtClean="0">
                <a:effectLst/>
              </a:rPr>
              <a:t>на балконах-ярусах. </a:t>
            </a:r>
            <a:r>
              <a:rPr lang="ru-RU" sz="1200" b="1" dirty="0" smtClean="0">
                <a:effectLst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200" b="1" dirty="0" smtClean="0">
                <a:effectLst/>
              </a:rPr>
              <a:t>Особое значение в театре имеет </a:t>
            </a:r>
            <a:r>
              <a:rPr lang="ru-RU" sz="1200" b="1" i="1" u="sng" dirty="0" smtClean="0">
                <a:effectLst/>
              </a:rPr>
              <a:t>акустика –</a:t>
            </a:r>
            <a:r>
              <a:rPr lang="ru-RU" sz="1200" b="1" dirty="0" smtClean="0">
                <a:effectLst/>
              </a:rPr>
              <a:t> создание наилучшей слышимости с любого места. Этим занимаются ученые-акустики.</a:t>
            </a:r>
          </a:p>
        </p:txBody>
      </p:sp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4756150" cy="11271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chemeClr val="tx1"/>
                    </a:gs>
                    <a:gs pos="100000">
                      <a:srgbClr val="66FF33"/>
                    </a:gs>
                  </a:gsLst>
                  <a:lin ang="5400000" scaled="1"/>
                </a:gradFill>
                <a:latin typeface="Academy Engraved LET"/>
              </a:rPr>
              <a:t>                  </a:t>
            </a:r>
          </a:p>
        </p:txBody>
      </p:sp>
      <p:pic>
        <p:nvPicPr>
          <p:cNvPr id="59397" name="Picture 5" descr="opera театр Мил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3160713" cy="18954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9398" name="Picture 6" descr="одесский театр опе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221163"/>
            <a:ext cx="1758950" cy="237648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3348038" y="6237288"/>
            <a:ext cx="15843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Одесский театр оперы</a:t>
            </a: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1331913" y="3933825"/>
            <a:ext cx="15843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Миланский театр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85728"/>
            <a:ext cx="60007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Театр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9" grpId="0" animBg="1"/>
      <p:bldP spid="5940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BUSMAN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60575"/>
            <a:ext cx="108108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BUSMAN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060575"/>
            <a:ext cx="10080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BUSMAN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060575"/>
            <a:ext cx="10080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WOMANH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3860800"/>
            <a:ext cx="1349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WordArt 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331913" y="692150"/>
            <a:ext cx="4103687" cy="7921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ТЕХНИКА РЕЧИ</a:t>
            </a: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4572000" y="4005263"/>
            <a:ext cx="2952750" cy="1368425"/>
          </a:xfrm>
          <a:prstGeom prst="wedgeRoundRectCallout">
            <a:avLst>
              <a:gd name="adj1" fmla="val -74944"/>
              <a:gd name="adj2" fmla="val -34454"/>
              <a:gd name="adj3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Забота о технике и культуре</a:t>
            </a: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речи заботились с древности.</a:t>
            </a: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В наши дни технику речи</a:t>
            </a: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преподают в театральных </a:t>
            </a:r>
          </a:p>
          <a:p>
            <a:pPr algn="ctr"/>
            <a:r>
              <a:rPr lang="ru-RU" sz="1200" b="1">
                <a:solidFill>
                  <a:srgbClr val="000000"/>
                </a:solidFill>
              </a:rPr>
              <a:t>вузах и школах как один из главных предметов.</a:t>
            </a:r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 rot="10800000">
            <a:off x="5724525" y="1844675"/>
            <a:ext cx="2951163" cy="1079500"/>
          </a:xfrm>
          <a:prstGeom prst="wedgeRoundRectCallout">
            <a:avLst>
              <a:gd name="adj1" fmla="val -56565"/>
              <a:gd name="adj2" fmla="val 81319"/>
              <a:gd name="adj3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Не владея техникой речи, актер не может создать полнокровный образ: зрители его просто не поймут, не расслышат, не разберут слов.</a:t>
            </a:r>
          </a:p>
        </p:txBody>
      </p:sp>
      <p:sp>
        <p:nvSpPr>
          <p:cNvPr id="60427" name="WordArt 11"/>
          <p:cNvSpPr>
            <a:spLocks noChangeArrowheads="1" noChangeShapeType="1" noTextEdit="1"/>
          </p:cNvSpPr>
          <p:nvPr/>
        </p:nvSpPr>
        <p:spPr bwMode="auto">
          <a:xfrm>
            <a:off x="755650" y="5516563"/>
            <a:ext cx="7272338" cy="827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"Уметь просто и красиво говорить - целая наука!..."</a:t>
            </a:r>
          </a:p>
          <a:p>
            <a:pPr algn="ctr"/>
            <a:r>
              <a:rPr lang="ru-RU" sz="2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К.С. Станиславский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" decel="100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" decel="100000"/>
                                        <p:tgtEl>
                                          <p:spTgt spid="604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4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4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04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5" grpId="0" animBg="1"/>
      <p:bldP spid="60426" grpId="0" build="allAtOnce" animBg="1"/>
      <p:bldP spid="604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7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424815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400" b="1" dirty="0" smtClean="0">
                <a:effectLst/>
              </a:rPr>
              <a:t>Трагедия – самый серьезный, самый значительный, наиболее насыщенный высокими страстями жанр драматургии и театра.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>
                <a:effectLst/>
              </a:rPr>
              <a:t>В основе трагедии – печальные, мрачные события, резкое столкновение непримиримых сил, ведущее к гибели главного героя. Поднимает жизненно важные вопросы, когда от их решения зависит судьба или даже жизнь человека, яркой личности, каких-либо групп людей, классов, даже народа или государства.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>
                <a:effectLst/>
              </a:rPr>
              <a:t>Древние считали, что трагедия на сцене обладает целительной силой и «очищает» зрителей от мелких страстей и пороков.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>
                <a:effectLst/>
              </a:rPr>
              <a:t>Трагедия углубляет и расширяет духовный мир зрителей, побуждает человека задуматься о главных вопросах жизни.</a:t>
            </a: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3146425" cy="12398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chemeClr val="folHlink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Mekanik LET"/>
              </a:rPr>
              <a:t>        </a:t>
            </a:r>
          </a:p>
        </p:txBody>
      </p:sp>
      <p:pic>
        <p:nvPicPr>
          <p:cNvPr id="61445" name="Picture 5" descr="susani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57364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5076825" y="5084763"/>
            <a:ext cx="38004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Монолог Ивана Сусанина</a:t>
            </a:r>
          </a:p>
          <a:p>
            <a:pPr algn="ctr"/>
            <a:r>
              <a:rPr lang="ru-RU" sz="1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 оперы "Иван Сусанин" М. Глинки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85728"/>
            <a:ext cx="3538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Трагедия</a:t>
            </a:r>
            <a:endParaRPr lang="ru-RU" sz="5400" b="1" cap="none" spc="0" dirty="0">
              <a:ln w="5080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614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46799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0000"/>
                </a:solidFill>
                <a:effectLst/>
              </a:rPr>
              <a:t>Эстрадное искусство родилось в прошлом столетии.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0000"/>
                </a:solidFill>
                <a:effectLst/>
              </a:rPr>
              <a:t>Его представителем стал легендарный артист Леонид Утесов (1825-1982) и другие.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0000"/>
                </a:solidFill>
                <a:effectLst/>
              </a:rPr>
              <a:t>Когда-то в эстрадном представлении можно было увидеть силачей, фокусников, дрессированных животных, чревовещателей. Эстрада сверкала и шумела вереницей самых невероятных номеров.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0000"/>
                </a:solidFill>
                <a:effectLst/>
              </a:rPr>
              <a:t>Сейчас другие времена. «Королевой» эстрады стала песня. Каждая эпоха рождает и возводит свои пьедесталы, своих кумиров, в том числе и эстрадных. В свое время блистали Клавдия </a:t>
            </a:r>
            <a:r>
              <a:rPr lang="ru-RU" sz="1400" b="1" dirty="0" err="1" smtClean="0">
                <a:solidFill>
                  <a:srgbClr val="000000"/>
                </a:solidFill>
                <a:effectLst/>
              </a:rPr>
              <a:t>Шульженко</a:t>
            </a:r>
            <a:r>
              <a:rPr lang="ru-RU" sz="1400" b="1" dirty="0" smtClean="0">
                <a:solidFill>
                  <a:srgbClr val="000000"/>
                </a:solidFill>
                <a:effectLst/>
              </a:rPr>
              <a:t>, сегодня Лариса Долина и Алла Пугачева,  различные группы.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0000"/>
                </a:solidFill>
                <a:effectLst/>
              </a:rPr>
              <a:t>В эстрадное искусство также входят такие жанры, как танец (группа «Тодес» и др.), жанр сатиры и юмора. </a:t>
            </a: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5111750" cy="112712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chemeClr val="folHlink"/>
                    </a:gs>
                    <a:gs pos="100000">
                      <a:srgbClr val="66FF33"/>
                    </a:gs>
                  </a:gsLst>
                  <a:lin ang="5400000" scaled="1"/>
                </a:gradFill>
                <a:latin typeface="Arial"/>
                <a:cs typeface="Arial"/>
              </a:rPr>
              <a:t>                   </a:t>
            </a:r>
          </a:p>
        </p:txBody>
      </p:sp>
      <p:pic>
        <p:nvPicPr>
          <p:cNvPr id="62469" name="Picture 5" descr="клуб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700213"/>
            <a:ext cx="3417887" cy="25638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2472" name="Picture 8" descr="джаз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437063"/>
            <a:ext cx="2603500" cy="1738312"/>
          </a:xfrm>
          <a:prstGeom prst="rect">
            <a:avLst/>
          </a:prstGeom>
          <a:noFill/>
          <a:ln w="9525" algn="in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62473" name="WordArt 9"/>
          <p:cNvSpPr>
            <a:spLocks noChangeArrowheads="1" noChangeShapeType="1" noTextEdit="1"/>
          </p:cNvSpPr>
          <p:nvPr/>
        </p:nvSpPr>
        <p:spPr bwMode="auto">
          <a:xfrm>
            <a:off x="5724525" y="6308725"/>
            <a:ext cx="20161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вокально-эстрадная</a:t>
            </a:r>
          </a:p>
          <a:p>
            <a:pPr algn="ctr"/>
            <a:r>
              <a:rPr lang="ru-RU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группа "Мечта"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57166"/>
            <a:ext cx="471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Эстрада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624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4958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Автор проекта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И.В.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Унгурова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учитель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музыки 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МОУ «Средняя школа №28»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Г. Прокопьевск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гре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7625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900113" y="692150"/>
            <a:ext cx="4895850" cy="4249738"/>
          </a:xfrm>
          <a:prstGeom prst="wedgeRoundRectCallout">
            <a:avLst>
              <a:gd name="adj1" fmla="val -59759"/>
              <a:gd name="adj2" fmla="val 656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Местом рождения драматического театра можно считать Древнюю Грецию. Греки подарили миру и новый вид литературы – драматургию, литературу для сцены. Навсегда остались знаменитыми пьесы, написанные в </a:t>
            </a:r>
            <a:r>
              <a:rPr lang="en-US" sz="2000" b="1"/>
              <a:t>V –IV </a:t>
            </a:r>
            <a:r>
              <a:rPr lang="ru-RU" sz="2000" b="1"/>
              <a:t> веках до нашей эры драматургами Эсхилом, Софоклом, Еврипидом и Аристофаном.</a:t>
            </a:r>
          </a:p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  <a:p>
            <a:pPr algn="ctr"/>
            <a:endParaRPr lang="ru-RU" sz="1800"/>
          </a:p>
        </p:txBody>
      </p:sp>
      <p:pic>
        <p:nvPicPr>
          <p:cNvPr id="12292" name="Picture 4" descr="Афинский акроп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565400"/>
            <a:ext cx="23034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293" name="Picture 5" descr="античная ваза крат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5084763"/>
            <a:ext cx="14859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294" name="Picture 6" descr="античная ваз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437063"/>
            <a:ext cx="23034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63713" y="2133600"/>
            <a:ext cx="6121400" cy="3240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DiagonalStripe"/>
          <p:cNvSpPr>
            <a:spLocks noEditPoints="1" noChangeArrowheads="1"/>
          </p:cNvSpPr>
          <p:nvPr/>
        </p:nvSpPr>
        <p:spPr bwMode="auto">
          <a:xfrm rot="16200000">
            <a:off x="1763713" y="3429000"/>
            <a:ext cx="1828800" cy="1828800"/>
          </a:xfrm>
          <a:custGeom>
            <a:avLst/>
            <a:gdLst>
              <a:gd name="G0" fmla="+- 0 0 0"/>
              <a:gd name="G1" fmla="*/ 10914 1 2"/>
              <a:gd name="G2" fmla="+- 10914 0 0"/>
              <a:gd name="G3" fmla="+- G1 10800 0"/>
              <a:gd name="T0" fmla="*/ 5457 w 21600"/>
              <a:gd name="T1" fmla="*/ 5457 h 21600"/>
              <a:gd name="T2" fmla="*/ 0 w 21600"/>
              <a:gd name="T3" fmla="*/ 16257 h 21600"/>
              <a:gd name="T4" fmla="*/ 10800 w 21600"/>
              <a:gd name="T5" fmla="*/ 10800 h 21600"/>
              <a:gd name="T6" fmla="*/ 16257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14" y="0"/>
                </a:moveTo>
                <a:lnTo>
                  <a:pt x="0" y="10914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8" name="DiagonalStripe"/>
          <p:cNvSpPr>
            <a:spLocks noEditPoints="1" noChangeArrowheads="1"/>
          </p:cNvSpPr>
          <p:nvPr/>
        </p:nvSpPr>
        <p:spPr bwMode="auto">
          <a:xfrm rot="10624887">
            <a:off x="6084888" y="3429000"/>
            <a:ext cx="1828800" cy="1828800"/>
          </a:xfrm>
          <a:custGeom>
            <a:avLst/>
            <a:gdLst>
              <a:gd name="G0" fmla="+- 0 0 0"/>
              <a:gd name="G1" fmla="*/ 11536 1 2"/>
              <a:gd name="G2" fmla="+- 11536 0 0"/>
              <a:gd name="G3" fmla="+- G1 10800 0"/>
              <a:gd name="T0" fmla="*/ 5768 w 21600"/>
              <a:gd name="T1" fmla="*/ 5768 h 21600"/>
              <a:gd name="T2" fmla="*/ 0 w 21600"/>
              <a:gd name="T3" fmla="*/ 16568 h 21600"/>
              <a:gd name="T4" fmla="*/ 10800 w 21600"/>
              <a:gd name="T5" fmla="*/ 10800 h 21600"/>
              <a:gd name="T6" fmla="*/ 16568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536" y="0"/>
                </a:moveTo>
                <a:lnTo>
                  <a:pt x="0" y="11536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9" name="DiagonalStripe"/>
          <p:cNvSpPr>
            <a:spLocks noEditPoints="1" noChangeArrowheads="1"/>
          </p:cNvSpPr>
          <p:nvPr/>
        </p:nvSpPr>
        <p:spPr bwMode="auto">
          <a:xfrm rot="13585802">
            <a:off x="2763838" y="2212975"/>
            <a:ext cx="4281488" cy="4408487"/>
          </a:xfrm>
          <a:custGeom>
            <a:avLst/>
            <a:gdLst>
              <a:gd name="G0" fmla="+- 0 0 0"/>
              <a:gd name="G1" fmla="*/ 15063 1 2"/>
              <a:gd name="G2" fmla="+- 15063 0 0"/>
              <a:gd name="G3" fmla="+- G1 10800 0"/>
              <a:gd name="T0" fmla="*/ 7532 w 21600"/>
              <a:gd name="T1" fmla="*/ 7532 h 21600"/>
              <a:gd name="T2" fmla="*/ 0 w 21600"/>
              <a:gd name="T3" fmla="*/ 18332 h 21600"/>
              <a:gd name="T4" fmla="*/ 10800 w 21600"/>
              <a:gd name="T5" fmla="*/ 10800 h 21600"/>
              <a:gd name="T6" fmla="*/ 18332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063" y="0"/>
                </a:moveTo>
                <a:lnTo>
                  <a:pt x="0" y="15063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3851275" y="4652963"/>
            <a:ext cx="1582738" cy="331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ложа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3708400" y="981075"/>
            <a:ext cx="2305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сцена</a:t>
            </a:r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4932363" y="17732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859338" y="15573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268538" y="2349500"/>
            <a:ext cx="9144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лес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492500" y="2924175"/>
            <a:ext cx="9144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поле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5003800" y="2924175"/>
            <a:ext cx="9144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дворец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156325" y="2276475"/>
            <a:ext cx="13684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Берег моря</a:t>
            </a:r>
          </a:p>
        </p:txBody>
      </p:sp>
      <p:sp>
        <p:nvSpPr>
          <p:cNvPr id="11278" name="Line 17"/>
          <p:cNvSpPr>
            <a:spLocks noChangeShapeType="1"/>
          </p:cNvSpPr>
          <p:nvPr/>
        </p:nvSpPr>
        <p:spPr bwMode="auto">
          <a:xfrm>
            <a:off x="2700338" y="27813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>
            <a:off x="3924300" y="3357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>
            <a:off x="5508625" y="3357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20"/>
          <p:cNvSpPr>
            <a:spLocks noChangeShapeType="1"/>
          </p:cNvSpPr>
          <p:nvPr/>
        </p:nvSpPr>
        <p:spPr bwMode="auto">
          <a:xfrm>
            <a:off x="6877050" y="27082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WordArt 21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5111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cademy Engraved LET"/>
              </a:rPr>
              <a:t>Схема древнего театра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7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11188" y="981075"/>
            <a:ext cx="7273925" cy="4319588"/>
          </a:xfrm>
          <a:prstGeom prst="bevel">
            <a:avLst>
              <a:gd name="adj" fmla="val 12500"/>
            </a:avLst>
          </a:prstGeom>
          <a:solidFill>
            <a:srgbClr val="23732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В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России, как и в других странах, появление национального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театра связано с народными играми и обрядами.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XI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 веке на Руси появились скоморохи -  бродячие актеры,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 комедианты. В течение нескольких столетий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 они устраивали  свои представления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прямо на улицах, площадях, ярмарках. Что они играли?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Шутили со зрителями, разыгрывали маленькие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смешные сценки собственного сочинения,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пели забавные песенки, показывали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дрессированных животных, акробатические номера.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Театр здесь сливался отчасти с цирком.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Главный герой скоморошьих представлений –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 веселый и ловкий мужик , всегда умевший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 перехитрить злого и глупого барина.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076700"/>
            <a:ext cx="36020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3744912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АКТЕР</a:t>
            </a: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468313" y="1989138"/>
            <a:ext cx="554355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искусство актера - это искусство создания на сцене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образа человека, положительного или отрицательного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действующего лица. Артист как бы превращается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 своего героя.</a:t>
            </a:r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4067175" y="5300663"/>
            <a:ext cx="4752975" cy="989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Искусство перевоплощения - очень сложное дело.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Но оно необходимо: не владея им, актер может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остаться в спектакле всего лишь самим собой.</a:t>
            </a:r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>
            <p:ph/>
          </p:nvPr>
        </p:nvGraphicFramePr>
        <p:xfrm>
          <a:off x="4643438" y="3789363"/>
          <a:ext cx="949325" cy="1079500"/>
        </p:xfrm>
        <a:graphic>
          <a:graphicData uri="http://schemas.openxmlformats.org/presentationml/2006/ole">
            <p:oleObj spid="_x0000_s1026" name="Photo Editor Photo" r:id="rId3" imgW="952633" imgH="914286" progId="">
              <p:embed/>
            </p:oleObj>
          </a:graphicData>
        </a:graphic>
      </p:graphicFrame>
      <p:pic>
        <p:nvPicPr>
          <p:cNvPr id="26635" name="Picture 11" descr="дядюшкин сон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716338"/>
            <a:ext cx="3240087" cy="2376487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37" name="Picture 13" descr="Шаляпин Художник Сорин 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628775"/>
            <a:ext cx="2100262" cy="2663825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638" name="WordArt 14"/>
          <p:cNvSpPr>
            <a:spLocks noChangeArrowheads="1" noChangeShapeType="1" noTextEdit="1"/>
          </p:cNvSpPr>
          <p:nvPr/>
        </p:nvSpPr>
        <p:spPr bwMode="auto">
          <a:xfrm>
            <a:off x="6300788" y="4508500"/>
            <a:ext cx="2449512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Федор Шаляпин. </a:t>
            </a:r>
          </a:p>
          <a:p>
            <a:pPr algn="ctr"/>
            <a:r>
              <a:rPr lang="ru-RU" sz="1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Актер оперного театра.</a:t>
            </a:r>
          </a:p>
          <a:p>
            <a:pPr algn="ctr"/>
            <a:r>
              <a:rPr lang="ru-RU" sz="1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Художник С. Сорин.</a:t>
            </a:r>
          </a:p>
        </p:txBody>
      </p:sp>
      <p:sp>
        <p:nvSpPr>
          <p:cNvPr id="26639" name="WordArt 15"/>
          <p:cNvSpPr>
            <a:spLocks noChangeArrowheads="1" noChangeShapeType="1" noTextEdit="1"/>
          </p:cNvSpPr>
          <p:nvPr/>
        </p:nvSpPr>
        <p:spPr bwMode="auto">
          <a:xfrm>
            <a:off x="539750" y="6165850"/>
            <a:ext cx="3098800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Сцена из спектакля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"Дядюшкин сон"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1" grpId="0" animBg="1"/>
      <p:bldP spid="26632" grpId="0" animBg="1"/>
      <p:bldP spid="26638" grpId="0" animBg="1"/>
      <p:bldP spid="266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806950" cy="432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Перевоплощение бывает иногда внешним:</a:t>
            </a:r>
          </a:p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артист изменяет с помощью грима свое лицо, </a:t>
            </a:r>
          </a:p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надевает парик, старается изменить свой голос, </a:t>
            </a:r>
          </a:p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придумывает необычную походку.,</a:t>
            </a: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28677" name="Picture 5" descr="Шаляпин - Гроз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852738"/>
            <a:ext cx="16176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5867400" y="5516563"/>
            <a:ext cx="1727200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Иван Грозный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4427538" y="1773238"/>
            <a:ext cx="432435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Подлинное перевоплощение состоит в том, чтобы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понять и показать зрителям характер персонажа,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его жизненные позиции и взгляды, верно передать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его чувства и мысли.</a:t>
            </a: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8682" name="Picture 10" descr="спект трусохвост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41438"/>
            <a:ext cx="251936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755650" y="5805488"/>
            <a:ext cx="27717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Сцена из спектакля</a:t>
            </a:r>
          </a:p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"Приключения Трусохвостика"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8" grpId="0" animBg="1"/>
      <p:bldP spid="28679" grpId="0" animBg="1"/>
      <p:bldP spid="286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95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3495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349500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349500"/>
            <a:ext cx="93821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3429000"/>
            <a:ext cx="5873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4365625"/>
            <a:ext cx="79533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7988" y="5084763"/>
            <a:ext cx="904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5256213" cy="65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 своей работе актер пользуется интсрументами,</a:t>
            </a:r>
          </a:p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какие ему дала природа:</a:t>
            </a:r>
          </a:p>
        </p:txBody>
      </p:sp>
      <p:sp>
        <p:nvSpPr>
          <p:cNvPr id="30732" name="WordArt 12"/>
          <p:cNvSpPr>
            <a:spLocks noChangeArrowheads="1" noChangeShapeType="1" noTextEdit="1"/>
          </p:cNvSpPr>
          <p:nvPr/>
        </p:nvSpPr>
        <p:spPr bwMode="auto">
          <a:xfrm>
            <a:off x="395288" y="1412875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мимика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1331913" y="1844675"/>
            <a:ext cx="3603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4" name="WordArt 14"/>
          <p:cNvSpPr>
            <a:spLocks noChangeArrowheads="1" noChangeShapeType="1" noTextEdit="1"/>
          </p:cNvSpPr>
          <p:nvPr/>
        </p:nvSpPr>
        <p:spPr bwMode="auto">
          <a:xfrm>
            <a:off x="6372225" y="2492375"/>
            <a:ext cx="2463800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тело, движение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7451725" y="2924175"/>
            <a:ext cx="2889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4797425"/>
            <a:ext cx="13731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16238" y="4941888"/>
            <a:ext cx="1439862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32363" y="4797425"/>
            <a:ext cx="10080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0" name="WordArt 20"/>
          <p:cNvSpPr>
            <a:spLocks noChangeArrowheads="1" noChangeShapeType="1" noTextEdit="1"/>
          </p:cNvSpPr>
          <p:nvPr/>
        </p:nvSpPr>
        <p:spPr bwMode="auto">
          <a:xfrm>
            <a:off x="468313" y="3933825"/>
            <a:ext cx="33845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жест, речь, голос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2627313" y="4437063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30732" grpId="0" animBg="1"/>
      <p:bldP spid="30733" grpId="0" animBg="1"/>
      <p:bldP spid="30734" grpId="0" animBg="1"/>
      <p:bldP spid="30735" grpId="0" animBg="1"/>
      <p:bldP spid="30740" grpId="0" animBg="1"/>
      <p:bldP spid="30741" grpId="0" animBg="1"/>
    </p:bld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990</TotalTime>
  <Words>2785</Words>
  <Application>Microsoft Office PowerPoint</Application>
  <PresentationFormat>Экран (4:3)</PresentationFormat>
  <Paragraphs>369</Paragraphs>
  <Slides>38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Разрез</vt:lpstr>
      <vt:lpstr>Photo Editor Photo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Это предметы, употребляемые в театральных постановках вместо настоящих: мебель, скульптурные украшения, оружие, части костюма. Бутафорские предметы изготавливаются обычно из картоны. папье-маше, дерева, гипса, холста. </vt:lpstr>
      <vt:lpstr>Слово «грим» происходит от староитальянского слова, которое в переводе означает морщинистый, смысл художественного грима вовсе не в том, чтобы прибавить морщин и изменить цвет лица. Характер грима впрямую зависит от работы актера  над образом, от стиля пьесы, от замысла режиссера.</vt:lpstr>
      <vt:lpstr>Слайд 16</vt:lpstr>
      <vt:lpstr>Слова дирижер, дирижировать происходят от немецких и французских слов. Которые в оригинале означают направлять, управлять, руководить. Именно дирижер  необходим для того, чтобы оркестранты играли стройно, в нужном темпе и ритме. как единый ансамбль. Дирижер определяет трактовку  - настроение музыкальной вещи, раскрытие  творческого замысла композитора, собственное понимание произведения. Дирижер необходим не только в оперном и балетном театре, на эстраде, но и драматическом театре, где спектакль нередко сопровождается музыкой. В начале прошлого века считалось неприличным, чтобы дирижер стоял к публике спиной. И ему приходилось стоять спиной к музыкантам. Дирижировать  так, конечно, было неудобно. Лишь позднее дирижеры повернулись лицом к оркестру.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Спасибо за внимание</vt:lpstr>
      <vt:lpstr>Слайд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SamLab.ws</cp:lastModifiedBy>
  <cp:revision>51</cp:revision>
  <dcterms:created xsi:type="dcterms:W3CDTF">2008-05-01T09:18:11Z</dcterms:created>
  <dcterms:modified xsi:type="dcterms:W3CDTF">2009-11-09T13:59:36Z</dcterms:modified>
</cp:coreProperties>
</file>