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3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583B-C0CC-43A8-A4F7-1EBAFAE0FC3B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7232-DE35-4CDB-89DA-010A8BE77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583B-C0CC-43A8-A4F7-1EBAFAE0FC3B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7232-DE35-4CDB-89DA-010A8BE77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583B-C0CC-43A8-A4F7-1EBAFAE0FC3B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7232-DE35-4CDB-89DA-010A8BE77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583B-C0CC-43A8-A4F7-1EBAFAE0FC3B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7232-DE35-4CDB-89DA-010A8BE77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583B-C0CC-43A8-A4F7-1EBAFAE0FC3B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7232-DE35-4CDB-89DA-010A8BE77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583B-C0CC-43A8-A4F7-1EBAFAE0FC3B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7232-DE35-4CDB-89DA-010A8BE77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583B-C0CC-43A8-A4F7-1EBAFAE0FC3B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7232-DE35-4CDB-89DA-010A8BE77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583B-C0CC-43A8-A4F7-1EBAFAE0FC3B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7232-DE35-4CDB-89DA-010A8BE77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583B-C0CC-43A8-A4F7-1EBAFAE0FC3B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7232-DE35-4CDB-89DA-010A8BE77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583B-C0CC-43A8-A4F7-1EBAFAE0FC3B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7232-DE35-4CDB-89DA-010A8BE77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583B-C0CC-43A8-A4F7-1EBAFAE0FC3B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7232-DE35-4CDB-89DA-010A8BE77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9583B-C0CC-43A8-A4F7-1EBAFAE0FC3B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97232-DE35-4CDB-89DA-010A8BE77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1" descr="http://www.wiki.vladimir.i-edu.ru/images/0/01/%D0%AD%D0%BC%D0%B1%D0%BB%D0%B5%D0%BC%D0%B0_.jpeg"/>
          <p:cNvPicPr>
            <a:picLocks noChangeAspect="1" noChangeArrowheads="1"/>
          </p:cNvPicPr>
          <p:nvPr/>
        </p:nvPicPr>
        <p:blipFill>
          <a:blip r:embed="rId2" cstate="print"/>
          <a:srcRect t="18987" b="2008"/>
          <a:stretch>
            <a:fillRect/>
          </a:stretch>
        </p:blipFill>
        <p:spPr bwMode="auto">
          <a:xfrm>
            <a:off x="0" y="-171400"/>
            <a:ext cx="9144000" cy="7200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8060432" cy="432048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Портфолио</a:t>
            </a:r>
            <a:r>
              <a:rPr lang="en-US" b="1" dirty="0"/>
              <a:t/>
            </a:r>
            <a:br>
              <a:rPr lang="en-US" b="1" dirty="0"/>
            </a:br>
            <a:r>
              <a:rPr lang="ru-RU" sz="3600" b="1" i="1" dirty="0" smtClean="0">
                <a:solidFill>
                  <a:srgbClr val="002060"/>
                </a:solidFill>
              </a:rPr>
              <a:t>профессиональной 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  </a:t>
            </a:r>
            <a:r>
              <a:rPr lang="ru-RU" sz="3600" b="1" i="1" dirty="0">
                <a:solidFill>
                  <a:srgbClr val="002060"/>
                </a:solidFill>
              </a:rPr>
              <a:t>старшей </a:t>
            </a:r>
            <a:r>
              <a:rPr lang="ru-RU" sz="3600" b="1" i="1" dirty="0" smtClean="0">
                <a:solidFill>
                  <a:srgbClr val="002060"/>
                </a:solidFill>
              </a:rPr>
              <a:t>вожатой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ru-RU" b="1" i="1" dirty="0"/>
              <a:t>Русановой  Валентины</a:t>
            </a:r>
            <a:r>
              <a:rPr lang="ru-RU" i="1" dirty="0"/>
              <a:t/>
            </a:r>
            <a:br>
              <a:rPr lang="ru-RU" i="1" dirty="0"/>
            </a:br>
            <a:r>
              <a:rPr lang="ru-RU" b="1" i="1" dirty="0"/>
              <a:t>   </a:t>
            </a:r>
            <a:r>
              <a:rPr lang="ru-RU" b="1" i="1" dirty="0" smtClean="0"/>
              <a:t>Анатольевны</a:t>
            </a:r>
            <a:r>
              <a:rPr lang="ru-RU" i="1" dirty="0"/>
              <a:t/>
            </a:r>
            <a:br>
              <a:rPr lang="ru-RU" i="1" dirty="0"/>
            </a:br>
            <a:r>
              <a:rPr lang="ru-RU" dirty="0"/>
              <a:t> </a:t>
            </a:r>
            <a:r>
              <a:rPr lang="ru-RU" i="1" dirty="0"/>
              <a:t/>
            </a:r>
            <a:br>
              <a:rPr lang="ru-RU" i="1" dirty="0"/>
            </a:br>
            <a:r>
              <a:rPr lang="ru-RU" dirty="0"/>
              <a:t> 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4509120"/>
            <a:ext cx="3816424" cy="504056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    </a:t>
            </a:r>
            <a:r>
              <a:rPr lang="ru-RU" sz="2000" b="1" i="1" dirty="0" smtClean="0">
                <a:solidFill>
                  <a:srgbClr val="C00000"/>
                </a:solidFill>
              </a:rPr>
              <a:t>Климово</a:t>
            </a:r>
            <a:endParaRPr lang="ru-RU" sz="2000" i="1" dirty="0">
              <a:solidFill>
                <a:srgbClr val="C00000"/>
              </a:solidFill>
            </a:endParaRPr>
          </a:p>
          <a:p>
            <a:r>
              <a:rPr lang="ru-RU" sz="2000" dirty="0">
                <a:solidFill>
                  <a:srgbClr val="C00000"/>
                </a:solidFill>
              </a:rPr>
              <a:t> </a:t>
            </a:r>
          </a:p>
          <a:p>
            <a:r>
              <a:rPr lang="ru-RU" sz="2000" dirty="0">
                <a:solidFill>
                  <a:srgbClr val="C00000"/>
                </a:solidFill>
              </a:rPr>
              <a:t>  </a:t>
            </a:r>
            <a:r>
              <a:rPr lang="en-US" sz="2000" dirty="0" smtClean="0">
                <a:solidFill>
                  <a:srgbClr val="C00000"/>
                </a:solidFill>
              </a:rPr>
              <a:t>      </a:t>
            </a:r>
            <a:r>
              <a:rPr lang="ru-RU" sz="2000" b="1" i="1" dirty="0" smtClean="0">
                <a:solidFill>
                  <a:srgbClr val="C00000"/>
                </a:solidFill>
              </a:rPr>
              <a:t>2011 </a:t>
            </a:r>
            <a:r>
              <a:rPr lang="ru-RU" sz="2000" b="1" i="1" dirty="0">
                <a:solidFill>
                  <a:srgbClr val="C00000"/>
                </a:solidFill>
              </a:rPr>
              <a:t>– 2015 </a:t>
            </a:r>
            <a:r>
              <a:rPr lang="ru-RU" sz="2000" b="1" i="1" dirty="0" err="1">
                <a:solidFill>
                  <a:srgbClr val="C00000"/>
                </a:solidFill>
              </a:rPr>
              <a:t>уч.г</a:t>
            </a:r>
            <a:r>
              <a:rPr lang="ru-RU" sz="2000" b="1" i="1" dirty="0">
                <a:solidFill>
                  <a:srgbClr val="C00000"/>
                </a:solidFill>
              </a:rPr>
              <a:t>.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95536" y="0"/>
            <a:ext cx="8244408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243F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ГБОУ «Климовская  специальная (коррекционная) школа – интернат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243F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для детей – сирот с ограниченными возможностями здоровья 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rgbClr val="243F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VIII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243F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вида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838842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wiki.vladimir.i-edu.ru/images/0/01/%D0%AD%D0%BC%D0%B1%D0%BB%D0%B5%D0%BC%D0%B0_.jpeg"/>
          <p:cNvPicPr>
            <a:picLocks noGrp="1"/>
          </p:cNvPicPr>
          <p:nvPr>
            <p:ph idx="1"/>
          </p:nvPr>
        </p:nvPicPr>
        <p:blipFill>
          <a:blip r:embed="rId2" cstate="print"/>
          <a:srcRect t="18585" b="20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339752" y="1340768"/>
            <a:ext cx="4680520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.Общие сведения о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старшей вожатой  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H:\Новая папка (2)\Фото\Моим родным\Валя\PA160167.JPG"/>
          <p:cNvPicPr/>
          <p:nvPr/>
        </p:nvPicPr>
        <p:blipFill>
          <a:blip r:embed="rId3" cstate="print"/>
          <a:srcRect l="33710" t="24899" r="49322" b="53558"/>
          <a:stretch>
            <a:fillRect/>
          </a:stretch>
        </p:blipFill>
        <p:spPr bwMode="auto">
          <a:xfrm>
            <a:off x="2987824" y="2636912"/>
            <a:ext cx="352839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738944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1600" b="1" dirty="0" smtClean="0"/>
              <a:t>Ф.И.О. -</a:t>
            </a:r>
            <a:r>
              <a:rPr lang="ru-RU" sz="1600" dirty="0" err="1" smtClean="0"/>
              <a:t>Русанова</a:t>
            </a:r>
            <a:r>
              <a:rPr lang="ru-RU" sz="1600" dirty="0" smtClean="0"/>
              <a:t> Валентина Анатольевна</a:t>
            </a:r>
          </a:p>
          <a:p>
            <a:pPr>
              <a:buNone/>
            </a:pPr>
            <a:r>
              <a:rPr lang="ru-RU" sz="1600" b="1" dirty="0" smtClean="0"/>
              <a:t> </a:t>
            </a:r>
            <a:endParaRPr lang="ru-RU" sz="1600" dirty="0" smtClean="0"/>
          </a:p>
          <a:p>
            <a:r>
              <a:rPr lang="ru-RU" sz="1600" b="1" dirty="0" smtClean="0"/>
              <a:t>Дата рождения – </a:t>
            </a:r>
            <a:r>
              <a:rPr lang="ru-RU" sz="1600" dirty="0" smtClean="0"/>
              <a:t>7 декабря 1968 г.р.</a:t>
            </a:r>
          </a:p>
          <a:p>
            <a:pPr>
              <a:buNone/>
            </a:pPr>
            <a:r>
              <a:rPr lang="ru-RU" sz="1600" b="1" dirty="0" smtClean="0"/>
              <a:t> </a:t>
            </a:r>
            <a:endParaRPr lang="ru-RU" sz="1600" dirty="0" smtClean="0"/>
          </a:p>
          <a:p>
            <a:r>
              <a:rPr lang="ru-RU" sz="1600" b="1" dirty="0" smtClean="0"/>
              <a:t>Образование – </a:t>
            </a:r>
            <a:r>
              <a:rPr lang="ru-RU" sz="1600" dirty="0" smtClean="0"/>
              <a:t>среднее специальное, </a:t>
            </a:r>
            <a:r>
              <a:rPr lang="ru-RU" sz="1600" dirty="0" err="1" smtClean="0"/>
              <a:t>Новозыбковское</a:t>
            </a:r>
            <a:r>
              <a:rPr lang="ru-RU" sz="1600" dirty="0" smtClean="0"/>
              <a:t> педагогическое училище, 1988 г., учитель обслуживающего труда, воспитатель группы продлённого дня. (Приложение 1.)</a:t>
            </a:r>
          </a:p>
          <a:p>
            <a:pPr>
              <a:buNone/>
            </a:pPr>
            <a:r>
              <a:rPr lang="ru-RU" sz="1600" b="1" dirty="0" smtClean="0"/>
              <a:t> </a:t>
            </a:r>
            <a:endParaRPr lang="ru-RU" sz="1600" dirty="0" smtClean="0"/>
          </a:p>
          <a:p>
            <a:r>
              <a:rPr lang="ru-RU" sz="1600" b="1" dirty="0" smtClean="0"/>
              <a:t>Общий трудовой стаж -</a:t>
            </a:r>
            <a:r>
              <a:rPr lang="ru-RU" sz="1600" dirty="0" smtClean="0"/>
              <a:t>26 лет.</a:t>
            </a:r>
          </a:p>
          <a:p>
            <a:r>
              <a:rPr lang="ru-RU" sz="1600" b="1" dirty="0" smtClean="0"/>
              <a:t>Стаж педагогической работы (</a:t>
            </a:r>
            <a:r>
              <a:rPr lang="ru-RU" sz="1600" b="1" dirty="0" err="1" smtClean="0"/>
              <a:t>работы</a:t>
            </a:r>
            <a:r>
              <a:rPr lang="ru-RU" sz="1600" b="1" dirty="0" smtClean="0"/>
              <a:t> по специальности) – </a:t>
            </a:r>
            <a:r>
              <a:rPr lang="ru-RU" sz="1600" dirty="0" smtClean="0"/>
              <a:t>24 года.</a:t>
            </a:r>
          </a:p>
          <a:p>
            <a:r>
              <a:rPr lang="ru-RU" sz="1600" b="1" dirty="0" smtClean="0"/>
              <a:t>Повышение квалификации</a:t>
            </a:r>
            <a:r>
              <a:rPr lang="ru-RU" sz="1600" dirty="0" smtClean="0"/>
              <a:t> – курсовая подготовка в  ГАУ ДПО (ПК) С «Брянский институт повышения квалификации работников образования» с 19 августа 2013 г. по 30 августа 2013 г., тема: «Современные образовательные технологии в работе с детьми с ограниченными возможностями здоровья». (приложение 2.)</a:t>
            </a:r>
          </a:p>
          <a:p>
            <a:r>
              <a:rPr lang="ru-RU" sz="1600" b="1" dirty="0" smtClean="0"/>
              <a:t>Награды :</a:t>
            </a:r>
            <a:endParaRPr lang="ru-RU" sz="1600" dirty="0" smtClean="0"/>
          </a:p>
          <a:p>
            <a:r>
              <a:rPr lang="ru-RU" sz="1600" b="1" dirty="0" smtClean="0"/>
              <a:t>-</a:t>
            </a:r>
            <a:r>
              <a:rPr lang="ru-RU" sz="1600" dirty="0" smtClean="0"/>
              <a:t>Почётная грамота Министерства образования и науки российской Федерации  за значительные успехи в организации и совершенствовании учебного и воспитательного процессов, формирование интеллектуального, культурного и нравственного развития личности, большой личный вклад в практическую подготовку учащихся и воспитанников. Приказ от 11 апреля 2011 года №305/</a:t>
            </a:r>
            <a:r>
              <a:rPr lang="ru-RU" sz="1600" dirty="0" err="1" smtClean="0"/>
              <a:t>к-н</a:t>
            </a:r>
            <a:r>
              <a:rPr lang="ru-RU" sz="1600" dirty="0" smtClean="0"/>
              <a:t> (приложение 3.)</a:t>
            </a:r>
          </a:p>
          <a:p>
            <a:r>
              <a:rPr lang="ru-RU" sz="1600" dirty="0" smtClean="0"/>
              <a:t>- Грамота Департамента образования и науки Брянской области за многолетний плодотворный труд по обучению и воспитанию детей – сирот, большую общественную работу и в связи с Днём учителя. Приказ департамента образования и науки Брянской области № 1658 от 20.08.2014 г. (приложение 4.)</a:t>
            </a:r>
          </a:p>
          <a:p>
            <a:r>
              <a:rPr lang="ru-RU" sz="1600" dirty="0" smtClean="0"/>
              <a:t>-Грамота Президиума Климовского района Советов Профсоюза работников народного образования и науки РФ за активную многолетнюю работу в Профсоюзе. (приложение 5). </a:t>
            </a:r>
          </a:p>
          <a:p>
            <a:pPr>
              <a:buNone/>
            </a:pPr>
            <a:r>
              <a:rPr lang="ru-RU" sz="1600" dirty="0" smtClean="0"/>
              <a:t> </a:t>
            </a:r>
          </a:p>
          <a:p>
            <a:endParaRPr lang="ru-RU" sz="1600" dirty="0"/>
          </a:p>
        </p:txBody>
      </p:sp>
      <p:pic>
        <p:nvPicPr>
          <p:cNvPr id="4" name="Рисунок 3" descr="http://cs5517.vkontakte.ru/u2626884/-14/x_a3ba1fe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88640"/>
            <a:ext cx="909707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endParaRPr lang="en-US" b="1" dirty="0" smtClean="0"/>
          </a:p>
          <a:p>
            <a:r>
              <a:rPr lang="en-US" b="1" dirty="0" smtClean="0"/>
              <a:t>II</a:t>
            </a:r>
            <a:r>
              <a:rPr lang="ru-RU" b="1" dirty="0" smtClean="0"/>
              <a:t>. Результаты воспитательной работы старшей вожатой:</a:t>
            </a:r>
            <a:endParaRPr lang="ru-RU" dirty="0" smtClean="0"/>
          </a:p>
          <a:p>
            <a:r>
              <a:rPr lang="ru-RU" dirty="0" smtClean="0"/>
              <a:t>Одним из компонентов воспитательного пространства школы является детская организация детей и подростков «Алый парус». Цель : духовно-нравственное воспитание, повышение уровня образованности и воспитанности учащихся на основе </a:t>
            </a:r>
            <a:r>
              <a:rPr lang="ru-RU" dirty="0" err="1" smtClean="0"/>
              <a:t>культурно-досуговой</a:t>
            </a:r>
            <a:r>
              <a:rPr lang="ru-RU" dirty="0" smtClean="0"/>
              <a:t> деятельности, самореализации личности, ориентирующей на общепринятые культурные ценности . Детская и подростковая организация действует на базе ГБОУ  «Климовская специальная(коррекционная) школа – интернат для детей – сирот с ограниченными возможностями здоровья </a:t>
            </a:r>
            <a:r>
              <a:rPr lang="en-US" dirty="0" smtClean="0"/>
              <a:t>VIII</a:t>
            </a:r>
            <a:r>
              <a:rPr lang="ru-RU" dirty="0" smtClean="0"/>
              <a:t> вида и ведёт свою работу согласно документации, регламентирующей её деятельность:</a:t>
            </a:r>
          </a:p>
          <a:p>
            <a:r>
              <a:rPr lang="ru-RU" b="1" dirty="0" smtClean="0"/>
              <a:t>1.Устав </a:t>
            </a:r>
            <a:r>
              <a:rPr lang="ru-RU" b="1" dirty="0" err="1" smtClean="0"/>
              <a:t>д</a:t>
            </a:r>
            <a:r>
              <a:rPr lang="ru-RU" b="1" dirty="0" smtClean="0"/>
              <a:t>/о «Алый парус».</a:t>
            </a:r>
            <a:endParaRPr lang="ru-RU" dirty="0" smtClean="0"/>
          </a:p>
          <a:p>
            <a:r>
              <a:rPr lang="ru-RU" b="1" dirty="0" smtClean="0"/>
              <a:t>2.Программа </a:t>
            </a:r>
            <a:r>
              <a:rPr lang="ru-RU" b="1" dirty="0" err="1" smtClean="0"/>
              <a:t>досуговой</a:t>
            </a:r>
            <a:r>
              <a:rPr lang="ru-RU" b="1" dirty="0" smtClean="0"/>
              <a:t> деятельности «Игра -  дело серьёзное».</a:t>
            </a:r>
            <a:endParaRPr lang="ru-RU" dirty="0" smtClean="0"/>
          </a:p>
          <a:p>
            <a:r>
              <a:rPr lang="ru-RU" b="1" dirty="0" smtClean="0"/>
              <a:t>3.Положения:</a:t>
            </a:r>
            <a:endParaRPr lang="ru-RU" dirty="0" smtClean="0"/>
          </a:p>
          <a:p>
            <a:r>
              <a:rPr lang="ru-RU" dirty="0" smtClean="0"/>
              <a:t>- об организации соуправления;</a:t>
            </a:r>
          </a:p>
          <a:p>
            <a:r>
              <a:rPr lang="ru-RU" dirty="0" smtClean="0"/>
              <a:t>- общего собрания </a:t>
            </a:r>
            <a:r>
              <a:rPr lang="ru-RU" dirty="0" err="1" smtClean="0"/>
              <a:t>д</a:t>
            </a:r>
            <a:r>
              <a:rPr lang="ru-RU" dirty="0" smtClean="0"/>
              <a:t>/о;</a:t>
            </a:r>
          </a:p>
          <a:p>
            <a:r>
              <a:rPr lang="ru-RU" dirty="0" smtClean="0"/>
              <a:t>-о совете дела </a:t>
            </a:r>
            <a:r>
              <a:rPr lang="ru-RU" dirty="0" err="1" smtClean="0"/>
              <a:t>д</a:t>
            </a:r>
            <a:r>
              <a:rPr lang="ru-RU" dirty="0" smtClean="0"/>
              <a:t>/о;</a:t>
            </a:r>
          </a:p>
          <a:p>
            <a:r>
              <a:rPr lang="ru-RU" dirty="0" smtClean="0"/>
              <a:t>-о командире </a:t>
            </a:r>
            <a:r>
              <a:rPr lang="ru-RU" dirty="0" err="1" smtClean="0"/>
              <a:t>д</a:t>
            </a:r>
            <a:r>
              <a:rPr lang="ru-RU" dirty="0" smtClean="0"/>
              <a:t>/о;</a:t>
            </a:r>
          </a:p>
          <a:p>
            <a:r>
              <a:rPr lang="ru-RU" dirty="0" smtClean="0"/>
              <a:t>-о совете командиров групп;</a:t>
            </a:r>
          </a:p>
          <a:p>
            <a:r>
              <a:rPr lang="ru-RU" dirty="0" smtClean="0"/>
              <a:t>- о совете класса-группы.</a:t>
            </a:r>
          </a:p>
          <a:p>
            <a:r>
              <a:rPr lang="ru-RU" b="1" dirty="0" smtClean="0"/>
              <a:t>4. Планы:</a:t>
            </a:r>
            <a:endParaRPr lang="ru-RU" dirty="0" smtClean="0"/>
          </a:p>
          <a:p>
            <a:r>
              <a:rPr lang="ru-RU" b="1" dirty="0" smtClean="0"/>
              <a:t>-перспективный план работы (на год);</a:t>
            </a:r>
            <a:endParaRPr lang="ru-RU" dirty="0" smtClean="0"/>
          </a:p>
          <a:p>
            <a:r>
              <a:rPr lang="ru-RU" dirty="0" smtClean="0"/>
              <a:t>-календарный план работы( на месяц);</a:t>
            </a:r>
          </a:p>
          <a:p>
            <a:r>
              <a:rPr lang="ru-RU" dirty="0" smtClean="0"/>
              <a:t>-план работы на день (ежедневный план);</a:t>
            </a:r>
          </a:p>
          <a:p>
            <a:r>
              <a:rPr lang="ru-RU" dirty="0" smtClean="0"/>
              <a:t>-план обучения актива (совет дела, командиры групп);</a:t>
            </a:r>
          </a:p>
          <a:p>
            <a:r>
              <a:rPr lang="ru-RU" dirty="0" smtClean="0"/>
              <a:t>- план работы с младшим звеном.</a:t>
            </a:r>
          </a:p>
          <a:p>
            <a:r>
              <a:rPr lang="ru-RU" b="1" dirty="0" smtClean="0"/>
              <a:t>5.Анализ деятельности за учебный год 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cs5517.vkontakte.ru/u2626884/-14/x_a3ba1fe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501008"/>
            <a:ext cx="1773803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endParaRPr lang="en-US" b="1" dirty="0" smtClean="0"/>
          </a:p>
          <a:p>
            <a:r>
              <a:rPr lang="ru-RU" b="1" dirty="0" smtClean="0"/>
              <a:t>6.Атрибуты (эмблема, девиз, песня).</a:t>
            </a:r>
            <a:endParaRPr lang="ru-RU" dirty="0" smtClean="0"/>
          </a:p>
          <a:p>
            <a:r>
              <a:rPr lang="ru-RU" b="1" dirty="0" smtClean="0"/>
              <a:t>7. Списки членов </a:t>
            </a:r>
            <a:r>
              <a:rPr lang="ru-RU" b="1" dirty="0" err="1" smtClean="0"/>
              <a:t>д</a:t>
            </a:r>
            <a:r>
              <a:rPr lang="ru-RU" b="1" dirty="0" smtClean="0"/>
              <a:t>/о «Алый парус». (Приложение–папка  5.)</a:t>
            </a:r>
            <a:endParaRPr lang="ru-RU" dirty="0" smtClean="0"/>
          </a:p>
          <a:p>
            <a:r>
              <a:rPr lang="ru-RU" b="1" dirty="0" smtClean="0"/>
              <a:t>8.Наши успехи (грамоты, дипломы) - </a:t>
            </a:r>
            <a:r>
              <a:rPr lang="ru-RU" dirty="0" smtClean="0"/>
              <a:t>приложение 6.</a:t>
            </a:r>
          </a:p>
          <a:p>
            <a:r>
              <a:rPr lang="ru-RU" b="1" dirty="0" smtClean="0"/>
              <a:t>9. Мои публикации - </a:t>
            </a:r>
            <a:r>
              <a:rPr lang="ru-RU" dirty="0" smtClean="0"/>
              <a:t> приложение 7. </a:t>
            </a:r>
          </a:p>
          <a:p>
            <a:r>
              <a:rPr lang="ru-RU" b="1" dirty="0" smtClean="0"/>
              <a:t>10. Формы организации досуга с детски коллективом</a:t>
            </a:r>
            <a:r>
              <a:rPr lang="ru-RU" dirty="0" smtClean="0"/>
              <a:t> :</a:t>
            </a:r>
          </a:p>
          <a:p>
            <a:r>
              <a:rPr lang="ru-RU" dirty="0" smtClean="0"/>
              <a:t>- торжественные линейки к Дню знаний, Дню освобождения </a:t>
            </a:r>
            <a:r>
              <a:rPr lang="ru-RU" dirty="0" err="1" smtClean="0"/>
              <a:t>Брянщины</a:t>
            </a:r>
            <a:r>
              <a:rPr lang="ru-RU" dirty="0" smtClean="0"/>
              <a:t> от </a:t>
            </a:r>
            <a:r>
              <a:rPr lang="ru-RU" dirty="0" err="1" smtClean="0"/>
              <a:t>немецко</a:t>
            </a:r>
            <a:r>
              <a:rPr lang="ru-RU" dirty="0" smtClean="0"/>
              <a:t> – фашистских захватчиков, Дню Победы, последнему звонку;</a:t>
            </a:r>
          </a:p>
          <a:p>
            <a:r>
              <a:rPr lang="ru-RU" dirty="0" smtClean="0"/>
              <a:t>- сборы совета дела, заседания актива, командиров;</a:t>
            </a:r>
          </a:p>
          <a:p>
            <a:r>
              <a:rPr lang="ru-RU" dirty="0" smtClean="0"/>
              <a:t>- смотры отрядных уголков, атрибутов;</a:t>
            </a:r>
          </a:p>
          <a:p>
            <a:r>
              <a:rPr lang="ru-RU" dirty="0" smtClean="0"/>
              <a:t>-познавательно – развивающие игры;</a:t>
            </a:r>
          </a:p>
          <a:p>
            <a:r>
              <a:rPr lang="ru-RU" dirty="0" smtClean="0"/>
              <a:t>- КТД, праздничные - игровые программы;</a:t>
            </a:r>
          </a:p>
          <a:p>
            <a:r>
              <a:rPr lang="ru-RU" dirty="0" smtClean="0"/>
              <a:t>-театрализованные представления, концерты;</a:t>
            </a:r>
          </a:p>
          <a:p>
            <a:r>
              <a:rPr lang="ru-RU" dirty="0" smtClean="0"/>
              <a:t>-серии спортивных часов, эстафет, стартов, игр и т.д.</a:t>
            </a:r>
          </a:p>
          <a:p>
            <a:r>
              <a:rPr lang="ru-RU" dirty="0" smtClean="0"/>
              <a:t>-конкурсы, выставки;</a:t>
            </a:r>
          </a:p>
          <a:p>
            <a:r>
              <a:rPr lang="ru-RU" dirty="0" smtClean="0"/>
              <a:t>-творческие проекты;</a:t>
            </a:r>
          </a:p>
          <a:p>
            <a:r>
              <a:rPr lang="ru-RU" dirty="0" smtClean="0"/>
              <a:t>-практикумы, тестирование, экспресс-опрос ;</a:t>
            </a:r>
          </a:p>
          <a:p>
            <a:r>
              <a:rPr lang="ru-RU" dirty="0" smtClean="0"/>
              <a:t>-трудовые десанты. (Приложение – фотоматериалы 8).</a:t>
            </a:r>
          </a:p>
          <a:p>
            <a:r>
              <a:rPr lang="ru-RU" b="1" dirty="0" smtClean="0"/>
              <a:t>11. Результаты оценивания деятельности  членов </a:t>
            </a:r>
            <a:r>
              <a:rPr lang="ru-RU" b="1" dirty="0" err="1" smtClean="0"/>
              <a:t>д</a:t>
            </a:r>
            <a:r>
              <a:rPr lang="ru-RU" b="1" dirty="0" smtClean="0"/>
              <a:t>/о:</a:t>
            </a:r>
            <a:endParaRPr lang="ru-RU" dirty="0" smtClean="0"/>
          </a:p>
          <a:p>
            <a:r>
              <a:rPr lang="ru-RU" dirty="0" smtClean="0"/>
              <a:t>-грамоты, благодарности ( находятся в личном Портфолио группы);</a:t>
            </a:r>
          </a:p>
          <a:p>
            <a:r>
              <a:rPr lang="ru-RU" dirty="0" smtClean="0"/>
              <a:t>- победители различных школьных конкурсов, соревнований  заносятся в школьную «Книгу почёта».(Приложение 9).</a:t>
            </a:r>
          </a:p>
          <a:p>
            <a:r>
              <a:rPr lang="ru-RU" dirty="0" smtClean="0"/>
              <a:t>-фиксируются в соревновательной таблице «Класс года».</a:t>
            </a:r>
          </a:p>
          <a:p>
            <a:r>
              <a:rPr lang="ru-RU" b="1" dirty="0" smtClean="0"/>
              <a:t>12. Организация каникулярной  деятельности</a:t>
            </a:r>
            <a:r>
              <a:rPr lang="ru-RU" dirty="0" smtClean="0"/>
              <a:t> осуществляется согласно  плана  работы на каникулы (Приложение-папка 5). </a:t>
            </a:r>
          </a:p>
          <a:p>
            <a:endParaRPr lang="ru-RU" dirty="0"/>
          </a:p>
        </p:txBody>
      </p:sp>
      <p:pic>
        <p:nvPicPr>
          <p:cNvPr id="4" name="Рисунок 3" descr="http://cs5517.vkontakte.ru/u2626884/-14/x_a3ba1fe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636912"/>
            <a:ext cx="1773803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III</a:t>
            </a:r>
            <a:r>
              <a:rPr lang="ru-RU" b="1" dirty="0" smtClean="0"/>
              <a:t>. Инновационная и экспериментальная деятельность.</a:t>
            </a:r>
            <a:endParaRPr lang="ru-RU" dirty="0" smtClean="0"/>
          </a:p>
          <a:p>
            <a:r>
              <a:rPr lang="ru-RU" dirty="0" smtClean="0"/>
              <a:t>Многообразие  образовательных  технологий,  при организации  </a:t>
            </a:r>
            <a:r>
              <a:rPr lang="ru-RU" dirty="0" err="1" smtClean="0"/>
              <a:t>культурно-досуговой</a:t>
            </a:r>
            <a:r>
              <a:rPr lang="ru-RU" dirty="0" smtClean="0"/>
              <a:t> деятельности, в той или иной степени включаются в жизнь членов </a:t>
            </a:r>
            <a:r>
              <a:rPr lang="ru-RU" dirty="0" err="1" smtClean="0"/>
              <a:t>д</a:t>
            </a:r>
            <a:r>
              <a:rPr lang="ru-RU" dirty="0" smtClean="0"/>
              <a:t>/о «Алый  парус».</a:t>
            </a:r>
          </a:p>
          <a:p>
            <a:r>
              <a:rPr lang="ru-RU" dirty="0" smtClean="0"/>
              <a:t>С целью создания условий для реализации самоопределения, саморазвития и самореализации личности через организацию коллективно-творческой деятельности детей и подростков в работе использую ряд  педагогических технологий:</a:t>
            </a:r>
          </a:p>
          <a:p>
            <a:r>
              <a:rPr lang="en-US" dirty="0" smtClean="0"/>
              <a:t>-</a:t>
            </a:r>
            <a:r>
              <a:rPr lang="ru-RU" dirty="0" smtClean="0"/>
              <a:t>элементы технологий КТД;</a:t>
            </a:r>
          </a:p>
          <a:p>
            <a:r>
              <a:rPr lang="ru-RU" dirty="0" smtClean="0"/>
              <a:t>-игровые;</a:t>
            </a:r>
          </a:p>
          <a:p>
            <a:r>
              <a:rPr lang="ru-RU" dirty="0" smtClean="0"/>
              <a:t>-развивающие;</a:t>
            </a:r>
          </a:p>
          <a:p>
            <a:r>
              <a:rPr lang="ru-RU" dirty="0" smtClean="0"/>
              <a:t> тестовые(обучение в сотрудничестве);</a:t>
            </a:r>
          </a:p>
          <a:p>
            <a:r>
              <a:rPr lang="ru-RU" dirty="0" smtClean="0"/>
              <a:t>-</a:t>
            </a:r>
            <a:r>
              <a:rPr lang="ru-RU" dirty="0" err="1" smtClean="0"/>
              <a:t>здоровьесберегающие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компьютерные ;</a:t>
            </a:r>
          </a:p>
          <a:p>
            <a:r>
              <a:rPr lang="ru-RU" dirty="0" smtClean="0"/>
              <a:t>-личностно-ориентированные технологии (сотрудничество);</a:t>
            </a:r>
          </a:p>
          <a:p>
            <a:r>
              <a:rPr lang="ru-RU" dirty="0" smtClean="0"/>
              <a:t>- элементы модульно – блочных  технологий.</a:t>
            </a:r>
          </a:p>
          <a:p>
            <a:r>
              <a:rPr lang="ru-RU" dirty="0" smtClean="0"/>
              <a:t>При использовании выше указанных технологий ставлю для реализации задачи:</a:t>
            </a:r>
          </a:p>
          <a:p>
            <a:r>
              <a:rPr lang="ru-RU" dirty="0" smtClean="0"/>
              <a:t>-формирование у детей и подростков способности мыслить, добывать и применять знания;</a:t>
            </a:r>
          </a:p>
          <a:p>
            <a:r>
              <a:rPr lang="ru-RU" dirty="0" smtClean="0"/>
              <a:t>-тщательно обдумывать принимаемые решения и чётко планировать действия;</a:t>
            </a:r>
          </a:p>
          <a:p>
            <a:r>
              <a:rPr lang="ru-RU" dirty="0" smtClean="0"/>
              <a:t>-эффективно сотрудничать в разнообразных по составу и психофизическому  здоровью членов групп;</a:t>
            </a:r>
          </a:p>
          <a:p>
            <a:r>
              <a:rPr lang="ru-RU" dirty="0" smtClean="0"/>
              <a:t>-воспитывать, формировать и развивать социально- личностные качества воспитанников , повышать уровень готовности к самостоятельной жизни. (Приложение  9 ).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http://cs5517.vkontakte.ru/u2626884/-14/x_a3ba1fe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132856"/>
            <a:ext cx="1773803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IV.</a:t>
            </a:r>
            <a:r>
              <a:rPr lang="ru-RU" dirty="0" smtClean="0"/>
              <a:t>Методический раздел</a:t>
            </a:r>
          </a:p>
          <a:p>
            <a:r>
              <a:rPr lang="ru-RU" dirty="0" smtClean="0"/>
              <a:t>1.Тема по самообразованию: «Элементы технологий КТД, как эффективный путь воспитания и развития детского коллектива в условиях специальной (коррекционной) школы – интерната </a:t>
            </a:r>
            <a:r>
              <a:rPr lang="en-US" dirty="0" smtClean="0"/>
              <a:t>VIII</a:t>
            </a:r>
            <a:r>
              <a:rPr lang="ru-RU" dirty="0" smtClean="0"/>
              <a:t> вида (2014 – 2017 </a:t>
            </a:r>
            <a:r>
              <a:rPr lang="ru-RU" dirty="0" err="1" smtClean="0"/>
              <a:t>уч</a:t>
            </a:r>
            <a:r>
              <a:rPr lang="ru-RU" dirty="0" smtClean="0"/>
              <a:t>. г.). (приложение 10)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2.Авторская долгосрочная программа «Игра – дело серьёзное». (приложение 5 ).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3.Выступления (семинары, педсоветы, совещания, МО )-приложение 11.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4.Материалы общешкольных мероприятий, акций, конкурсов, выставок – приложение 12.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V. Приложение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Documents and Settings\Admin\Рабочий стол\Для осеннего бала\картики\i (2)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060848"/>
            <a:ext cx="482453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635</Words>
  <Application>Microsoft Office PowerPoint</Application>
  <PresentationFormat>Экран (4:3)</PresentationFormat>
  <Paragraphs>98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Портфолио профессиональной деятельности   старшей вожатой Русановой  Валентины    Анатольевны     </vt:lpstr>
      <vt:lpstr>Слайд 2</vt:lpstr>
      <vt:lpstr>Слайд 3</vt:lpstr>
      <vt:lpstr>Слайд 4</vt:lpstr>
      <vt:lpstr>Слайд 5</vt:lpstr>
      <vt:lpstr>Слайд 6</vt:lpstr>
      <vt:lpstr>Слайд 7</vt:lpstr>
      <vt:lpstr>  V. Приложение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</dc:title>
  <dc:creator>Admin</dc:creator>
  <cp:lastModifiedBy>Admin</cp:lastModifiedBy>
  <cp:revision>7</cp:revision>
  <dcterms:created xsi:type="dcterms:W3CDTF">2014-11-09T18:19:46Z</dcterms:created>
  <dcterms:modified xsi:type="dcterms:W3CDTF">2014-11-09T22:08:15Z</dcterms:modified>
</cp:coreProperties>
</file>