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30.08.2013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2357430"/>
            <a:ext cx="6500858" cy="414340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4282" y="0"/>
            <a:ext cx="829233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Синдром дефицита внимания</a:t>
            </a:r>
          </a:p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</a:t>
            </a:r>
          </a:p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гиперактивность</a:t>
            </a:r>
            <a:endParaRPr lang="ru-RU" sz="4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6357958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Автор: Тихомирова  И.П. МОУ СОШ №58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2590" y="0"/>
            <a:ext cx="68149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Основы коррекционной работы при СДВГ</a:t>
            </a:r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ru-RU" sz="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" name="Рисунок 2" descr="hyperactiveboy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00042"/>
            <a:ext cx="3657600" cy="3251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43240" y="571480"/>
            <a:ext cx="6126357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Дети с СДВГ испытывают широкий спектр поведенческих, </a:t>
            </a:r>
          </a:p>
          <a:p>
            <a:r>
              <a:rPr lang="ru-RU" sz="1600" b="1" dirty="0" smtClean="0"/>
              <a:t>когнитивных и коммуникативных </a:t>
            </a:r>
            <a:r>
              <a:rPr lang="ru-RU" sz="1600" b="1" u="sng" dirty="0" smtClean="0">
                <a:solidFill>
                  <a:srgbClr val="FF0000"/>
                </a:solidFill>
              </a:rPr>
              <a:t>затруднений</a:t>
            </a:r>
            <a:r>
              <a:rPr lang="ru-RU" sz="1600" b="1" dirty="0" smtClean="0"/>
              <a:t>, нарушающих </a:t>
            </a:r>
          </a:p>
          <a:p>
            <a:r>
              <a:rPr lang="ru-RU" sz="1600" b="1" dirty="0" smtClean="0"/>
              <a:t>их повседневное функционирование и самочувствие.</a:t>
            </a:r>
            <a:r>
              <a:rPr lang="ru-RU" sz="1600" dirty="0" smtClean="0"/>
              <a:t> </a:t>
            </a:r>
          </a:p>
          <a:p>
            <a:r>
              <a:rPr lang="ru-RU" sz="1600" b="1" dirty="0" smtClean="0"/>
              <a:t>Дети с СДВГ </a:t>
            </a:r>
            <a:r>
              <a:rPr lang="ru-RU" sz="1600" b="1" u="sng" dirty="0" smtClean="0">
                <a:solidFill>
                  <a:srgbClr val="FF0000"/>
                </a:solidFill>
              </a:rPr>
              <a:t>любопытны, но не любознательны. </a:t>
            </a:r>
          </a:p>
          <a:p>
            <a:r>
              <a:rPr lang="ru-RU" sz="1600" b="1" dirty="0" smtClean="0"/>
              <a:t>Они всё смотрят, слушают, трогают и пробуют, но беспорядочные </a:t>
            </a:r>
          </a:p>
          <a:p>
            <a:r>
              <a:rPr lang="ru-RU" sz="1600" b="1" dirty="0" smtClean="0"/>
              <a:t>сенсорные и моторные акты не складываются в необходимые </a:t>
            </a:r>
          </a:p>
          <a:p>
            <a:r>
              <a:rPr lang="ru-RU" sz="1600" b="1" dirty="0" smtClean="0"/>
              <a:t>действия. Знания, представления и умозаключения таких детей </a:t>
            </a:r>
          </a:p>
          <a:p>
            <a:r>
              <a:rPr lang="ru-RU" sz="1600" b="1" u="sng" dirty="0" smtClean="0">
                <a:solidFill>
                  <a:srgbClr val="FF0000"/>
                </a:solidFill>
              </a:rPr>
              <a:t>поверхностны.</a:t>
            </a:r>
            <a:r>
              <a:rPr lang="ru-RU" sz="1600" b="1" dirty="0" smtClean="0"/>
              <a:t> Понимание предметов и явлений также </a:t>
            </a:r>
          </a:p>
          <a:p>
            <a:r>
              <a:rPr lang="ru-RU" sz="1600" b="1" dirty="0" smtClean="0"/>
              <a:t>         поверхностное, представления о социальных и </a:t>
            </a:r>
          </a:p>
          <a:p>
            <a:r>
              <a:rPr lang="ru-RU" sz="1600" b="1" dirty="0" smtClean="0"/>
              <a:t>          межличностных отношениях довольно </a:t>
            </a:r>
            <a:r>
              <a:rPr lang="ru-RU" sz="1600" b="1" u="sng" dirty="0" smtClean="0">
                <a:solidFill>
                  <a:srgbClr val="FF0000"/>
                </a:solidFill>
              </a:rPr>
              <a:t>упрощенные. </a:t>
            </a:r>
          </a:p>
          <a:p>
            <a:r>
              <a:rPr lang="ru-RU" sz="1600" b="1" dirty="0" smtClean="0"/>
              <a:t>Формируется  </a:t>
            </a:r>
            <a:r>
              <a:rPr lang="ru-RU" sz="1600" b="1" dirty="0" smtClean="0"/>
              <a:t>невнимательность</a:t>
            </a:r>
            <a:r>
              <a:rPr lang="ru-RU" sz="1600" b="1" dirty="0" smtClean="0"/>
              <a:t>. Внимательный человек глубже </a:t>
            </a:r>
          </a:p>
          <a:p>
            <a:r>
              <a:rPr lang="ru-RU" sz="1600" b="1" dirty="0" smtClean="0"/>
              <a:t>понимает то, что происходит вокруг и глубже чувствует и </a:t>
            </a:r>
          </a:p>
          <a:p>
            <a:r>
              <a:rPr lang="ru-RU" sz="1600" b="1" dirty="0" smtClean="0"/>
              <a:t>переживает свой личный опыт. </a:t>
            </a:r>
            <a:r>
              <a:rPr lang="ru-RU" sz="1600" b="1" u="sng" dirty="0" smtClean="0">
                <a:solidFill>
                  <a:srgbClr val="FF0000"/>
                </a:solidFill>
              </a:rPr>
              <a:t>Внимательность надо развивать </a:t>
            </a:r>
          </a:p>
          <a:p>
            <a:r>
              <a:rPr lang="ru-RU" sz="1600" b="1" u="sng" dirty="0" smtClean="0">
                <a:solidFill>
                  <a:srgbClr val="FF0000"/>
                </a:solidFill>
              </a:rPr>
              <a:t>с раннего детства, а не надеяться на то, что ребёнок перерастёт и </a:t>
            </a:r>
          </a:p>
          <a:p>
            <a:r>
              <a:rPr lang="ru-RU" sz="1600" b="1" u="sng" dirty="0" smtClean="0">
                <a:solidFill>
                  <a:srgbClr val="FF0000"/>
                </a:solidFill>
              </a:rPr>
              <a:t>с возрастом всё пройдёт.</a:t>
            </a:r>
          </a:p>
          <a:p>
            <a:endParaRPr lang="ru-RU" sz="1600" b="1" dirty="0" smtClean="0"/>
          </a:p>
          <a:p>
            <a:endParaRPr lang="ru-RU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42844" y="4357694"/>
            <a:ext cx="895379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В работе с ребёнком, имеющим серьёзные нарушения внимания, обязательно нужно </a:t>
            </a:r>
          </a:p>
          <a:p>
            <a:r>
              <a:rPr lang="ru-RU" sz="1600" b="1" dirty="0" smtClean="0"/>
              <a:t>наличие у него </a:t>
            </a:r>
            <a:r>
              <a:rPr lang="ru-RU" sz="1600" b="1" u="sng" dirty="0" smtClean="0">
                <a:solidFill>
                  <a:srgbClr val="FF0000"/>
                </a:solidFill>
              </a:rPr>
              <a:t>положительной мотивации. </a:t>
            </a:r>
            <a:r>
              <a:rPr lang="ru-RU" sz="1600" b="1" dirty="0" smtClean="0"/>
              <a:t>Такая мотивация может возникнуть, если в классе </a:t>
            </a:r>
          </a:p>
          <a:p>
            <a:r>
              <a:rPr lang="ru-RU" sz="1600" b="1" dirty="0" smtClean="0"/>
              <a:t>хороший и понимающий учитель, если родители действительно заинтересованы в том, чтобы </a:t>
            </a:r>
          </a:p>
          <a:p>
            <a:r>
              <a:rPr lang="ru-RU" sz="1600" b="1" dirty="0" smtClean="0"/>
              <a:t>помочь своему ребёнку. Обязательно нужна </a:t>
            </a:r>
            <a:r>
              <a:rPr lang="ru-RU" sz="1600" b="1" u="sng" dirty="0" smtClean="0">
                <a:solidFill>
                  <a:srgbClr val="FF0000"/>
                </a:solidFill>
              </a:rPr>
              <a:t>совместная работа родителей и учителей</a:t>
            </a:r>
            <a:r>
              <a:rPr lang="ru-RU" sz="1600" b="1" dirty="0" smtClean="0"/>
              <a:t>, </a:t>
            </a:r>
          </a:p>
          <a:p>
            <a:r>
              <a:rPr lang="ru-RU" sz="1600" b="1" dirty="0" smtClean="0"/>
              <a:t>построенная на </a:t>
            </a:r>
            <a:r>
              <a:rPr lang="ru-RU" sz="1600" b="1" u="sng" dirty="0" smtClean="0">
                <a:solidFill>
                  <a:srgbClr val="FF0000"/>
                </a:solidFill>
              </a:rPr>
              <a:t>эмоциональной заинтересованности родителей. </a:t>
            </a:r>
          </a:p>
          <a:p>
            <a:r>
              <a:rPr lang="ru-RU" sz="1600" b="1" dirty="0" smtClean="0"/>
              <a:t>Ребёнок может удерживать внимание достаточно долго, </a:t>
            </a:r>
            <a:r>
              <a:rPr lang="ru-RU" sz="1600" b="1" u="sng" dirty="0" smtClean="0">
                <a:solidFill>
                  <a:srgbClr val="FF0000"/>
                </a:solidFill>
              </a:rPr>
              <a:t>если задание или игра интересная и </a:t>
            </a:r>
          </a:p>
          <a:p>
            <a:r>
              <a:rPr lang="ru-RU" sz="1600" b="1" u="sng" dirty="0" smtClean="0">
                <a:solidFill>
                  <a:srgbClr val="FF0000"/>
                </a:solidFill>
              </a:rPr>
              <a:t>доставляет ему удовольствие. </a:t>
            </a:r>
            <a:r>
              <a:rPr lang="ru-RU" sz="1600" b="1" dirty="0" smtClean="0"/>
              <a:t>Если ребёнок увлёкся и у него хорошо получается, он будет сидеть </a:t>
            </a:r>
          </a:p>
          <a:p>
            <a:r>
              <a:rPr lang="ru-RU" sz="1600" b="1" dirty="0" smtClean="0"/>
              <a:t>над этой игрой часами.</a:t>
            </a:r>
          </a:p>
          <a:p>
            <a:endParaRPr lang="ru-RU" sz="16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0"/>
            <a:ext cx="81739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Школьная программа психологической коррекции</a:t>
            </a:r>
            <a:endParaRPr lang="ru-RU" sz="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00042"/>
            <a:ext cx="84035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Учитель должен иметь всю информацию об особенностях развития детей с СДВГ,</a:t>
            </a:r>
          </a:p>
          <a:p>
            <a:r>
              <a:rPr lang="ru-RU" b="1" dirty="0" smtClean="0"/>
              <a:t>о заболевании СДВГ.</a:t>
            </a:r>
          </a:p>
          <a:p>
            <a:r>
              <a:rPr lang="ru-RU" b="1" dirty="0" smtClean="0"/>
              <a:t>Ребёнок с СДВГ требует индивидуального подхода.</a:t>
            </a:r>
          </a:p>
          <a:p>
            <a:r>
              <a:rPr lang="ru-RU" b="1" dirty="0" smtClean="0"/>
              <a:t>Ученик с СДВГ должен сидеть на первой парте перед доской и учителем.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1643050"/>
            <a:ext cx="6673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Урок строится по чётко распланированному порядку.</a:t>
            </a:r>
          </a:p>
          <a:p>
            <a:r>
              <a:rPr lang="ru-RU" dirty="0" smtClean="0"/>
              <a:t>Задания пишутся на доске.</a:t>
            </a:r>
          </a:p>
          <a:p>
            <a:r>
              <a:rPr lang="ru-RU" dirty="0" smtClean="0"/>
              <a:t>Для каждого задания существуют временные рамки выполнения.</a:t>
            </a:r>
          </a:p>
          <a:p>
            <a:r>
              <a:rPr lang="ru-RU" dirty="0" smtClean="0"/>
              <a:t>Большие задания дробятся на более чёткие и мелкие.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786058"/>
            <a:ext cx="91127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При выполнении задания следует ориентироваться  на одну способность ребёнка </a:t>
            </a:r>
          </a:p>
          <a:p>
            <a:r>
              <a:rPr lang="ru-RU" b="1" dirty="0" smtClean="0"/>
              <a:t>и тренировать только её. Например, только внимательность без усидчивости или только </a:t>
            </a:r>
          </a:p>
          <a:p>
            <a:r>
              <a:rPr lang="ru-RU" b="1" dirty="0" smtClean="0"/>
              <a:t>усидчивость и спокойствие без сосредоточения его внимания на каком- либо задании.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40976" y="3643314"/>
            <a:ext cx="87030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 следует подавлять физическую активность ребёнка, нужно её задействовать.</a:t>
            </a:r>
          </a:p>
          <a:p>
            <a:r>
              <a:rPr lang="ru-RU" dirty="0" smtClean="0"/>
              <a:t>Например, просить ребёнка помогать учителю - раздавать тетрадки, поливать цветы,</a:t>
            </a:r>
          </a:p>
          <a:p>
            <a:r>
              <a:rPr lang="ru-RU" dirty="0" smtClean="0"/>
              <a:t> писать на доске… но при этом не акцентировать внимания на аккуратности и </a:t>
            </a:r>
          </a:p>
          <a:p>
            <a:r>
              <a:rPr lang="ru-RU" dirty="0" smtClean="0"/>
              <a:t>поощрять его, хвалить.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857760"/>
            <a:ext cx="94772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Необходимо помогать ребёнку переключать деятельность с одного вида на другой, </a:t>
            </a:r>
          </a:p>
          <a:p>
            <a:r>
              <a:rPr lang="ru-RU" b="1" dirty="0" smtClean="0"/>
              <a:t>подготавливать его к смене заданий. Искать методы  индивидуального мотивирования. 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2844" y="5500702"/>
            <a:ext cx="88126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Система запретов обязательно должна сопровождаться альтернативными вариантами.</a:t>
            </a:r>
          </a:p>
          <a:p>
            <a:r>
              <a:rPr lang="ru-RU" dirty="0" smtClean="0"/>
              <a:t>Импульсивность и агрессия могут снижаться от положительного эмоционального и </a:t>
            </a:r>
          </a:p>
          <a:p>
            <a:r>
              <a:rPr lang="ru-RU" dirty="0" smtClean="0"/>
              <a:t>тактильного воздействия.</a:t>
            </a:r>
            <a:endParaRPr lang="ru-RU" dirty="0"/>
          </a:p>
        </p:txBody>
      </p:sp>
      <p:pic>
        <p:nvPicPr>
          <p:cNvPr id="11" name="Рисунок 10" descr="wo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785794"/>
            <a:ext cx="1643042" cy="1614485"/>
          </a:xfrm>
          <a:prstGeom prst="rect">
            <a:avLst/>
          </a:prstGeom>
        </p:spPr>
      </p:pic>
      <p:pic>
        <p:nvPicPr>
          <p:cNvPr id="12" name="Рисунок 11" descr="vopro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1357298"/>
            <a:ext cx="1400175" cy="171451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5-005-Ni-odin-uchenik-ne-khochet-byt-dvoechnik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2445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Система «скорой помощи» при работе с ребёнком с СДВГ</a:t>
            </a:r>
            <a:endParaRPr lang="ru-RU" sz="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3768" y="532023"/>
            <a:ext cx="3293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solidFill>
                  <a:srgbClr val="FF0000"/>
                </a:solidFill>
              </a:rPr>
              <a:t>Система «скорой помощи»:</a:t>
            </a:r>
            <a:endParaRPr lang="ru-RU" sz="2000" b="1" u="sng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916832"/>
            <a:ext cx="893576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1.</a:t>
            </a:r>
            <a:r>
              <a:rPr lang="ru-RU" dirty="0" smtClean="0"/>
              <a:t> Отвлечь ребенка от капризов.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2. </a:t>
            </a:r>
            <a:r>
              <a:rPr lang="ru-RU" dirty="0" smtClean="0"/>
              <a:t>Поддерживать дома и на уроках четкий распорядок действий.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3. </a:t>
            </a:r>
            <a:r>
              <a:rPr lang="ru-RU" dirty="0" smtClean="0"/>
              <a:t>Предложить выбор (другую возможную в данный момент деятельность).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4. </a:t>
            </a:r>
            <a:r>
              <a:rPr lang="ru-RU" dirty="0" smtClean="0"/>
              <a:t>Задать неожиданный вопрос.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5. </a:t>
            </a:r>
            <a:r>
              <a:rPr lang="ru-RU" dirty="0" smtClean="0"/>
              <a:t>Отреагировать неожиданным для ребенка образом (пошутить, повторить действия </a:t>
            </a:r>
          </a:p>
          <a:p>
            <a:r>
              <a:rPr lang="ru-RU" dirty="0" smtClean="0"/>
              <a:t>ребенка).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6. </a:t>
            </a:r>
            <a:r>
              <a:rPr lang="ru-RU" dirty="0" smtClean="0"/>
              <a:t>Не запрещать действие ребенка в категоричной форме.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7. </a:t>
            </a:r>
            <a:r>
              <a:rPr lang="ru-RU" dirty="0" smtClean="0"/>
              <a:t>Не приказывать, а просить (но не заискивать).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8. </a:t>
            </a:r>
            <a:r>
              <a:rPr lang="ru-RU" dirty="0" smtClean="0"/>
              <a:t>Выслушать то, что хочет сказать ребенок (в противном случае он не услышит вас).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9. </a:t>
            </a:r>
            <a:r>
              <a:rPr lang="ru-RU" dirty="0" smtClean="0"/>
              <a:t>Автоматически, одними и теми же словами повторять многократно свою просьбу </a:t>
            </a:r>
          </a:p>
          <a:p>
            <a:r>
              <a:rPr lang="ru-RU" dirty="0" smtClean="0"/>
              <a:t>(нейтральным тоном).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10. </a:t>
            </a:r>
            <a:r>
              <a:rPr lang="ru-RU" dirty="0" smtClean="0"/>
              <a:t>Сфотографировать ребенка или подвести его к зеркалу в тот момент, когда он</a:t>
            </a:r>
          </a:p>
          <a:p>
            <a:r>
              <a:rPr lang="ru-RU" dirty="0" smtClean="0"/>
              <a:t> капризничает.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11. </a:t>
            </a:r>
            <a:r>
              <a:rPr lang="ru-RU" dirty="0" smtClean="0"/>
              <a:t>Оставить в комнате одного (если это безопасно для его здоровья).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12. </a:t>
            </a:r>
            <a:r>
              <a:rPr lang="ru-RU" dirty="0" smtClean="0"/>
              <a:t>Не настаивать на том, чтобы ребенок, во что бы то ни стало, принес извинения.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13. </a:t>
            </a:r>
            <a:r>
              <a:rPr lang="ru-RU" dirty="0" smtClean="0"/>
              <a:t>Не читать нотаций (ребенок все равно их не слышит).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9" name="Рисунок 8" descr="uchenik-s-posledney-partyi.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357166"/>
            <a:ext cx="2214546" cy="221457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0"/>
            <a:ext cx="66258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СДВГ: методы организации деятельности</a:t>
            </a:r>
            <a:endParaRPr lang="ru-RU" sz="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00042"/>
            <a:ext cx="379167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Организация пространства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1071546"/>
            <a:ext cx="9036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Внешняя среда</a:t>
            </a:r>
          </a:p>
          <a:p>
            <a:r>
              <a:rPr lang="ru-RU" b="1" dirty="0" smtClean="0"/>
              <a:t>Чёткая организация. Отсутствие посторонних раздражителей.  Концентрация внимания</a:t>
            </a:r>
          </a:p>
          <a:p>
            <a:r>
              <a:rPr lang="ru-RU" b="1" dirty="0" smtClean="0"/>
              <a:t>ребёнка на определённых составляющих среды.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2844" y="1928802"/>
            <a:ext cx="81660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Домашняя среда</a:t>
            </a:r>
          </a:p>
          <a:p>
            <a:r>
              <a:rPr lang="ru-RU" b="1" dirty="0" smtClean="0"/>
              <a:t>Устойчивость домашней среды.  Большое свободное пространство. Отсутствие </a:t>
            </a:r>
          </a:p>
          <a:p>
            <a:r>
              <a:rPr lang="ru-RU" b="1" dirty="0" smtClean="0"/>
              <a:t>перемещений предметов и мебели в квартире.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2786058"/>
            <a:ext cx="79060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Организация рабочего места</a:t>
            </a:r>
          </a:p>
          <a:p>
            <a:r>
              <a:rPr lang="ru-RU" b="1" dirty="0" smtClean="0"/>
              <a:t>Тихая и спокойная обстановка. Отсутствие внешних раздражителей, шумов. 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86380" y="3429000"/>
            <a:ext cx="36958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Организация времени</a:t>
            </a:r>
            <a:endParaRPr lang="ru-RU" sz="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9154" y="3857628"/>
            <a:ext cx="63713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Определённый последовательный режим дня.</a:t>
            </a:r>
          </a:p>
          <a:p>
            <a:r>
              <a:rPr lang="ru-RU" b="1" dirty="0" smtClean="0"/>
              <a:t>Упорядоченность действий = привычка хорошего поведения.</a:t>
            </a:r>
          </a:p>
          <a:p>
            <a:r>
              <a:rPr lang="ru-RU" b="1" dirty="0" smtClean="0"/>
              <a:t>Наиболее продуктивное время – начало дня и начало урока.</a:t>
            </a:r>
          </a:p>
          <a:p>
            <a:r>
              <a:rPr lang="ru-RU" b="1" dirty="0" smtClean="0"/>
              <a:t>Интересное необычное оформление распорядка действий.</a:t>
            </a:r>
          </a:p>
          <a:p>
            <a:r>
              <a:rPr lang="ru-RU" b="1" dirty="0" smtClean="0"/>
              <a:t>Например, в картинках.</a:t>
            </a:r>
          </a:p>
          <a:p>
            <a:endParaRPr lang="ru-RU" dirty="0"/>
          </a:p>
        </p:txBody>
      </p:sp>
      <p:pic>
        <p:nvPicPr>
          <p:cNvPr id="10" name="Рисунок 9" descr="9неделя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7562"/>
            <a:ext cx="2928926" cy="314327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69878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Заранее обговоренные правила поведения</a:t>
            </a:r>
            <a:endParaRPr lang="ru-RU" sz="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571480"/>
            <a:ext cx="85921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Озвучить правила поведения, выполнения задания. Записать их. Попросить ребёнка </a:t>
            </a:r>
          </a:p>
          <a:p>
            <a:r>
              <a:rPr lang="ru-RU" dirty="0" smtClean="0"/>
              <a:t>повторить их всему классу или записать их на доске.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214422"/>
            <a:ext cx="87951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Объяснить ребенку, что за выполнение установленных правил он получит поощрение. </a:t>
            </a:r>
          </a:p>
          <a:p>
            <a:r>
              <a:rPr lang="ru-RU" dirty="0" smtClean="0"/>
              <a:t>За невыполнение правил наиболее целесообразным будет лишать ребенка </a:t>
            </a:r>
          </a:p>
          <a:p>
            <a:r>
              <a:rPr lang="ru-RU" dirty="0" smtClean="0"/>
              <a:t>определенных преимуществ или же возможности заняться тем, что ему интересно.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014484" y="2500306"/>
            <a:ext cx="71295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Все инструкции, предъявляемые </a:t>
            </a:r>
            <a:r>
              <a:rPr lang="ru-RU" dirty="0" err="1" smtClean="0"/>
              <a:t>гиперактивному</a:t>
            </a:r>
            <a:r>
              <a:rPr lang="ru-RU" dirty="0" smtClean="0"/>
              <a:t> ребенку, должны</a:t>
            </a:r>
          </a:p>
          <a:p>
            <a:r>
              <a:rPr lang="ru-RU" dirty="0" smtClean="0"/>
              <a:t> быть четкими и краткими, не более 10 слов. </a:t>
            </a:r>
          </a:p>
          <a:p>
            <a:r>
              <a:rPr lang="ru-RU" dirty="0" smtClean="0"/>
              <a:t>В противном случае ребенок эту инструкцию не поймет, на запомнит, </a:t>
            </a:r>
          </a:p>
          <a:p>
            <a:r>
              <a:rPr lang="ru-RU" dirty="0" smtClean="0"/>
              <a:t>не будет ей следовать.</a:t>
            </a:r>
          </a:p>
          <a:p>
            <a:r>
              <a:rPr lang="ru-RU" dirty="0" smtClean="0"/>
              <a:t>Давая инструкцию, нужно также учитывать неумение ребенка </a:t>
            </a:r>
          </a:p>
          <a:p>
            <a:r>
              <a:rPr lang="ru-RU" dirty="0" smtClean="0"/>
              <a:t>выслушивать до конца, неумение длительное</a:t>
            </a:r>
          </a:p>
          <a:p>
            <a:r>
              <a:rPr lang="ru-RU" dirty="0" smtClean="0"/>
              <a:t>время подчиняться групповым правилам, быструю утомляемость.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14678" y="2071678"/>
            <a:ext cx="36345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Краткость инструкций</a:t>
            </a:r>
            <a:endParaRPr lang="ru-RU" sz="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5072074"/>
            <a:ext cx="820096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Системность подачи информации создает системно организованную память, </a:t>
            </a:r>
          </a:p>
          <a:p>
            <a:r>
              <a:rPr lang="ru-RU" dirty="0" smtClean="0"/>
              <a:t>облегчает поиск необходимой информации, развивает мышление. Такая подача </a:t>
            </a:r>
          </a:p>
          <a:p>
            <a:r>
              <a:rPr lang="ru-RU" dirty="0" smtClean="0"/>
              <a:t>информации снижает нагрузку на внимание и систематизацию материала при </a:t>
            </a:r>
          </a:p>
          <a:p>
            <a:r>
              <a:rPr lang="ru-RU" dirty="0" smtClean="0"/>
              <a:t>запоминании. Формулировки, иллюстрации, оформления не должны содержать </a:t>
            </a:r>
          </a:p>
          <a:p>
            <a:r>
              <a:rPr lang="ru-RU" dirty="0" smtClean="0"/>
              <a:t>ничего лишнего и отвлекающего.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4500570"/>
            <a:ext cx="82945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Алгоритмичная</a:t>
            </a:r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организация учебной деятельности</a:t>
            </a:r>
            <a:endParaRPr lang="ru-RU" sz="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0"/>
            <a:ext cx="72440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Определение понятия и проблемы</a:t>
            </a:r>
            <a:endParaRPr lang="ru-RU" sz="3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4149080"/>
            <a:ext cx="3397788" cy="254224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2844" y="571480"/>
            <a:ext cx="9001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Синдром дефицита внимания и </a:t>
            </a:r>
            <a:r>
              <a:rPr lang="ru-RU" b="1" dirty="0" err="1" smtClean="0"/>
              <a:t>гиперактивности</a:t>
            </a:r>
            <a:r>
              <a:rPr lang="ru-RU" b="1" dirty="0" smtClean="0"/>
              <a:t> </a:t>
            </a:r>
            <a:r>
              <a:rPr lang="ru-RU" b="1" dirty="0" smtClean="0"/>
              <a:t>(СДВГ</a:t>
            </a:r>
            <a:r>
              <a:rPr lang="ru-RU" b="1" dirty="0" smtClean="0"/>
              <a:t>)— </a:t>
            </a:r>
            <a:r>
              <a:rPr lang="ru-RU" b="1" u="sng" dirty="0" smtClean="0">
                <a:solidFill>
                  <a:srgbClr val="FF0000"/>
                </a:solidFill>
              </a:rPr>
              <a:t>неврологическо-поведенческое расстройство развития</a:t>
            </a:r>
            <a:r>
              <a:rPr lang="ru-RU" b="1" dirty="0" smtClean="0"/>
              <a:t>, начинающееся в детском возрасте. Проявляется такими симптомами, как трудности концентрации внимания, гиперактивность и плохо управляемая импульсивность. 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01175" y="1785926"/>
            <a:ext cx="77428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Внимание</a:t>
            </a:r>
            <a:r>
              <a:rPr lang="ru-RU" b="1" u="sng" dirty="0" smtClean="0"/>
              <a:t> </a:t>
            </a:r>
            <a:r>
              <a:rPr lang="ru-RU" b="1" dirty="0" smtClean="0"/>
              <a:t>— это направленность психической деятельности на какой либо</a:t>
            </a:r>
          </a:p>
          <a:p>
            <a:r>
              <a:rPr lang="ru-RU" b="1" dirty="0" smtClean="0"/>
              <a:t> предмет, ситуацию или социальные отношения. </a:t>
            </a:r>
            <a:r>
              <a:rPr lang="ru-RU" b="1" u="sng" dirty="0" smtClean="0">
                <a:solidFill>
                  <a:srgbClr val="FF0000"/>
                </a:solidFill>
              </a:rPr>
              <a:t>Внимание- основа </a:t>
            </a:r>
          </a:p>
          <a:p>
            <a:r>
              <a:rPr lang="ru-RU" b="1" dirty="0" smtClean="0"/>
              <a:t>познавательной и учебной деятельности.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2714620"/>
            <a:ext cx="9001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Гиперактивность</a:t>
            </a:r>
            <a:r>
              <a:rPr lang="ru-RU" b="1" dirty="0" smtClean="0"/>
              <a:t> — состояние, при котором активность и возбудимость человека превышает норму. 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3286124"/>
            <a:ext cx="87480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Гиперактивность</a:t>
            </a:r>
            <a:r>
              <a:rPr lang="ru-RU" b="1" dirty="0" smtClean="0"/>
              <a:t> </a:t>
            </a:r>
            <a:r>
              <a:rPr lang="ru-RU" b="1" dirty="0" smtClean="0"/>
              <a:t>у детей проявляется </a:t>
            </a:r>
          </a:p>
          <a:p>
            <a:r>
              <a:rPr lang="ru-RU" b="1" dirty="0" smtClean="0"/>
              <a:t>несвойственными для нормального, соответствующего возрасту развитию </a:t>
            </a:r>
          </a:p>
          <a:p>
            <a:r>
              <a:rPr lang="ru-RU" b="1" dirty="0" smtClean="0"/>
              <a:t>ребенка невнимательностью, отвлекаемостью, импульсивностью.</a:t>
            </a:r>
          </a:p>
          <a:p>
            <a:r>
              <a:rPr lang="ru-RU" b="1" dirty="0" smtClean="0"/>
              <a:t> 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t00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3643314"/>
            <a:ext cx="5500726" cy="321468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57290" y="0"/>
            <a:ext cx="60458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Диагностические критерии СДВГ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2844" y="500042"/>
            <a:ext cx="90011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solidFill>
                  <a:srgbClr val="FF0000"/>
                </a:solidFill>
              </a:rPr>
              <a:t>Из перечисленных ниже признаков хотя бы шесть должны сохраняться не менее 6 месяцев:</a:t>
            </a:r>
          </a:p>
          <a:p>
            <a:r>
              <a:rPr lang="ru-RU" sz="2000" b="1" dirty="0" smtClean="0">
                <a:latin typeface="Arial Narrow" pitchFamily="34" charset="0"/>
              </a:rPr>
              <a:t>                                                            </a:t>
            </a:r>
            <a:r>
              <a:rPr lang="ru-RU" sz="2000" b="1" dirty="0" smtClean="0">
                <a:solidFill>
                  <a:srgbClr val="FF0000"/>
                </a:solidFill>
                <a:latin typeface="Arial Narrow" pitchFamily="34" charset="0"/>
              </a:rPr>
              <a:t>1</a:t>
            </a:r>
            <a:r>
              <a:rPr lang="ru-RU" sz="2000" b="1" dirty="0" smtClean="0">
                <a:latin typeface="Arial Narrow" pitchFamily="34" charset="0"/>
              </a:rPr>
              <a:t> Неспособность сосредоточиться на деталях.</a:t>
            </a:r>
          </a:p>
          <a:p>
            <a:pPr marL="457200" indent="-457200"/>
            <a:r>
              <a:rPr lang="ru-RU" sz="2000" b="1" i="1" dirty="0" smtClean="0">
                <a:solidFill>
                  <a:srgbClr val="FF0000"/>
                </a:solidFill>
              </a:rPr>
              <a:t>2</a:t>
            </a:r>
            <a:r>
              <a:rPr lang="ru-RU" sz="2000" b="1" i="1" dirty="0" smtClean="0"/>
              <a:t>Ошибки по невнимательности.</a:t>
            </a:r>
          </a:p>
          <a:p>
            <a:r>
              <a:rPr lang="ru-RU" sz="2000" b="1" dirty="0" smtClean="0">
                <a:latin typeface="Bookman Old Style" pitchFamily="18" charset="0"/>
              </a:rPr>
              <a:t>                 </a:t>
            </a:r>
            <a:r>
              <a:rPr lang="ru-RU" sz="2000" b="1" dirty="0" smtClean="0">
                <a:solidFill>
                  <a:srgbClr val="FF0000"/>
                </a:solidFill>
                <a:latin typeface="Bookman Old Style" pitchFamily="18" charset="0"/>
              </a:rPr>
              <a:t>3</a:t>
            </a:r>
            <a:r>
              <a:rPr lang="ru-RU" sz="2000" b="1" dirty="0" smtClean="0">
                <a:latin typeface="Bookman Old Style" pitchFamily="18" charset="0"/>
              </a:rPr>
              <a:t>Неспособность вслушиваться в обращенную речь.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Calibri" pitchFamily="34" charset="0"/>
              </a:rPr>
              <a:t>4</a:t>
            </a:r>
            <a:r>
              <a:rPr lang="ru-RU" sz="2000" b="1" dirty="0" smtClean="0">
                <a:latin typeface="Calibri" pitchFamily="34" charset="0"/>
              </a:rPr>
              <a:t>Неспособность доводить задания до конца.</a:t>
            </a:r>
          </a:p>
          <a:p>
            <a:r>
              <a:rPr lang="ru-RU" sz="2000" b="1" dirty="0" smtClean="0"/>
              <a:t>                                                                </a:t>
            </a:r>
            <a:r>
              <a:rPr lang="ru-RU" sz="2000" b="1" dirty="0" smtClean="0">
                <a:solidFill>
                  <a:srgbClr val="FF0000"/>
                </a:solidFill>
              </a:rPr>
              <a:t>5</a:t>
            </a:r>
            <a:r>
              <a:rPr lang="ru-RU" sz="2000" b="1" dirty="0" smtClean="0">
                <a:latin typeface="Cambria" pitchFamily="18" charset="0"/>
              </a:rPr>
              <a:t>Низкие организаторские способности.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Candara" pitchFamily="34" charset="0"/>
              </a:rPr>
              <a:t>6</a:t>
            </a:r>
            <a:r>
              <a:rPr lang="ru-RU" sz="2000" b="1" dirty="0" smtClean="0">
                <a:latin typeface="Candara" pitchFamily="34" charset="0"/>
              </a:rPr>
              <a:t>Отрицательное отношение к заданиям, требующим умственного напряжения.</a:t>
            </a:r>
          </a:p>
          <a:p>
            <a:r>
              <a:rPr lang="ru-RU" sz="2000" b="1" dirty="0" smtClean="0">
                <a:latin typeface="Comic Sans MS" pitchFamily="66" charset="0"/>
              </a:rPr>
              <a:t>         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ru-RU" sz="2000" b="1" dirty="0" smtClean="0">
                <a:latin typeface="Comic Sans MS" pitchFamily="66" charset="0"/>
              </a:rPr>
              <a:t>Потери необходимых предметов при выполнении задания.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Constantia" pitchFamily="18" charset="0"/>
              </a:rPr>
              <a:t>8 </a:t>
            </a:r>
            <a:r>
              <a:rPr lang="ru-RU" sz="2000" b="1" dirty="0" smtClean="0">
                <a:latin typeface="Constantia" pitchFamily="18" charset="0"/>
              </a:rPr>
              <a:t>Отвлекаемость на посторонние раздражители.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Georgia" pitchFamily="18" charset="0"/>
              </a:rPr>
              <a:t>9 </a:t>
            </a:r>
            <a:r>
              <a:rPr lang="ru-RU" sz="2000" b="1" dirty="0" smtClean="0">
                <a:latin typeface="Georgia" pitchFamily="18" charset="0"/>
              </a:rPr>
              <a:t>3абывчивость.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,,15625250,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357166"/>
            <a:ext cx="2876568" cy="585791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735808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Признаки гиперактивности</a:t>
            </a:r>
            <a:endParaRPr lang="ru-RU" sz="3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42918"/>
            <a:ext cx="7107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Для диагностики гиперактивности необходимо наличие по крайней </a:t>
            </a:r>
          </a:p>
          <a:p>
            <a:r>
              <a:rPr lang="ru-RU" b="1" dirty="0" smtClean="0"/>
              <a:t>мере 5 из перечисленных ниже симптомов.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1357298"/>
            <a:ext cx="8433078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Ребенок гиперактивен, если он: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совершает суетливые движения руками и ногами;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часто вскакивает со своего места;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гиперподвижен в ситуациях, когда </a:t>
            </a:r>
            <a:r>
              <a:rPr lang="ru-RU" sz="2800" b="1" dirty="0" smtClean="0"/>
              <a:t>это</a:t>
            </a:r>
            <a:r>
              <a:rPr lang="ru-RU" sz="2800" b="1" dirty="0" smtClean="0"/>
              <a:t> </a:t>
            </a:r>
            <a:endParaRPr lang="ru-RU" sz="2800" b="1" dirty="0" smtClean="0"/>
          </a:p>
          <a:p>
            <a:r>
              <a:rPr lang="ru-RU" sz="2800" b="1" dirty="0" smtClean="0"/>
              <a:t>неприемлемо;</a:t>
            </a:r>
            <a:endParaRPr lang="ru-RU" sz="2800" b="1" dirty="0" smtClean="0"/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не может играть в "тихие" игры;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всегда находится в движении;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очень много говорит.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epose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428604"/>
            <a:ext cx="3643338" cy="514353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387599" y="0"/>
            <a:ext cx="675640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Признаки импульсивности</a:t>
            </a:r>
            <a:endParaRPr lang="ru-RU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3307" y="785794"/>
            <a:ext cx="550069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Под </a:t>
            </a:r>
            <a:r>
              <a:rPr lang="ru-RU" b="1" u="sng" dirty="0" smtClean="0">
                <a:solidFill>
                  <a:srgbClr val="FF0000"/>
                </a:solidFill>
              </a:rPr>
              <a:t>импульсивным</a:t>
            </a:r>
            <a:r>
              <a:rPr lang="ru-RU" b="1" dirty="0" smtClean="0"/>
              <a:t> мы понимаем ребёнка,</a:t>
            </a:r>
          </a:p>
          <a:p>
            <a:r>
              <a:rPr lang="ru-RU" b="1" dirty="0" smtClean="0"/>
              <a:t> который не способен остановиться и подумать, </a:t>
            </a:r>
          </a:p>
          <a:p>
            <a:r>
              <a:rPr lang="ru-RU" b="1" dirty="0" smtClean="0"/>
              <a:t>прежде чем заговорить или совершить действие. </a:t>
            </a:r>
            <a:r>
              <a:rPr lang="ru-RU" b="1" u="sng" dirty="0" smtClean="0">
                <a:solidFill>
                  <a:srgbClr val="FF0000"/>
                </a:solidFill>
              </a:rPr>
              <a:t>Ребенок импульсивен, если: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отвечает на вопрос, не выслушав его;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не может дождаться своей очереди;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вмешивается в разговоры и игры других.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делает что либо не подумав о том, какие будут последствия.</a:t>
            </a:r>
          </a:p>
          <a:p>
            <a:r>
              <a:rPr lang="ru-RU" b="1" dirty="0" smtClean="0"/>
              <a:t>Такому </a:t>
            </a:r>
            <a:r>
              <a:rPr lang="ru-RU" b="1" dirty="0" smtClean="0"/>
              <a:t>человеку трудно задержаться и подумать хотя бы на </a:t>
            </a:r>
            <a:r>
              <a:rPr lang="ru-RU" b="1" dirty="0" smtClean="0"/>
              <a:t>один </a:t>
            </a:r>
            <a:r>
              <a:rPr lang="ru-RU" b="1" dirty="0" smtClean="0"/>
              <a:t>шаг вперёд. Интересный вопрос "Что будет, если я сделаю это?" если и всплывает в голове человека с СДВГ, то только на короткое время. И здесь нужна постепенная тренировка умения предвидеть результаты своей деятельности, начиная с детского возраста.</a:t>
            </a:r>
          </a:p>
          <a:p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5857892"/>
            <a:ext cx="85779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Импульсивность</a:t>
            </a:r>
            <a:r>
              <a:rPr lang="ru-RU" b="1" dirty="0" smtClean="0"/>
              <a:t> — черта характера, выражающаяся в склонности действовать без </a:t>
            </a:r>
          </a:p>
          <a:p>
            <a:r>
              <a:rPr lang="ru-RU" b="1" u="sng" dirty="0" smtClean="0">
                <a:solidFill>
                  <a:srgbClr val="FF0000"/>
                </a:solidFill>
              </a:rPr>
              <a:t>достаточного сознательного контроля</a:t>
            </a:r>
            <a:r>
              <a:rPr lang="ru-RU" b="1" dirty="0" smtClean="0"/>
              <a:t>, под влиянием внешних обстоятельств или </a:t>
            </a:r>
          </a:p>
          <a:p>
            <a:r>
              <a:rPr lang="ru-RU" b="1" dirty="0" smtClean="0"/>
              <a:t>в силу эмоциональных переживаний.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vospitanie-giperaktivnogo-rebenk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428736"/>
            <a:ext cx="2912916" cy="305579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81456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Этиология и возможные 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причины СДВГ</a:t>
            </a:r>
          </a:p>
          <a:p>
            <a:pPr algn="ctr"/>
            <a:endParaRPr lang="ru-RU" sz="3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" y="1071546"/>
            <a:ext cx="6500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СДВГ </a:t>
            </a:r>
            <a:r>
              <a:rPr lang="ru-RU" b="1" dirty="0" smtClean="0"/>
              <a:t>— это комплексное хроническое </a:t>
            </a:r>
            <a:r>
              <a:rPr lang="ru-RU" b="1" u="sng" dirty="0" smtClean="0">
                <a:solidFill>
                  <a:srgbClr val="FF0000"/>
                </a:solidFill>
              </a:rPr>
              <a:t>расстройство мозговых</a:t>
            </a:r>
          </a:p>
          <a:p>
            <a:r>
              <a:rPr lang="ru-RU" b="1" u="sng" dirty="0" smtClean="0">
                <a:solidFill>
                  <a:srgbClr val="FF0000"/>
                </a:solidFill>
              </a:rPr>
              <a:t> функций,</a:t>
            </a:r>
            <a:r>
              <a:rPr lang="ru-RU" b="1" dirty="0" smtClean="0"/>
              <a:t> которое проявляется в различных областях функционирования и </a:t>
            </a:r>
            <a:r>
              <a:rPr lang="ru-RU" b="1" dirty="0" smtClean="0"/>
              <a:t>поведения.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57356" y="2786058"/>
            <a:ext cx="379244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solidFill>
                  <a:srgbClr val="FF0000"/>
                </a:solidFill>
              </a:rPr>
              <a:t>Нарушения, вызывающие СДВГ: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3286124"/>
            <a:ext cx="566308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smtClean="0"/>
              <a:t>Недостаточное энергоснабжение мозга</a:t>
            </a:r>
          </a:p>
          <a:p>
            <a:pPr marL="342900" indent="-342900">
              <a:buAutoNum type="arabicPeriod"/>
            </a:pPr>
            <a:r>
              <a:rPr lang="ru-RU" sz="2000" b="1" dirty="0" smtClean="0"/>
              <a:t>Архаичность и незрелость связей в мозгу</a:t>
            </a:r>
          </a:p>
          <a:p>
            <a:pPr marL="342900" indent="-342900">
              <a:buAutoNum type="arabicPeriod"/>
            </a:pPr>
            <a:r>
              <a:rPr lang="ru-RU" sz="2000" b="1" dirty="0" smtClean="0"/>
              <a:t>Личностная зрелость ребёнка</a:t>
            </a:r>
          </a:p>
          <a:p>
            <a:pPr marL="342900" indent="-342900">
              <a:buAutoNum type="arabicPeriod"/>
            </a:pPr>
            <a:r>
              <a:rPr lang="ru-RU" sz="2000" b="1" dirty="0" smtClean="0"/>
              <a:t>Органические поражения мозга</a:t>
            </a:r>
          </a:p>
          <a:p>
            <a:pPr marL="342900" indent="-342900">
              <a:buAutoNum type="arabicPeriod"/>
            </a:pPr>
            <a:r>
              <a:rPr lang="ru-RU" sz="2000" b="1" dirty="0" smtClean="0"/>
              <a:t>Черепно-мозговые травмы и нейроинфекции</a:t>
            </a:r>
          </a:p>
          <a:p>
            <a:pPr marL="342900" indent="-342900">
              <a:buAutoNum type="arabicPeriod"/>
            </a:pPr>
            <a:r>
              <a:rPr lang="ru-RU" sz="2000" b="1" dirty="0" err="1" smtClean="0"/>
              <a:t>Пренатальные</a:t>
            </a:r>
            <a:r>
              <a:rPr lang="ru-RU" sz="2000" b="1" dirty="0" smtClean="0"/>
              <a:t> и перинатальные факторы</a:t>
            </a:r>
          </a:p>
          <a:p>
            <a:pPr marL="342900" indent="-342900">
              <a:buAutoNum type="arabicPeriod"/>
            </a:pPr>
            <a:r>
              <a:rPr lang="ru-RU" sz="2000" b="1" dirty="0" smtClean="0"/>
              <a:t>Семейные факторы</a:t>
            </a:r>
          </a:p>
          <a:p>
            <a:pPr marL="342900" indent="-342900">
              <a:buAutoNum type="arabicPeriod"/>
            </a:pPr>
            <a:r>
              <a:rPr lang="ru-RU" sz="2000" b="1" dirty="0" smtClean="0"/>
              <a:t>Генетические причины</a:t>
            </a:r>
          </a:p>
          <a:p>
            <a:pPr marL="342900" indent="-342900">
              <a:buAutoNum type="arabicPeriod"/>
            </a:pPr>
            <a:r>
              <a:rPr lang="ru-RU" sz="2000" b="1" dirty="0" smtClean="0"/>
              <a:t>Пищевой фактор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artoon-Clipart-Free-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71900"/>
            <a:ext cx="2486025" cy="30861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42844" y="0"/>
            <a:ext cx="85127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Сопутствующие нарушения при СДВГ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785794"/>
            <a:ext cx="4741811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600" b="1" dirty="0" smtClean="0"/>
              <a:t>Нарушение зрительного восприятия</a:t>
            </a:r>
          </a:p>
          <a:p>
            <a:pPr marL="342900" indent="-342900">
              <a:buAutoNum type="arabicPeriod"/>
            </a:pPr>
            <a:r>
              <a:rPr lang="ru-RU" sz="1600" b="1" dirty="0" smtClean="0"/>
              <a:t>Нарушение зрительно-моторной координации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Вестибулярные нарушения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Нарушение крупной моторики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Нарушение мелкой моторики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Повышенная тактильная чувствительность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Повышенная слуховая чувствительность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Низкая чувствительность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Депрессии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Тревожность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Оппозиционно –вызывающее расстройство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Трудности обучения – </a:t>
            </a:r>
            <a:r>
              <a:rPr lang="ru-RU" sz="1600" b="1" dirty="0" err="1" smtClean="0"/>
              <a:t>дисграфия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дислексия</a:t>
            </a:r>
            <a:r>
              <a:rPr lang="ru-RU" sz="1600" b="1" dirty="0" smtClean="0"/>
              <a:t>, </a:t>
            </a:r>
          </a:p>
          <a:p>
            <a:pPr marL="342900" indent="-342900"/>
            <a:r>
              <a:rPr lang="ru-RU" sz="1600" b="1" dirty="0" err="1" smtClean="0"/>
              <a:t>дискалькулия</a:t>
            </a:r>
            <a:endParaRPr lang="ru-RU" sz="1600" b="1" dirty="0" smtClean="0"/>
          </a:p>
          <a:p>
            <a:pPr marL="342900" indent="-342900"/>
            <a:r>
              <a:rPr lang="ru-RU" sz="1600" b="1" dirty="0" smtClean="0"/>
              <a:t>13. Трудности в обработке информации</a:t>
            </a:r>
          </a:p>
          <a:p>
            <a:pPr marL="342900" indent="-342900"/>
            <a:r>
              <a:rPr lang="ru-RU" sz="1600" b="1" dirty="0" smtClean="0"/>
              <a:t>14. Тики и подёргивания</a:t>
            </a:r>
          </a:p>
          <a:p>
            <a:pPr marL="342900" indent="-342900"/>
            <a:r>
              <a:rPr lang="ru-RU" sz="1600" b="1" dirty="0" smtClean="0"/>
              <a:t>15. Частые головные боли</a:t>
            </a:r>
          </a:p>
          <a:p>
            <a:pPr marL="342900" indent="-342900"/>
            <a:r>
              <a:rPr lang="ru-RU" sz="1600" b="1" dirty="0" smtClean="0"/>
              <a:t>16. Отягощенный период полового созревания</a:t>
            </a:r>
          </a:p>
          <a:p>
            <a:pPr marL="342900" indent="-342900">
              <a:buFontTx/>
              <a:buAutoNum type="arabicPeriod"/>
            </a:pPr>
            <a:endParaRPr lang="ru-RU" b="1" dirty="0" smtClean="0"/>
          </a:p>
          <a:p>
            <a:pPr marL="342900" indent="-342900"/>
            <a:endParaRPr lang="ru-RU" b="1" dirty="0" smtClean="0"/>
          </a:p>
          <a:p>
            <a:pPr marL="342900" indent="-342900">
              <a:buAutoNum type="arabicPeriod"/>
            </a:pPr>
            <a:endParaRPr lang="ru-RU" b="1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143108" y="5143512"/>
            <a:ext cx="58348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FF0000"/>
                </a:solidFill>
              </a:rPr>
              <a:t>Необходимо понять, что многие проявления плохого поведения обусловлены теми нарушенными биохимическими процессами, которые происходят у детей с СДВГ в мозгу.</a:t>
            </a:r>
            <a:endParaRPr lang="ru-RU" sz="2000" b="1" u="sng" dirty="0">
              <a:solidFill>
                <a:srgbClr val="FF0000"/>
              </a:solidFill>
            </a:endParaRPr>
          </a:p>
        </p:txBody>
      </p:sp>
      <p:pic>
        <p:nvPicPr>
          <p:cNvPr id="9" name="Рисунок 8" descr="489588773_cbb22c06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43834" y="4929198"/>
            <a:ext cx="1500166" cy="174624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"/>
            <a:ext cx="89297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Эмоциональные особенности развития детей с СДВГ</a:t>
            </a:r>
          </a:p>
          <a:p>
            <a:endParaRPr lang="ru-RU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984" y="928670"/>
            <a:ext cx="6442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Мотивационная сторона деятельности всегда страдает. 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71736" y="1357298"/>
            <a:ext cx="5225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Невнимательность к чувствам других людей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143108" y="1714488"/>
            <a:ext cx="43729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Задержка эмоционального развития.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930055" y="2071678"/>
            <a:ext cx="6213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Несоответствие уровня интеллекта и уровня развития.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428860" y="2428868"/>
            <a:ext cx="568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Особенности формирования системы интересов.</a:t>
            </a:r>
            <a:endParaRPr lang="ru-RU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00298" y="2786058"/>
            <a:ext cx="5971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Раздражительность и эмоциональная лабильность.</a:t>
            </a:r>
            <a:endParaRPr lang="ru-RU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42844" y="3143248"/>
            <a:ext cx="32426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Избыточное реагирование.</a:t>
            </a:r>
            <a:endParaRPr lang="ru-RU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643306" y="3500438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Страхи и тревожность.</a:t>
            </a:r>
            <a:endParaRPr lang="ru-RU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3857628"/>
            <a:ext cx="55831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Особое реагирование на отношения родителей.</a:t>
            </a:r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730787" y="4214818"/>
            <a:ext cx="5413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Особое реагирование на отношение учителей.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85720" y="4572008"/>
            <a:ext cx="4783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Особая система поощрения и наказания.</a:t>
            </a:r>
            <a:endParaRPr lang="ru-RU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-31941" y="5000636"/>
            <a:ext cx="9175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rgbClr val="FF0000"/>
                </a:solidFill>
              </a:rPr>
              <a:t>Добиться того, чтобы гиперактивный ребенок стал послушным </a:t>
            </a:r>
          </a:p>
          <a:p>
            <a:pPr algn="ctr"/>
            <a:r>
              <a:rPr lang="ru-RU" sz="2400" b="1" i="1" u="sng" dirty="0" smtClean="0">
                <a:solidFill>
                  <a:srgbClr val="FF0000"/>
                </a:solidFill>
              </a:rPr>
              <a:t>и покладистым, еще не удавалось никому, а научиться жить</a:t>
            </a:r>
          </a:p>
          <a:p>
            <a:pPr algn="ctr"/>
            <a:r>
              <a:rPr lang="ru-RU" sz="2400" b="1" i="1" u="sng" dirty="0" smtClean="0">
                <a:solidFill>
                  <a:srgbClr val="FF0000"/>
                </a:solidFill>
              </a:rPr>
              <a:t> в мире и сотрудничать с ним — вполне посильная задача.</a:t>
            </a:r>
            <a:endParaRPr lang="ru-RU" sz="2400" b="1" i="1" u="sng" dirty="0">
              <a:solidFill>
                <a:srgbClr val="FF0000"/>
              </a:solidFill>
            </a:endParaRPr>
          </a:p>
        </p:txBody>
      </p:sp>
      <p:pic>
        <p:nvPicPr>
          <p:cNvPr id="22" name="Рисунок 21" descr="Cartoon-Clipart-Free-1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00042"/>
            <a:ext cx="2214546" cy="264320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Rebenoksmotorchikom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1407</Words>
  <Application>Microsoft Office PowerPoint</Application>
  <PresentationFormat>Экран (4:3)</PresentationFormat>
  <Paragraphs>199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Arial Narrow</vt:lpstr>
      <vt:lpstr>Bookman Old Style</vt:lpstr>
      <vt:lpstr>Calibri</vt:lpstr>
      <vt:lpstr>Cambria</vt:lpstr>
      <vt:lpstr>Candara</vt:lpstr>
      <vt:lpstr>Comic Sans MS</vt:lpstr>
      <vt:lpstr>Constantia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FedoR</cp:lastModifiedBy>
  <cp:revision>127</cp:revision>
  <dcterms:modified xsi:type="dcterms:W3CDTF">2013-08-30T18:41:14Z</dcterms:modified>
</cp:coreProperties>
</file>