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6" r:id="rId6"/>
    <p:sldId id="267" r:id="rId7"/>
    <p:sldId id="261" r:id="rId8"/>
    <p:sldId id="262" r:id="rId9"/>
    <p:sldId id="270" r:id="rId10"/>
    <p:sldId id="263" r:id="rId11"/>
    <p:sldId id="264" r:id="rId12"/>
    <p:sldId id="268" r:id="rId13"/>
    <p:sldId id="271" r:id="rId14"/>
    <p:sldId id="272" r:id="rId15"/>
    <p:sldId id="269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7A70D-F996-40D9-A83E-0B37B885E31A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972283-E319-45E7-A396-CC3F29B45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972283-E319-45E7-A396-CC3F29B4522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o-name.ru/historical-events/1-mirovaja-vojna.htm" TargetMode="External"/><Relationship Id="rId2" Type="http://schemas.openxmlformats.org/officeDocument/2006/relationships/hyperlink" Target="http://ru.wikipedia.org/wiki/%D0%9F%D0%B5%D1%80%D0%B2%D0%B0%D1%8F_%D0%BC%D0%B8%D1%80%D0%BE%D0%B2%D0%B0%D1%8F_%D0%B2%D0%BE%D0%B9%D0%BD%D0%B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firstwar.inf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ru.wikipedia.org/wiki/%D0%91%D1%80%D0%B6%D0%BE%D0%B7%D0%BE%D0%B2%D1%81%D0%BA%D0%B8%D0%B9,_%D0%9D%D0%B8%D0%BA%D0%BE%D0%BB%D0%B0%D0%B9_%D0%90%D0%BB%D0%B5%D0%BA%D1%81%D0%B0%D0%BD%D0%B4%D1%80%D0%BE%D0%B2%D0%B8%D1%8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857520"/>
          </a:xfrm>
        </p:spPr>
        <p:txBody>
          <a:bodyPr>
            <a:normAutofit/>
          </a:bodyPr>
          <a:lstStyle/>
          <a:p>
            <a:r>
              <a:rPr lang="ru-RU" b="1" dirty="0" smtClean="0"/>
              <a:t>Классный час</a:t>
            </a:r>
            <a:br>
              <a:rPr lang="ru-RU" b="1" dirty="0" smtClean="0"/>
            </a:br>
            <a:r>
              <a:rPr lang="ru-RU" b="1" dirty="0" smtClean="0"/>
              <a:t>«Наши земляки (уроженцы </a:t>
            </a:r>
            <a:r>
              <a:rPr lang="ru-RU" b="1" dirty="0" err="1" smtClean="0"/>
              <a:t>Верховажского</a:t>
            </a:r>
            <a:r>
              <a:rPr lang="ru-RU" b="1" dirty="0" smtClean="0"/>
              <a:t> района) в годы Первой мировой войны»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92919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Зобнина</a:t>
            </a: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Светлана Борисовна</a:t>
            </a: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учитель    русского языка и литературы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МБОУ «Морозовская средняя общеобразовательная школа»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С.Морозово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Верховажский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район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142852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Николай Иванович Карпов     (28 декабря 1891 – май 1969 г.)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Карпов Н.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7950" y="1643050"/>
            <a:ext cx="2436813" cy="336073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1357298"/>
            <a:ext cx="5214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Был награжден тремя Георгиевскими крестами.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Одну из этих наград солдатской доблести он получил за пленение вражеского офицера « с важными донесениями». 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 ещё  Николай Иванович  удостоился  личной аудиенции  Николая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, при которой император за храбрость и мужество вручил ему наградные часы.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Более того, он был еще и участником  Великой Отечественной войны.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2976" y="357166"/>
            <a:ext cx="728667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Награждены Георгиевскими крестами</a:t>
            </a:r>
          </a:p>
          <a:p>
            <a:endParaRPr lang="ru-RU" dirty="0" smtClean="0"/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Григорий Кашин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Михаил Петрович Непомилуев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Федор Осин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Константин Дмитриевич Петровский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Александр Афанасьевич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Бовыкин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 Васильевич Головачев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Григорий Николаевич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Дербин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 Игнатьевич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Подосенов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Павел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Евтефиевич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Юренский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Евлампий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Савватиевич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Астафьев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Иван Петрович Брагин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Павел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Макарович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Самылов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Макаровский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Константин Никифорович 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участник  Первой мировой войны  и  Великой Отечественной войны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ordenrf.ru/upload/nagrady/znak-otlichiya-georgievskiy-krest-a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00826" y="1214422"/>
            <a:ext cx="2177489" cy="4008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357166"/>
            <a:ext cx="67151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Петр Ильич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Подосенов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Был участником  Первой мировой войны. Воевал с  японцами, ходил вторым механиком на эсминце  «Бравый». Получил  за  храбрость  и  мужество  Георгиевский  крест  из  рук  самого императора  Николая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 Затем служил на легендарном крейсере «Аврора».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fotki.ykt.ru/albums/userpics/34810/georgievskiy_kr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143248"/>
            <a:ext cx="5715000" cy="3371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Участники Первой мировой войны  из села 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Морозово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1142984"/>
            <a:ext cx="7429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Зажигин</a:t>
            </a:r>
            <a:r>
              <a:rPr lang="ru-RU" sz="2800" b="1" dirty="0" smtClean="0"/>
              <a:t> Василий Федорович</a:t>
            </a:r>
            <a:r>
              <a:rPr lang="ru-RU" sz="2800" dirty="0" smtClean="0"/>
              <a:t>,                    житель д. </a:t>
            </a:r>
            <a:r>
              <a:rPr lang="ru-RU" sz="2800" dirty="0" err="1" smtClean="0"/>
              <a:t>Силинская</a:t>
            </a:r>
            <a:r>
              <a:rPr lang="ru-RU" sz="2800" dirty="0" smtClean="0"/>
              <a:t> - 2 ( </a:t>
            </a:r>
            <a:r>
              <a:rPr lang="ru-RU" sz="2800" dirty="0" err="1" smtClean="0"/>
              <a:t>Михалиха</a:t>
            </a:r>
            <a:r>
              <a:rPr lang="ru-RU" sz="2800" dirty="0" smtClean="0"/>
              <a:t>»)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Ермолин </a:t>
            </a:r>
            <a:r>
              <a:rPr lang="ru-RU" sz="2800" b="1" dirty="0" err="1" smtClean="0"/>
              <a:t>Арсентий</a:t>
            </a:r>
            <a:r>
              <a:rPr lang="ru-RU" sz="2800" b="1" dirty="0" smtClean="0"/>
              <a:t> Павлович</a:t>
            </a:r>
            <a:r>
              <a:rPr lang="ru-RU" sz="2800" dirty="0" smtClean="0"/>
              <a:t> , </a:t>
            </a:r>
          </a:p>
          <a:p>
            <a:r>
              <a:rPr lang="ru-RU" sz="2800" dirty="0" smtClean="0"/>
              <a:t>житель д. </a:t>
            </a:r>
            <a:r>
              <a:rPr lang="ru-RU" sz="2800" dirty="0" err="1" smtClean="0"/>
              <a:t>Захаровская</a:t>
            </a:r>
            <a:r>
              <a:rPr lang="ru-RU" sz="2800" dirty="0" smtClean="0"/>
              <a:t> (Конец)</a:t>
            </a:r>
          </a:p>
          <a:p>
            <a:endParaRPr lang="ru-RU" sz="2800" dirty="0" smtClean="0"/>
          </a:p>
          <a:p>
            <a:pPr algn="ctr"/>
            <a:r>
              <a:rPr lang="ru-RU" sz="2800" b="1" dirty="0" smtClean="0"/>
              <a:t>Ермолин Павел Данилович</a:t>
            </a:r>
            <a:r>
              <a:rPr lang="ru-RU" sz="2800" dirty="0" smtClean="0"/>
              <a:t> ,</a:t>
            </a:r>
          </a:p>
          <a:p>
            <a:pPr algn="ctr"/>
            <a:r>
              <a:rPr lang="ru-RU" sz="2800" dirty="0" smtClean="0"/>
              <a:t> житель д. </a:t>
            </a:r>
            <a:r>
              <a:rPr lang="ru-RU" sz="2800" dirty="0" err="1" smtClean="0"/>
              <a:t>Захаровская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smtClean="0"/>
              <a:t>Дмитриевский Григорий Васильевич, </a:t>
            </a:r>
            <a:r>
              <a:rPr lang="ru-RU" sz="2800" dirty="0" smtClean="0"/>
              <a:t>житель</a:t>
            </a:r>
            <a:r>
              <a:rPr lang="ru-RU" sz="2800" b="1" dirty="0" smtClean="0"/>
              <a:t>(</a:t>
            </a:r>
            <a:r>
              <a:rPr lang="ru-RU" sz="2800" dirty="0" err="1" smtClean="0"/>
              <a:t>Крестович</a:t>
            </a:r>
            <a:r>
              <a:rPr lang="ru-RU" sz="2800" dirty="0" smtClean="0"/>
              <a:t>), д. </a:t>
            </a:r>
            <a:r>
              <a:rPr lang="ru-RU" sz="2800" dirty="0" err="1" smtClean="0"/>
              <a:t>Евсюнинская</a:t>
            </a:r>
            <a:r>
              <a:rPr lang="ru-RU" sz="2800" dirty="0" smtClean="0"/>
              <a:t>  (Лапина)</a:t>
            </a:r>
            <a:endParaRPr lang="ru-RU" sz="2800" b="1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Библиотекарь\Documents\сканирование00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46434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72132" y="642918"/>
            <a:ext cx="34290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Красовский Александр Васильевич, житель </a:t>
            </a:r>
          </a:p>
          <a:p>
            <a:pPr algn="ctr"/>
            <a:r>
              <a:rPr lang="ru-RU" sz="3200" b="1" dirty="0" smtClean="0"/>
              <a:t>дер. </a:t>
            </a:r>
            <a:r>
              <a:rPr lang="ru-RU" sz="3200" b="1" dirty="0" err="1" smtClean="0"/>
              <a:t>Машковская</a:t>
            </a:r>
            <a:endParaRPr lang="ru-RU" sz="32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6314" y="214290"/>
            <a:ext cx="46434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Александр Петрович </a:t>
            </a:r>
            <a:r>
              <a:rPr lang="ru-RU" sz="4000" b="1" dirty="0" err="1" smtClean="0">
                <a:latin typeface="Arial" pitchFamily="34" charset="0"/>
                <a:cs typeface="Arial" pitchFamily="34" charset="0"/>
              </a:rPr>
              <a:t>Стениловский</a:t>
            </a:r>
            <a:endParaRPr lang="ru-RU" sz="4000" b="1" dirty="0" smtClean="0">
              <a:latin typeface="Arial" pitchFamily="34" charset="0"/>
              <a:cs typeface="Arial" pitchFamily="34" charset="0"/>
            </a:endParaRPr>
          </a:p>
          <a:p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:\Стениловский А.П\сканирование00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4207694" cy="5929354"/>
          </a:xfrm>
          <a:prstGeom prst="rect">
            <a:avLst/>
          </a:prstGeom>
          <a:noFill/>
        </p:spPr>
      </p:pic>
      <p:pic>
        <p:nvPicPr>
          <p:cNvPr id="1028" name="Picture 4" descr="H:\Стениловский А.П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3429000"/>
            <a:ext cx="2259418" cy="3429000"/>
          </a:xfrm>
          <a:prstGeom prst="rect">
            <a:avLst/>
          </a:prstGeom>
          <a:noFill/>
        </p:spPr>
      </p:pic>
      <p:pic>
        <p:nvPicPr>
          <p:cNvPr id="1027" name="Picture 3" descr="H:\Стениловский А.П\сканирование00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2357430"/>
            <a:ext cx="2390096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428604"/>
            <a:ext cx="66437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latin typeface="Arial" pitchFamily="34" charset="0"/>
                <a:cs typeface="Arial" pitchFamily="34" charset="0"/>
              </a:rPr>
              <a:t>Использованные материалы.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Статьи газеты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Верховажский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вестник за 2013-2014 год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Материалы школьного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музея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Герои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Вологодчины. // Энциклопедический словарь биографий. – Вологда, 2011.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u="sng" dirty="0" smtClean="0">
                <a:hlinkClick r:id="rId2"/>
              </a:rPr>
              <a:t>http://ru.wikipedia.org/wiki/%D0%9F%D0%B5%D1%80%D0%B2%D0%B0%D1%8F_%D0%BC%D0%B8%D1%80%D0%BE%D0%B2%D0%B0%D1%8F_%D0%B2%D0%BE%D0%B9%D0%BD%D0%B0</a:t>
            </a:r>
            <a:endParaRPr lang="ru-RU" u="sng" dirty="0" smtClean="0"/>
          </a:p>
          <a:p>
            <a:endParaRPr lang="ru-RU" u="sng" dirty="0" smtClean="0"/>
          </a:p>
          <a:p>
            <a:r>
              <a:rPr lang="ru-RU" u="sng" dirty="0" smtClean="0">
                <a:hlinkClick r:id="rId3"/>
              </a:rPr>
              <a:t>http://to-name.ru/historical-events/1-mirovaja-vojna.htm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u="sng" dirty="0" smtClean="0">
                <a:hlinkClick r:id="rId4"/>
              </a:rPr>
              <a:t>http://www.firstwar.info/</a:t>
            </a:r>
            <a:endParaRPr lang="ru-RU" dirty="0" smtClean="0"/>
          </a:p>
          <a:p>
            <a:endParaRPr lang="ru-RU" dirty="0" smtClean="0"/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Вспомним события той далекой  войны…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214422"/>
            <a:ext cx="85263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Когда началась Первая мировая война?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6446" y="1857364"/>
            <a:ext cx="29629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28 июля 1914 года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Светлана\Desktop\1 мировая война\pervaya-mirovaya-voyna-1914-1918-g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71942"/>
            <a:ext cx="7620000" cy="2628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428868"/>
            <a:ext cx="85633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Что послужило поводом начала войны?</a:t>
            </a:r>
            <a:r>
              <a:rPr lang="ru-RU" sz="32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3071810"/>
            <a:ext cx="6000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Убийство в Сараево австрийского эрцгерцога Франца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Фердинанта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лана\Desktop\1 мировая война\pervaya-mirovaya-voyna-1914-1918-g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071942"/>
            <a:ext cx="7620000" cy="26289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7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Назовите страны-участники  этой войны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1285860"/>
            <a:ext cx="34290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Антанта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Россия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Франция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Великобритания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1214422"/>
            <a:ext cx="392905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latin typeface="Arial" pitchFamily="34" charset="0"/>
                <a:cs typeface="Arial" pitchFamily="34" charset="0"/>
              </a:rPr>
              <a:t>Четверной союз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Германия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Австро-Венгрия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Япония</a:t>
            </a:r>
          </a:p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Османская  империя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214290"/>
            <a:ext cx="607219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такое «атака мертвецов»?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Почему говорят, что русские не сдаются?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C:\Users\Светлана\Desktop\1 мировая война\att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00570"/>
            <a:ext cx="4336223" cy="2177748"/>
          </a:xfrm>
          <a:prstGeom prst="rect">
            <a:avLst/>
          </a:prstGeom>
          <a:noFill/>
        </p:spPr>
      </p:pic>
      <p:pic>
        <p:nvPicPr>
          <p:cNvPr id="3075" name="Picture 3" descr="http://upload.wikimedia.org/wikipedia/commons/thumb/9/93/Brzhozovskiy_NA.jpg/170px-Brzhozovskiy_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89"/>
            <a:ext cx="2905134" cy="41184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15074" y="4643446"/>
            <a:ext cx="2714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Комендант Осовецкой крепости генерал-лейтенант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  <a:hlinkClick r:id="rId4" tooltip="Бржозовский, Николай Александрович"/>
              </a:rPr>
              <a:t>Н. А. Бржозовский</a:t>
            </a:r>
            <a:r>
              <a:rPr lang="ru-RU" b="1" dirty="0" smtClean="0"/>
              <a:t> </a:t>
            </a:r>
            <a:endParaRPr lang="ru-RU" b="1" dirty="0"/>
          </a:p>
        </p:txBody>
      </p:sp>
      <p:pic>
        <p:nvPicPr>
          <p:cNvPr id="3077" name="Picture 5" descr="http://upload.wikimedia.org/wikipedia/commons/thumb/4/4d/Poland_Osowiec_fort.jpg/300px-Poland_Osowiec_for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1285860"/>
            <a:ext cx="4095779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Назовите дату окончания Первой Мировой войны. 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15008" y="857232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11 ноября 1918 года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1928802"/>
            <a:ext cx="58578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Назовите город, в котором был подписан сепаратный мирный договор между Советской Россией и Центральными Державами.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5140" y="2643182"/>
            <a:ext cx="2100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Брест-Литовск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357694"/>
            <a:ext cx="30003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Как в России называли Первую Мировую войну?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47148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Великая война, Большая война, Вторая Отечественная, Великая Отечественная, германская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214290"/>
            <a:ext cx="52864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Именно это средство изобрёл в 1915 г. русский химик Н.Д.Зелинский 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Что это?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8" descr="File:Soldiers in trench wearing gas masks 19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818132"/>
            <a:ext cx="4857784" cy="3965538"/>
          </a:xfrm>
          <a:prstGeom prst="rect">
            <a:avLst/>
          </a:prstGeom>
          <a:noFill/>
        </p:spPr>
      </p:pic>
      <p:pic>
        <p:nvPicPr>
          <p:cNvPr id="4" name="Picture 4" descr="Zelinski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3171768" cy="4643470"/>
          </a:xfrm>
          <a:prstGeom prst="rect">
            <a:avLst/>
          </a:prstGeom>
          <a:noFill/>
        </p:spPr>
      </p:pic>
      <p:pic>
        <p:nvPicPr>
          <p:cNvPr id="7" name="Picture 2" descr="Первая мировая война 1914-1918 годов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500174"/>
            <a:ext cx="361146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928670"/>
            <a:ext cx="50006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 русско-турецкой войны 1877-1878гг., он в 1914-1916гг. выдвинулся в число лучших военачальников Первой мировой войны, приобрел особую известность как инициатор и руководитель наступления русской армии летом 1916г.  Кто он?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43636" y="5214950"/>
            <a:ext cx="2365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А.А. Брусилов</a:t>
            </a:r>
            <a:endParaRPr lang="ru-RU" sz="2800" b="1" dirty="0"/>
          </a:p>
        </p:txBody>
      </p:sp>
      <p:pic>
        <p:nvPicPr>
          <p:cNvPr id="4" name="Picture 2" descr="Áðóñèëîâ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00042"/>
            <a:ext cx="2786082" cy="4399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Users\Светлана\Desktop\1 мировая война\pism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000372"/>
            <a:ext cx="3684377" cy="3463314"/>
          </a:xfrm>
          <a:prstGeom prst="rect">
            <a:avLst/>
          </a:prstGeom>
          <a:noFill/>
        </p:spPr>
      </p:pic>
      <p:pic>
        <p:nvPicPr>
          <p:cNvPr id="7" name="Picture 4" descr="http://fotki.ykt.ru/albums/userpics/34810/georgievskiy_kre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780512" cy="4000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14290"/>
            <a:ext cx="68580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 фронтах «империалистической» войны  сражались  более 6 тысяч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верховажан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64305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Полные  кавалеры  Георгиевского  креста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endParaRPr lang="ru-RU" sz="2400" b="1" dirty="0" smtClean="0"/>
          </a:p>
          <a:p>
            <a:pPr algn="ctr"/>
            <a:r>
              <a:rPr lang="ru-RU" sz="2400" b="1" dirty="0" smtClean="0"/>
              <a:t>Александр Семенович </a:t>
            </a:r>
            <a:r>
              <a:rPr lang="ru-RU" sz="2400" b="1" dirty="0" err="1" smtClean="0"/>
              <a:t>Шучёв</a:t>
            </a:r>
            <a:endParaRPr lang="ru-RU" sz="2400" b="1" dirty="0" smtClean="0"/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Григорий Антонович Рюмин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Иван Федорович Сивков</a:t>
            </a:r>
            <a:endParaRPr lang="ru-RU" sz="2400" dirty="0"/>
          </a:p>
        </p:txBody>
      </p:sp>
      <p:pic>
        <p:nvPicPr>
          <p:cNvPr id="4" name="Picture 2" descr="http://www.bibliotekar.ru/rusOrden/17.files/image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357298"/>
            <a:ext cx="3999441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214950"/>
            <a:ext cx="6072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Награжден  Георгием трех степеней</a:t>
            </a:r>
          </a:p>
          <a:p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Яков Андреевич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Кремлев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164</TotalTime>
  <Words>481</Words>
  <PresentationFormat>Экран (4:3)</PresentationFormat>
  <Paragraphs>100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Классный час «Наши земляки (уроженцы Верховажского района) в годы Первой мировой войны»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земляки в годы Первой мировой войны.</dc:title>
  <dc:creator>Светлана</dc:creator>
  <cp:lastModifiedBy>Светлана</cp:lastModifiedBy>
  <cp:revision>25</cp:revision>
  <dcterms:created xsi:type="dcterms:W3CDTF">2014-03-30T17:36:56Z</dcterms:created>
  <dcterms:modified xsi:type="dcterms:W3CDTF">2014-04-29T16:20:32Z</dcterms:modified>
</cp:coreProperties>
</file>