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595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1%86%D0%B8%D0%B0%D0%BB%D0%B8%D1%81%D1%82%D0%B8%D1%87%D0%B5%D1%81%D0%BA%D0%B8%D0%B5_%D1%81%D1%82%D1%80%D0%B0%D0%BD%D1%8B" TargetMode="External"/><Relationship Id="rId2" Type="http://schemas.openxmlformats.org/officeDocument/2006/relationships/hyperlink" Target="http://ru.wikipedia.org/wiki/%D0%9A%D0%BE%D0%BC%D0%BC%D1%83%D0%BD%D0%B8%D0%B7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hyperlink" Target="http://i90.beon.ru/58/50/815058/54/22794254/nadya_bogdanova.jpeg" TargetMode="Externa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1"/>
            <a:ext cx="7774632" cy="233169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Пионеры-герои Великой Отечественной войны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013176"/>
            <a:ext cx="5432648" cy="14177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rmAutofit lnSpcReduction="10000"/>
          </a:bodyPr>
          <a:lstStyle/>
          <a:p>
            <a:r>
              <a:rPr lang="ru-RU" b="1" u="sng" dirty="0" err="1" smtClean="0"/>
              <a:t>Пионе́рское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движе́ние</a:t>
            </a:r>
            <a:r>
              <a:rPr lang="ru-RU" u="sng" dirty="0" smtClean="0"/>
              <a:t> — движение детских </a:t>
            </a:r>
            <a:r>
              <a:rPr lang="ru-RU" u="sng" dirty="0" smtClean="0">
                <a:hlinkClick r:id="rId2" tooltip="Коммунизм"/>
              </a:rPr>
              <a:t>коммунистических</a:t>
            </a:r>
            <a:r>
              <a:rPr lang="ru-RU" u="sng" dirty="0" smtClean="0"/>
              <a:t> организаций в </a:t>
            </a:r>
            <a:r>
              <a:rPr lang="ru-RU" u="sng" dirty="0" smtClean="0">
                <a:hlinkClick r:id="rId3" tooltip="Социалистические страны"/>
              </a:rPr>
              <a:t>социалистических странах</a:t>
            </a:r>
            <a:r>
              <a:rPr lang="ru-RU" u="sng" dirty="0" smtClean="0"/>
              <a:t>.</a:t>
            </a:r>
          </a:p>
          <a:p>
            <a:r>
              <a:rPr lang="ru-RU" b="1" dirty="0" smtClean="0"/>
              <a:t>ПИОНЕРЫ</a:t>
            </a:r>
            <a:r>
              <a:rPr lang="ru-RU" dirty="0" smtClean="0"/>
              <a:t> юные, члены детской коммунистической организации.</a:t>
            </a:r>
            <a:endParaRPr lang="ru-RU" dirty="0"/>
          </a:p>
        </p:txBody>
      </p:sp>
      <p:pic>
        <p:nvPicPr>
          <p:cNvPr id="1026" name="Picture 2" descr="File:Soviet Union-1972-Stamp-0.04. 50 Years of Pioneers Organiz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861048"/>
            <a:ext cx="3024336" cy="2266232"/>
          </a:xfrm>
          <a:prstGeom prst="rect">
            <a:avLst/>
          </a:prstGeom>
          <a:noFill/>
        </p:spPr>
      </p:pic>
      <p:pic>
        <p:nvPicPr>
          <p:cNvPr id="1028" name="Picture 4" descr="http://traditio-ru.org/images/thumb/2/27/Pioneers_Member_Pin.jpg/180px-Pioneers_Member_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149080"/>
            <a:ext cx="2016224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Пионеры Герои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  </a:t>
            </a:r>
            <a:r>
              <a:rPr lang="ru-RU" i="1" dirty="0" smtClean="0">
                <a:latin typeface="Calibri" pitchFamily="34" charset="0"/>
              </a:rPr>
              <a:t> </a:t>
            </a:r>
            <a:r>
              <a:rPr lang="ru-RU" dirty="0" smtClean="0">
                <a:latin typeface="Calibri" pitchFamily="34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dirty="0" smtClean="0">
                <a:latin typeface="Calibri" pitchFamily="34" charset="0"/>
              </a:rPr>
            </a:br>
            <a:r>
              <a:rPr lang="ru-RU" dirty="0" smtClean="0">
                <a:latin typeface="Calibri" pitchFamily="34" charset="0"/>
              </a:rPr>
              <a:t>   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12" descr="00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2666" b="10416"/>
          <a:stretch>
            <a:fillRect/>
          </a:stretch>
        </p:blipFill>
        <p:spPr bwMode="auto">
          <a:xfrm>
            <a:off x="428625" y="142875"/>
            <a:ext cx="200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3" descr="009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8682" r="870" b="13541"/>
          <a:stretch>
            <a:fillRect/>
          </a:stretch>
        </p:blipFill>
        <p:spPr bwMode="auto">
          <a:xfrm>
            <a:off x="3563938" y="188913"/>
            <a:ext cx="19716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4" descr="003.jpg"/>
          <p:cNvPicPr>
            <a:picLocks noChangeAspect="1"/>
          </p:cNvPicPr>
          <p:nvPr/>
        </p:nvPicPr>
        <p:blipFill>
          <a:blip r:embed="rId4" cstate="print"/>
          <a:srcRect t="10565" r="1041" b="13541"/>
          <a:stretch>
            <a:fillRect/>
          </a:stretch>
        </p:blipFill>
        <p:spPr bwMode="auto">
          <a:xfrm>
            <a:off x="6227763" y="188913"/>
            <a:ext cx="2070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5" descr="012.jp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rcRect t="10461" b="12500"/>
          <a:stretch>
            <a:fillRect/>
          </a:stretch>
        </p:blipFill>
        <p:spPr bwMode="auto">
          <a:xfrm>
            <a:off x="428625" y="2357438"/>
            <a:ext cx="20002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6" descr="volodja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 l="4671" t="10474" r="1923" b="16814"/>
          <a:stretch>
            <a:fillRect/>
          </a:stretch>
        </p:blipFill>
        <p:spPr bwMode="auto">
          <a:xfrm>
            <a:off x="3492500" y="2349500"/>
            <a:ext cx="2005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7" descr="011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 l="1035" t="10432" r="2324" b="13541"/>
          <a:stretch>
            <a:fillRect/>
          </a:stretch>
        </p:blipFill>
        <p:spPr bwMode="auto">
          <a:xfrm>
            <a:off x="6227763" y="2420938"/>
            <a:ext cx="20050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19" descr="010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rcRect t="9396" b="13541"/>
          <a:stretch>
            <a:fillRect/>
          </a:stretch>
        </p:blipFill>
        <p:spPr bwMode="auto">
          <a:xfrm>
            <a:off x="3779912" y="4653136"/>
            <a:ext cx="17859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50" y="2000250"/>
            <a:ext cx="846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Леня Голиков    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63" y="4286250"/>
            <a:ext cx="850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Володя Казначеев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Марат Казей</a:t>
            </a: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3923928" y="6457890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Валя Котик</a:t>
            </a:r>
          </a:p>
        </p:txBody>
      </p:sp>
      <p:sp>
        <p:nvSpPr>
          <p:cNvPr id="27" name="5-конечная звезда 26">
            <a:hlinkClick r:id="" action="ppaction://noaction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olodguard.ru/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40" b="16632"/>
          <a:stretch>
            <a:fillRect/>
          </a:stretch>
        </p:blipFill>
        <p:spPr>
          <a:xfrm>
            <a:off x="323850" y="0"/>
            <a:ext cx="2016125" cy="2016125"/>
          </a:xfrm>
          <a:noFill/>
        </p:spPr>
      </p:pic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/>
          <a:srcRect l="5754" t="13918" r="2174" b="18040"/>
          <a:stretch>
            <a:fillRect/>
          </a:stretch>
        </p:blipFill>
        <p:spPr bwMode="auto">
          <a:xfrm>
            <a:off x="2627313" y="0"/>
            <a:ext cx="2089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Картинка 1 из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0"/>
            <a:ext cx="1497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6" cstate="print"/>
          <a:srcRect t="12233" r="1871" b="13539"/>
          <a:stretch>
            <a:fillRect/>
          </a:stretch>
        </p:blipFill>
        <p:spPr bwMode="auto">
          <a:xfrm>
            <a:off x="323850" y="2492375"/>
            <a:ext cx="20891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7" cstate="print"/>
          <a:srcRect t="9140" b="13541"/>
          <a:stretch>
            <a:fillRect/>
          </a:stretch>
        </p:blipFill>
        <p:spPr bwMode="auto">
          <a:xfrm>
            <a:off x="7092280" y="2636912"/>
            <a:ext cx="18002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8" cstate="print"/>
          <a:srcRect t="12233" b="11993"/>
          <a:stretch>
            <a:fillRect/>
          </a:stretch>
        </p:blipFill>
        <p:spPr bwMode="auto">
          <a:xfrm>
            <a:off x="3707904" y="2276872"/>
            <a:ext cx="19446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9" cstate="print"/>
          <a:srcRect l="5754" t="10825" r="2174" b="18040"/>
          <a:stretch>
            <a:fillRect/>
          </a:stretch>
        </p:blipFill>
        <p:spPr bwMode="auto">
          <a:xfrm>
            <a:off x="6804025" y="0"/>
            <a:ext cx="21240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10" cstate="print"/>
          <a:srcRect t="9277" b="14948"/>
          <a:stretch>
            <a:fillRect/>
          </a:stretch>
        </p:blipFill>
        <p:spPr bwMode="auto">
          <a:xfrm>
            <a:off x="2484438" y="4437063"/>
            <a:ext cx="212566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11" cstate="print"/>
          <a:srcRect l="2335" t="13780" r="3128" b="16632"/>
          <a:stretch>
            <a:fillRect/>
          </a:stretch>
        </p:blipFill>
        <p:spPr bwMode="auto">
          <a:xfrm>
            <a:off x="5003800" y="450850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Прямоугольник 5"/>
          <p:cNvSpPr>
            <a:spLocks noChangeArrowheads="1"/>
          </p:cNvSpPr>
          <p:nvPr/>
        </p:nvSpPr>
        <p:spPr bwMode="auto">
          <a:xfrm>
            <a:off x="2771775" y="1844675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Лида Вашкевич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4787900" y="19161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Надя Богданова</a:t>
            </a:r>
          </a:p>
        </p:txBody>
      </p:sp>
      <p:sp>
        <p:nvSpPr>
          <p:cNvPr id="17421" name="Прямоугольник 6"/>
          <p:cNvSpPr>
            <a:spLocks noChangeArrowheads="1"/>
          </p:cNvSpPr>
          <p:nvPr/>
        </p:nvSpPr>
        <p:spPr bwMode="auto">
          <a:xfrm>
            <a:off x="395288" y="4652963"/>
            <a:ext cx="176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Витя Хоменко</a:t>
            </a:r>
          </a:p>
        </p:txBody>
      </p:sp>
      <p:sp>
        <p:nvSpPr>
          <p:cNvPr id="17422" name="Прямоугольник 6"/>
          <p:cNvSpPr>
            <a:spLocks noChangeArrowheads="1"/>
          </p:cNvSpPr>
          <p:nvPr/>
        </p:nvSpPr>
        <p:spPr bwMode="auto">
          <a:xfrm>
            <a:off x="6877050" y="4292600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Саша Бородулин</a:t>
            </a:r>
          </a:p>
        </p:txBody>
      </p:sp>
      <p:sp>
        <p:nvSpPr>
          <p:cNvPr id="17423" name="Прямоугольник 6"/>
          <p:cNvSpPr>
            <a:spLocks noChangeArrowheads="1"/>
          </p:cNvSpPr>
          <p:nvPr/>
        </p:nvSpPr>
        <p:spPr bwMode="auto">
          <a:xfrm>
            <a:off x="3563938" y="40767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FF0000"/>
                </a:solidFill>
                <a:latin typeface="Calibri" pitchFamily="34" charset="0"/>
              </a:rPr>
              <a:t>Вася Коробко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2555875" y="6491288"/>
            <a:ext cx="1912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  </a:t>
            </a:r>
            <a:r>
              <a:rPr lang="ru-RU" i="1">
                <a:solidFill>
                  <a:srgbClr val="FF0000"/>
                </a:solidFill>
              </a:rPr>
              <a:t>Костя Кравчук</a:t>
            </a:r>
          </a:p>
        </p:txBody>
      </p:sp>
      <p:sp>
        <p:nvSpPr>
          <p:cNvPr id="17425" name="Прямоугольник 6"/>
          <p:cNvSpPr>
            <a:spLocks noChangeArrowheads="1"/>
          </p:cNvSpPr>
          <p:nvPr/>
        </p:nvSpPr>
        <p:spPr bwMode="auto">
          <a:xfrm>
            <a:off x="5003800" y="6461125"/>
            <a:ext cx="167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Галя Комлева</a:t>
            </a:r>
          </a:p>
        </p:txBody>
      </p:sp>
      <p:sp>
        <p:nvSpPr>
          <p:cNvPr id="17426" name="Rectangle 20"/>
          <p:cNvSpPr>
            <a:spLocks noChangeArrowheads="1"/>
          </p:cNvSpPr>
          <p:nvPr/>
        </p:nvSpPr>
        <p:spPr bwMode="auto">
          <a:xfrm>
            <a:off x="250825" y="2060575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Юта Бондаровская</a:t>
            </a:r>
          </a:p>
        </p:txBody>
      </p:sp>
      <p:sp>
        <p:nvSpPr>
          <p:cNvPr id="17427" name="Прямоугольник 6"/>
          <p:cNvSpPr>
            <a:spLocks noChangeArrowheads="1"/>
          </p:cNvSpPr>
          <p:nvPr/>
        </p:nvSpPr>
        <p:spPr bwMode="auto">
          <a:xfrm>
            <a:off x="6877050" y="1989138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Лара Михеенко</a:t>
            </a:r>
          </a:p>
        </p:txBody>
      </p:sp>
      <p:sp>
        <p:nvSpPr>
          <p:cNvPr id="27" name="5-конечная звезда 26">
            <a:hlinkClick r:id="" action="ppaction://noaction"/>
          </p:cNvPr>
          <p:cNvSpPr/>
          <p:nvPr/>
        </p:nvSpPr>
        <p:spPr>
          <a:xfrm>
            <a:off x="727614" y="5267563"/>
            <a:ext cx="793054" cy="747351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Уже в первые дни войны при защите Брестской крепости отличился воспитанник музыкального взвода, 14-летний Петя Клыпа. </a:t>
            </a:r>
          </a:p>
          <a:p>
            <a:r>
              <a:rPr lang="ru-RU" dirty="0" smtClean="0"/>
              <a:t>Многие пионеры участвовали в партизанских отрядах, где использовались нередко в качестве разведчиков и диверсантов, а также при проведении подпольной деятельности; из юных партизан особо известны Марат </a:t>
            </a:r>
            <a:r>
              <a:rPr lang="ru-RU" dirty="0" err="1" smtClean="0"/>
              <a:t>Казей</a:t>
            </a:r>
            <a:r>
              <a:rPr lang="ru-RU" dirty="0" smtClean="0"/>
              <a:t>, Володя Дубинин, Лёня Голиков и Валя Котик (все они погибли в боях, кроме Володи Дубинина, подорвавшегося на мине; и всем им, кроме более взрослого Лёни Голикова, к моменту гибели было 13—14 лет). </a:t>
            </a:r>
          </a:p>
          <a:p>
            <a:r>
              <a:rPr lang="ru-RU" dirty="0" smtClean="0"/>
              <a:t>Нередки были случаи, когда подростки школьного возраста воевали в составе воинских частей (так называемые «сыновья и дочери полков» — известна одноимённая повесть Валентина Катаева, прототипом героя которой послужил 11-летний Исаак Раков). Пионеры становились юнгами на военных кораблях; в советском тылу пионеры трудились на заводах, заменяя ушедших на фронт взрослых, а также участвовали в гражданской обороне.</a:t>
            </a:r>
          </a:p>
          <a:p>
            <a:r>
              <a:rPr lang="ru-RU" dirty="0" smtClean="0"/>
              <a:t>В составе комсомольской подпольной организации «Юные мстители», созданной на станции </a:t>
            </a:r>
            <a:r>
              <a:rPr lang="ru-RU" dirty="0" err="1" smtClean="0"/>
              <a:t>Оболь</a:t>
            </a:r>
            <a:r>
              <a:rPr lang="ru-RU" dirty="0" smtClean="0"/>
              <a:t> Витебской области действовала пионерка Зина Портнова, вступившая в подполье в ряды ВЛКСМ, казнённая немцами и посмертно удостоенная звания Героя Советского Союза.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464496" cy="42484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Дети войны, вы взрослели под грохот снарядов,</a:t>
            </a:r>
            <a:br>
              <a:rPr lang="ru-RU" dirty="0" smtClean="0"/>
            </a:br>
            <a:r>
              <a:rPr lang="ru-RU" dirty="0" smtClean="0"/>
              <a:t>Вам колыбельные петь матерям не пришлось,</a:t>
            </a:r>
            <a:br>
              <a:rPr lang="ru-RU" dirty="0" smtClean="0"/>
            </a:br>
            <a:r>
              <a:rPr lang="ru-RU" dirty="0" smtClean="0"/>
              <a:t>Вы не носили красивых и пышных нарядов.</a:t>
            </a:r>
            <a:br>
              <a:rPr lang="ru-RU" dirty="0" smtClean="0"/>
            </a:br>
            <a:r>
              <a:rPr lang="ru-RU" dirty="0" smtClean="0"/>
              <a:t>Пулей свинцовою детство от вас унеслось.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войны провожали отцов молчаливо,</a:t>
            </a:r>
            <a:br>
              <a:rPr lang="ru-RU" dirty="0" smtClean="0"/>
            </a:br>
            <a:r>
              <a:rPr lang="ru-RU" dirty="0" smtClean="0"/>
              <a:t>Все понимая – пришел расставания час.</a:t>
            </a:r>
            <a:br>
              <a:rPr lang="ru-RU" dirty="0" smtClean="0"/>
            </a:br>
            <a:r>
              <a:rPr lang="ru-RU" dirty="0" smtClean="0"/>
              <a:t>От матерей своих прятали слезы стыдливо,</a:t>
            </a:r>
            <a:br>
              <a:rPr lang="ru-RU" dirty="0" smtClean="0"/>
            </a:br>
            <a:r>
              <a:rPr lang="ru-RU" dirty="0" smtClean="0"/>
              <a:t>Не поднимая печально опущенных глаз.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войны на заводах отцов заменили</a:t>
            </a:r>
            <a:br>
              <a:rPr lang="ru-RU" dirty="0" smtClean="0"/>
            </a:br>
            <a:r>
              <a:rPr lang="ru-RU" dirty="0" smtClean="0"/>
              <a:t>«Все для победы! Для фронта!» - был лозунг один.</a:t>
            </a:r>
            <a:br>
              <a:rPr lang="ru-RU" dirty="0" smtClean="0"/>
            </a:br>
            <a:r>
              <a:rPr lang="ru-RU" dirty="0" smtClean="0"/>
              <a:t>Жили в цехах, за станками и ели, и пили,</a:t>
            </a:r>
            <a:br>
              <a:rPr lang="ru-RU" dirty="0" smtClean="0"/>
            </a:br>
            <a:r>
              <a:rPr lang="ru-RU" dirty="0" smtClean="0"/>
              <a:t>Ночи не спали, но верили – мы победим!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2420888"/>
            <a:ext cx="4464496" cy="377728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Дети войны под бомбежкой, в холодных окопах</a:t>
            </a:r>
            <a:br>
              <a:rPr lang="ru-RU" dirty="0" smtClean="0"/>
            </a:br>
            <a:r>
              <a:rPr lang="ru-RU" dirty="0" smtClean="0"/>
              <a:t>Дети полков. Партизанских отрядов сыны</a:t>
            </a:r>
            <a:br>
              <a:rPr lang="ru-RU" dirty="0" smtClean="0"/>
            </a:br>
            <a:r>
              <a:rPr lang="ru-RU" dirty="0" smtClean="0"/>
              <a:t>Родине отдали жизнь до последнего вздоха – </a:t>
            </a:r>
            <a:br>
              <a:rPr lang="ru-RU" dirty="0" smtClean="0"/>
            </a:br>
            <a:r>
              <a:rPr lang="ru-RU" dirty="0" smtClean="0"/>
              <a:t>Как вам хотелось дожить до конца той войны!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войны – те девчушки, мальчишки – ребята!</a:t>
            </a:r>
            <a:br>
              <a:rPr lang="ru-RU" dirty="0" smtClean="0"/>
            </a:br>
            <a:r>
              <a:rPr lang="ru-RU" dirty="0" smtClean="0"/>
              <a:t>Трудно сказать, да и было ли детство у вас?</a:t>
            </a:r>
            <a:br>
              <a:rPr lang="ru-RU" dirty="0" smtClean="0"/>
            </a:br>
            <a:r>
              <a:rPr lang="ru-RU" dirty="0" smtClean="0"/>
              <a:t>Вместо домов вам достались сожженные хаты,</a:t>
            </a:r>
            <a:br>
              <a:rPr lang="ru-RU" dirty="0" smtClean="0"/>
            </a:br>
            <a:r>
              <a:rPr lang="ru-RU" dirty="0" smtClean="0"/>
              <a:t>А в узелке – лишь сухарик один про запас.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Дети войны, как детьми вы остаться сумели,</a:t>
            </a:r>
            <a:br>
              <a:rPr lang="ru-RU" dirty="0" smtClean="0"/>
            </a:br>
            <a:r>
              <a:rPr lang="ru-RU" dirty="0" smtClean="0"/>
              <a:t>Хоть повидали так много и горя, и зла.</a:t>
            </a:r>
            <a:br>
              <a:rPr lang="ru-RU" dirty="0" smtClean="0"/>
            </a:br>
            <a:r>
              <a:rPr lang="ru-RU" dirty="0" smtClean="0"/>
              <a:t>Ваши сердца от жестокости не очерствели,</a:t>
            </a:r>
            <a:br>
              <a:rPr lang="ru-RU" dirty="0" smtClean="0"/>
            </a:br>
            <a:r>
              <a:rPr lang="ru-RU" dirty="0" smtClean="0"/>
              <a:t>В клубах пожарищ душа оставалась светла.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вам хотелось бегать и смеяться,</a:t>
            </a:r>
            <a:br>
              <a:rPr lang="ru-RU" dirty="0" smtClean="0"/>
            </a:br>
            <a:r>
              <a:rPr lang="ru-RU" dirty="0" smtClean="0"/>
              <a:t>В небесной сини голубей гонять,</a:t>
            </a:r>
            <a:br>
              <a:rPr lang="ru-RU" dirty="0" smtClean="0"/>
            </a:br>
            <a:r>
              <a:rPr lang="ru-RU" dirty="0" smtClean="0"/>
              <a:t>Но с детством рано довелось расстаться,</a:t>
            </a:r>
            <a:br>
              <a:rPr lang="ru-RU" dirty="0" smtClean="0"/>
            </a:br>
            <a:r>
              <a:rPr lang="ru-RU" dirty="0" smtClean="0"/>
              <a:t>За день пришлось на годы старше стать.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Л.Г. Корнева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250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Пионеры-герои Великой Отечественной войны</vt:lpstr>
      <vt:lpstr>Слайд 2</vt:lpstr>
      <vt:lpstr>Пионеры Герои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Пионеры-герои Великой Отечественной войны</dc:title>
  <dc:creator>Лена</dc:creator>
  <cp:lastModifiedBy>Лена</cp:lastModifiedBy>
  <cp:revision>9</cp:revision>
  <dcterms:created xsi:type="dcterms:W3CDTF">2014-04-29T17:15:00Z</dcterms:created>
  <dcterms:modified xsi:type="dcterms:W3CDTF">2014-04-29T18:25:54Z</dcterms:modified>
</cp:coreProperties>
</file>