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notesMasterIdLst>
    <p:notesMasterId r:id="rId26"/>
  </p:notesMasterIdLst>
  <p:sldIdLst>
    <p:sldId id="256" r:id="rId2"/>
    <p:sldId id="279" r:id="rId3"/>
    <p:sldId id="266" r:id="rId4"/>
    <p:sldId id="267" r:id="rId5"/>
    <p:sldId id="268" r:id="rId6"/>
    <p:sldId id="269" r:id="rId7"/>
    <p:sldId id="270" r:id="rId8"/>
    <p:sldId id="259" r:id="rId9"/>
    <p:sldId id="277" r:id="rId10"/>
    <p:sldId id="278" r:id="rId11"/>
    <p:sldId id="258" r:id="rId12"/>
    <p:sldId id="260" r:id="rId13"/>
    <p:sldId id="257" r:id="rId14"/>
    <p:sldId id="273" r:id="rId15"/>
    <p:sldId id="271" r:id="rId16"/>
    <p:sldId id="272" r:id="rId17"/>
    <p:sldId id="274" r:id="rId18"/>
    <p:sldId id="275" r:id="rId19"/>
    <p:sldId id="276" r:id="rId20"/>
    <p:sldId id="261" r:id="rId21"/>
    <p:sldId id="262" r:id="rId22"/>
    <p:sldId id="263" r:id="rId23"/>
    <p:sldId id="264" r:id="rId24"/>
    <p:sldId id="265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9900"/>
    <a:srgbClr val="9933FF"/>
    <a:srgbClr val="99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67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1CBE44-60CC-425F-A7CD-A62346FF18E2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1645E-AC38-412B-AB35-F2879DC0D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1645E-AC38-412B-AB35-F2879DC0D28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FloraMaste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249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249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667CA-21AA-4E45-BB6A-F0121E14AE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249633"/>
      </p:ext>
    </p:extLst>
  </p:cSld>
  <p:clrMapOvr>
    <a:masterClrMapping/>
  </p:clrMapOvr>
  <p:transition spd="med">
    <p:pull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A94D0-FC92-4692-ACBC-E6A951B0D8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7461302"/>
      </p:ext>
    </p:extLst>
  </p:cSld>
  <p:clrMapOvr>
    <a:masterClrMapping/>
  </p:clrMapOvr>
  <p:transition spd="med"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24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24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FloraSlaid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</p:sldLayoutIdLst>
  <p:transition spd="med">
    <p:pull dir="rd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0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gif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10" Type="http://schemas.openxmlformats.org/officeDocument/2006/relationships/image" Target="../media/image54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64.jpeg"/><Relationship Id="rId7" Type="http://schemas.openxmlformats.org/officeDocument/2006/relationships/image" Target="../media/image19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0" y="609600"/>
            <a:ext cx="5029200" cy="113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Муниципальное бюджетное дошкольное образовательное  учреждение </a:t>
            </a:r>
            <a:b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детский сад комбинированного вида № 8 «Теремок»   </a:t>
            </a:r>
            <a:r>
              <a:rPr kumimoji="0" lang="ru-RU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Староминского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района  Краснодарского  края 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91000" y="5715000"/>
            <a:ext cx="4648200" cy="762000"/>
          </a:xfrm>
        </p:spPr>
        <p:txBody>
          <a:bodyPr/>
          <a:lstStyle/>
          <a:p>
            <a:pPr>
              <a:defRPr/>
            </a:pPr>
            <a:r>
              <a:rPr lang="ru-RU" sz="1600" b="1" dirty="0"/>
              <a:t>Работу </a:t>
            </a:r>
            <a:r>
              <a:rPr lang="ru-RU" sz="1600" b="1" dirty="0" smtClean="0"/>
              <a:t>выполнила воспитатель:</a:t>
            </a:r>
            <a:br>
              <a:rPr lang="ru-RU" sz="1600" b="1" dirty="0" smtClean="0"/>
            </a:br>
            <a:r>
              <a:rPr lang="ru-RU" sz="1600" b="1" dirty="0" smtClean="0"/>
              <a:t> Панарина  Елена Алексеевна</a:t>
            </a:r>
            <a:endParaRPr lang="ru-RU" sz="16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33800"/>
            <a:ext cx="7924800" cy="2895600"/>
          </a:xfrm>
        </p:spPr>
        <p:txBody>
          <a:bodyPr>
            <a:prstTxWarp prst="textArchUp">
              <a:avLst>
                <a:gd name="adj" fmla="val 10179152"/>
              </a:avLst>
            </a:prstTxWarp>
          </a:bodyPr>
          <a:lstStyle/>
          <a:p>
            <a:pPr>
              <a:defRPr/>
            </a:pPr>
            <a:r>
              <a:rPr lang="ru-RU" sz="60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rby" pitchFamily="2" charset="0"/>
              </a:rPr>
              <a:t>«ПТИЦЫ </a:t>
            </a:r>
          </a:p>
          <a:p>
            <a:pPr>
              <a:defRPr/>
            </a:pPr>
            <a:r>
              <a:rPr lang="ru-RU" sz="60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rby" pitchFamily="2" charset="0"/>
              </a:rPr>
              <a:t>НАШЕГО ДВОРА»</a:t>
            </a:r>
            <a:endParaRPr lang="ru-RU" sz="6000" b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Derby" pitchFamily="2" charset="0"/>
            </a:endParaRPr>
          </a:p>
        </p:txBody>
      </p:sp>
      <p:pic>
        <p:nvPicPr>
          <p:cNvPr id="1026" name="Рисунок 2" descr="0_10dbe_c9870b9f_L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24400" y="228600"/>
            <a:ext cx="4176712" cy="248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Рисунок 1" descr="vorobey_01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AFBFD"/>
              </a:clrFrom>
              <a:clrTo>
                <a:srgbClr val="FAFB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4724400"/>
            <a:ext cx="2290763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2" descr="pticia-88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00400" y="228600"/>
            <a:ext cx="2362200" cy="1672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971800" y="49530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младшая группа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9400" y="43434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ПРОЕКТ</a:t>
            </a:r>
            <a:endParaRPr lang="ru-RU" sz="2400" b="1" dirty="0">
              <a:ln w="11430"/>
              <a:solidFill>
                <a:srgbClr val="008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jeltogolovye-korolki.gif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86400" y="4526280"/>
            <a:ext cx="3200400" cy="2160270"/>
          </a:xfrm>
          <a:prstGeom prst="rect">
            <a:avLst/>
          </a:prstGeom>
        </p:spPr>
      </p:pic>
      <p:sp>
        <p:nvSpPr>
          <p:cNvPr id="20484" name="Прямоугольник 1"/>
          <p:cNvSpPr>
            <a:spLocks noChangeArrowheads="1"/>
          </p:cNvSpPr>
          <p:nvPr/>
        </p:nvSpPr>
        <p:spPr bwMode="auto">
          <a:xfrm>
            <a:off x="4114800" y="762000"/>
            <a:ext cx="4572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 dirty="0">
                <a:cs typeface="Arial" pitchFamily="34" charset="0"/>
              </a:rPr>
              <a:t>На дворе </a:t>
            </a:r>
            <a:r>
              <a:rPr lang="ru-RU" b="1" dirty="0" smtClean="0">
                <a:cs typeface="Arial" pitchFamily="34" charset="0"/>
              </a:rPr>
              <a:t>морозище  -</a:t>
            </a:r>
          </a:p>
          <a:p>
            <a:r>
              <a:rPr lang="ru-RU" b="1" dirty="0" smtClean="0">
                <a:cs typeface="Arial" pitchFamily="34" charset="0"/>
              </a:rPr>
              <a:t>Градусов </a:t>
            </a:r>
            <a:r>
              <a:rPr lang="ru-RU" b="1" dirty="0">
                <a:cs typeface="Arial" pitchFamily="34" charset="0"/>
              </a:rPr>
              <a:t>под сорок.</a:t>
            </a:r>
          </a:p>
          <a:p>
            <a:r>
              <a:rPr lang="ru-RU" b="1" dirty="0">
                <a:cs typeface="Arial" pitchFamily="34" charset="0"/>
              </a:rPr>
              <a:t>Плачут все </a:t>
            </a:r>
            <a:r>
              <a:rPr lang="ru-RU" b="1" dirty="0" smtClean="0">
                <a:cs typeface="Arial" pitchFamily="34" charset="0"/>
              </a:rPr>
              <a:t>воробышки, </a:t>
            </a:r>
          </a:p>
          <a:p>
            <a:r>
              <a:rPr lang="ru-RU" b="1" dirty="0" smtClean="0">
                <a:cs typeface="Arial" pitchFamily="34" charset="0"/>
              </a:rPr>
              <a:t>Что </a:t>
            </a:r>
            <a:r>
              <a:rPr lang="ru-RU" b="1" dirty="0">
                <a:cs typeface="Arial" pitchFamily="34" charset="0"/>
              </a:rPr>
              <a:t>весна не скоро;</a:t>
            </a:r>
          </a:p>
          <a:p>
            <a:r>
              <a:rPr lang="ru-RU" b="1" dirty="0">
                <a:cs typeface="Arial" pitchFamily="34" charset="0"/>
              </a:rPr>
              <a:t>Что морозы </a:t>
            </a:r>
            <a:r>
              <a:rPr lang="ru-RU" b="1" dirty="0" smtClean="0">
                <a:cs typeface="Arial" pitchFamily="34" charset="0"/>
              </a:rPr>
              <a:t>лютые, </a:t>
            </a:r>
          </a:p>
          <a:p>
            <a:r>
              <a:rPr lang="ru-RU" b="1" dirty="0" smtClean="0">
                <a:cs typeface="Arial" pitchFamily="34" charset="0"/>
              </a:rPr>
              <a:t>Плохо </a:t>
            </a:r>
            <a:r>
              <a:rPr lang="ru-RU" b="1" dirty="0">
                <a:cs typeface="Arial" pitchFamily="34" charset="0"/>
              </a:rPr>
              <a:t>греют  шубки.</a:t>
            </a:r>
          </a:p>
          <a:p>
            <a:r>
              <a:rPr lang="ru-RU" b="1" dirty="0">
                <a:cs typeface="Arial" pitchFamily="34" charset="0"/>
              </a:rPr>
              <a:t>Я принёс воробышкам </a:t>
            </a:r>
            <a:endParaRPr lang="ru-RU" b="1" dirty="0" smtClean="0">
              <a:cs typeface="Arial" pitchFamily="34" charset="0"/>
            </a:endParaRPr>
          </a:p>
          <a:p>
            <a:r>
              <a:rPr lang="ru-RU" b="1" dirty="0" smtClean="0">
                <a:cs typeface="Arial" pitchFamily="34" charset="0"/>
              </a:rPr>
              <a:t>На тарелке крупки</a:t>
            </a:r>
            <a:r>
              <a:rPr lang="ru-RU" b="1" dirty="0">
                <a:cs typeface="Arial" pitchFamily="34" charset="0"/>
              </a:rPr>
              <a:t>.</a:t>
            </a:r>
          </a:p>
          <a:p>
            <a:r>
              <a:rPr lang="ru-RU" b="1" dirty="0" smtClean="0">
                <a:cs typeface="Arial" pitchFamily="34" charset="0"/>
              </a:rPr>
              <a:t>Кушайте</a:t>
            </a:r>
            <a:r>
              <a:rPr lang="ru-RU" b="1" dirty="0">
                <a:cs typeface="Arial" pitchFamily="34" charset="0"/>
              </a:rPr>
              <a:t>, воробышки,</a:t>
            </a:r>
          </a:p>
          <a:p>
            <a:r>
              <a:rPr lang="ru-RU" b="1" dirty="0">
                <a:cs typeface="Arial" pitchFamily="34" charset="0"/>
              </a:rPr>
              <a:t>Кушайте, хорошие.</a:t>
            </a:r>
          </a:p>
          <a:p>
            <a:r>
              <a:rPr lang="ru-RU" b="1" dirty="0">
                <a:cs typeface="Arial" pitchFamily="34" charset="0"/>
              </a:rPr>
              <a:t>Я бы вам и валенки </a:t>
            </a:r>
            <a:endParaRPr lang="ru-RU" b="1" dirty="0" smtClean="0">
              <a:cs typeface="Arial" pitchFamily="34" charset="0"/>
            </a:endParaRPr>
          </a:p>
          <a:p>
            <a:r>
              <a:rPr lang="ru-RU" b="1" dirty="0" smtClean="0">
                <a:cs typeface="Arial" pitchFamily="34" charset="0"/>
              </a:rPr>
              <a:t>Подарил </a:t>
            </a:r>
            <a:r>
              <a:rPr lang="ru-RU" b="1" dirty="0">
                <a:cs typeface="Arial" pitchFamily="34" charset="0"/>
              </a:rPr>
              <a:t>с </a:t>
            </a:r>
            <a:r>
              <a:rPr lang="ru-RU" b="1" dirty="0" smtClean="0">
                <a:cs typeface="Arial" pitchFamily="34" charset="0"/>
              </a:rPr>
              <a:t>галошами.</a:t>
            </a:r>
            <a:endParaRPr lang="ru-RU" b="1" dirty="0">
              <a:cs typeface="Arial" pitchFamily="34" charset="0"/>
            </a:endParaRPr>
          </a:p>
          <a:p>
            <a:r>
              <a:rPr lang="ru-RU" b="1" dirty="0">
                <a:cs typeface="Arial" pitchFamily="34" charset="0"/>
              </a:rPr>
              <a:t>Но сказала мама: </a:t>
            </a:r>
            <a:endParaRPr lang="ru-RU" b="1" dirty="0" smtClean="0">
              <a:cs typeface="Arial" pitchFamily="34" charset="0"/>
            </a:endParaRPr>
          </a:p>
          <a:p>
            <a:r>
              <a:rPr lang="ru-RU" b="1" dirty="0" smtClean="0">
                <a:cs typeface="Arial" pitchFamily="34" charset="0"/>
              </a:rPr>
              <a:t>Воробей </a:t>
            </a:r>
            <a:r>
              <a:rPr lang="ru-RU" b="1" dirty="0">
                <a:cs typeface="Arial" pitchFamily="34" charset="0"/>
              </a:rPr>
              <a:t>ведь маленький!</a:t>
            </a:r>
          </a:p>
          <a:p>
            <a:r>
              <a:rPr lang="ru-RU" b="1" dirty="0">
                <a:cs typeface="Arial" pitchFamily="34" charset="0"/>
              </a:rPr>
              <a:t>Сразу как </a:t>
            </a:r>
            <a:r>
              <a:rPr lang="ru-RU" b="1" dirty="0" smtClean="0">
                <a:cs typeface="Arial" pitchFamily="34" charset="0"/>
              </a:rPr>
              <a:t>запрыгает -</a:t>
            </a:r>
          </a:p>
          <a:p>
            <a:r>
              <a:rPr lang="ru-RU" b="1" dirty="0" smtClean="0">
                <a:cs typeface="Arial" pitchFamily="34" charset="0"/>
              </a:rPr>
              <a:t>Потеряет валенки.</a:t>
            </a:r>
            <a:endParaRPr lang="ru-RU" b="1" dirty="0">
              <a:cs typeface="Arial" pitchFamily="34" charset="0"/>
            </a:endParaRPr>
          </a:p>
        </p:txBody>
      </p:sp>
      <p:pic>
        <p:nvPicPr>
          <p:cNvPr id="5" name="Рисунок 4" descr="SAM_082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04800" y="533400"/>
            <a:ext cx="35560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C07140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04800" y="3505200"/>
            <a:ext cx="36576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Корм, который мы выбрали для подкормки птиц</a:t>
            </a:r>
          </a:p>
        </p:txBody>
      </p:sp>
      <p:pic>
        <p:nvPicPr>
          <p:cNvPr id="13" name="Содержимое 12" descr="0215_11.jpg"/>
          <p:cNvPicPr>
            <a:picLocks noGrp="1" noChangeAspect="1"/>
          </p:cNvPicPr>
          <p:nvPr>
            <p:ph idx="1"/>
          </p:nvPr>
        </p:nvPicPr>
        <p:blipFill>
          <a:blip r:embed="rId4" cstate="email"/>
          <a:stretch>
            <a:fillRect/>
          </a:stretch>
        </p:blipFill>
        <p:spPr>
          <a:xfrm>
            <a:off x="4530436" y="4039552"/>
            <a:ext cx="83127" cy="45720"/>
          </a:xfrm>
        </p:spPr>
      </p:pic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307891" y="3048000"/>
            <a:ext cx="26707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600" b="1" dirty="0"/>
              <a:t>Пшено – один из самых </a:t>
            </a:r>
          </a:p>
          <a:p>
            <a:pPr algn="ctr"/>
            <a:r>
              <a:rPr lang="ru-RU" sz="1600" b="1" dirty="0"/>
              <a:t>любимых видов пищи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6348170" y="3124200"/>
            <a:ext cx="27958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600" b="1" dirty="0"/>
              <a:t>Пшеница – корм, если</a:t>
            </a:r>
          </a:p>
          <a:p>
            <a:pPr algn="ctr"/>
            <a:r>
              <a:rPr lang="ru-RU" sz="1600" b="1" dirty="0"/>
              <a:t> больше нечего покушать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228600" y="6019800"/>
            <a:ext cx="27320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/>
              <a:t>Подсолнечник – дольно</a:t>
            </a:r>
          </a:p>
          <a:p>
            <a:pPr algn="ctr"/>
            <a:r>
              <a:rPr lang="ru-RU" sz="1600" b="1" dirty="0"/>
              <a:t> популярный корм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5863091" y="5867400"/>
            <a:ext cx="29724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600" b="1" dirty="0"/>
              <a:t>Гречиха – мы и не думали, </a:t>
            </a:r>
          </a:p>
          <a:p>
            <a:pPr algn="ctr"/>
            <a:r>
              <a:rPr lang="ru-RU" sz="1600" b="1" dirty="0"/>
              <a:t>что так понравится!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2895601" y="2514600"/>
            <a:ext cx="35814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/>
              <a:t>Очень интересным фактом </a:t>
            </a:r>
          </a:p>
          <a:p>
            <a:r>
              <a:rPr lang="ru-RU" sz="1400" b="1" dirty="0"/>
              <a:t>оказалось, что птицы не </a:t>
            </a:r>
          </a:p>
          <a:p>
            <a:r>
              <a:rPr lang="ru-RU" sz="1400" b="1" dirty="0"/>
              <a:t>клюют одну и ту же пищу каждый день. </a:t>
            </a:r>
            <a:r>
              <a:rPr lang="ru-RU" sz="1400" b="1" dirty="0" smtClean="0"/>
              <a:t>т.е.они соблюдают </a:t>
            </a:r>
            <a:r>
              <a:rPr lang="ru-RU" sz="1400" b="1" dirty="0"/>
              <a:t>разнообразие в пищевом рационе. </a:t>
            </a:r>
          </a:p>
          <a:p>
            <a:r>
              <a:rPr lang="ru-RU" sz="1400" b="1" dirty="0"/>
              <a:t>Здорово! </a:t>
            </a:r>
          </a:p>
          <a:p>
            <a:r>
              <a:rPr lang="ru-RU" sz="1400" b="1" dirty="0"/>
              <a:t>Так же заметили, что </a:t>
            </a:r>
            <a:r>
              <a:rPr lang="ru-RU" sz="1400" b="1" dirty="0" smtClean="0"/>
              <a:t>воробьи </a:t>
            </a:r>
            <a:r>
              <a:rPr lang="ru-RU" sz="1400" b="1" dirty="0"/>
              <a:t>уступают в борьбе</a:t>
            </a:r>
          </a:p>
          <a:p>
            <a:r>
              <a:rPr lang="ru-RU" sz="1400" b="1" dirty="0"/>
              <a:t>за пищу (</a:t>
            </a:r>
            <a:r>
              <a:rPr lang="ru-RU" sz="1400" b="1" dirty="0" smtClean="0"/>
              <a:t>предположительно</a:t>
            </a:r>
            <a:r>
              <a:rPr lang="ru-RU" sz="1400" b="1" dirty="0"/>
              <a:t>, из-за </a:t>
            </a:r>
            <a:r>
              <a:rPr lang="ru-RU" sz="1400" b="1" dirty="0" smtClean="0"/>
              <a:t>преимущества синиц </a:t>
            </a:r>
            <a:r>
              <a:rPr lang="ru-RU" sz="1400" b="1" dirty="0"/>
              <a:t>над воробьями). </a:t>
            </a:r>
          </a:p>
          <a:p>
            <a:r>
              <a:rPr lang="ru-RU" sz="1400" b="1" dirty="0"/>
              <a:t>Дятел кормится всегда в </a:t>
            </a:r>
          </a:p>
          <a:p>
            <a:r>
              <a:rPr lang="ru-RU" sz="1400" b="1" dirty="0"/>
              <a:t>одиночестве, соперники </a:t>
            </a:r>
          </a:p>
          <a:p>
            <a:r>
              <a:rPr lang="ru-RU" sz="1400" b="1" dirty="0"/>
              <a:t>отлетают в сторону и ждут,  пока тот не улетит. </a:t>
            </a:r>
          </a:p>
        </p:txBody>
      </p:sp>
      <p:pic>
        <p:nvPicPr>
          <p:cNvPr id="14" name="Рисунок 13" descr="0215_11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457200" y="1981200"/>
            <a:ext cx="2268415" cy="990600"/>
          </a:xfrm>
          <a:prstGeom prst="ellipse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6400800" y="2057400"/>
            <a:ext cx="2268415" cy="990600"/>
            <a:chOff x="6400800" y="2057400"/>
            <a:chExt cx="2268415" cy="990600"/>
          </a:xfrm>
        </p:grpSpPr>
        <p:pic>
          <p:nvPicPr>
            <p:cNvPr id="17" name="Рисунок 16" descr="0215_11.jpg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>
            <a:xfrm>
              <a:off x="6400800" y="2057400"/>
              <a:ext cx="2268415" cy="990600"/>
            </a:xfrm>
            <a:prstGeom prst="ellipse">
              <a:avLst/>
            </a:prstGeom>
          </p:spPr>
        </p:pic>
        <p:pic>
          <p:nvPicPr>
            <p:cNvPr id="16" name="Рисунок 15" descr="pwenica.jpg"/>
            <p:cNvPicPr>
              <a:picLocks noChangeAspect="1"/>
            </p:cNvPicPr>
            <p:nvPr/>
          </p:nvPicPr>
          <p:blipFill>
            <a:blip r:embed="rId6" cstate="email">
              <a:clrChange>
                <a:clrFrom>
                  <a:srgbClr val="F5F6F1"/>
                </a:clrFrom>
                <a:clrTo>
                  <a:srgbClr val="F5F6F1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6553200" y="2133600"/>
              <a:ext cx="1981200" cy="838200"/>
            </a:xfrm>
            <a:prstGeom prst="ellipse">
              <a:avLst/>
            </a:prstGeom>
          </p:spPr>
        </p:pic>
      </p:grpSp>
      <p:pic>
        <p:nvPicPr>
          <p:cNvPr id="18" name="Рисунок 17" descr="1268735716_grechka-gl.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6324600" y="4648200"/>
            <a:ext cx="2209800" cy="1143000"/>
          </a:xfrm>
          <a:prstGeom prst="ellipse">
            <a:avLst/>
          </a:prstGeom>
        </p:spPr>
      </p:pic>
      <p:grpSp>
        <p:nvGrpSpPr>
          <p:cNvPr id="21" name="Группа 20"/>
          <p:cNvGrpSpPr/>
          <p:nvPr/>
        </p:nvGrpSpPr>
        <p:grpSpPr>
          <a:xfrm>
            <a:off x="381000" y="4724400"/>
            <a:ext cx="2209800" cy="1143000"/>
            <a:chOff x="381000" y="4724400"/>
            <a:chExt cx="2209800" cy="1143000"/>
          </a:xfrm>
        </p:grpSpPr>
        <p:pic>
          <p:nvPicPr>
            <p:cNvPr id="20" name="Рисунок 19" descr="1268735716_grechka-gl..jpg"/>
            <p:cNvPicPr>
              <a:picLocks noChangeAspect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>
            <a:xfrm>
              <a:off x="381000" y="4724400"/>
              <a:ext cx="2209800" cy="1143000"/>
            </a:xfrm>
            <a:prstGeom prst="ellipse">
              <a:avLst/>
            </a:prstGeom>
          </p:spPr>
        </p:pic>
        <p:pic>
          <p:nvPicPr>
            <p:cNvPr id="19" name="Рисунок 18" descr="6a141d8207e0.jpg"/>
            <p:cNvPicPr>
              <a:picLocks noChangeAspect="1"/>
            </p:cNvPicPr>
            <p:nvPr/>
          </p:nvPicPr>
          <p:blipFill>
            <a:blip r:embed="rId8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7200" y="4785486"/>
              <a:ext cx="2057400" cy="929514"/>
            </a:xfrm>
            <a:prstGeom prst="ellipse">
              <a:avLst/>
            </a:prstGeom>
          </p:spPr>
        </p:pic>
      </p:grp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66800" y="381000"/>
            <a:ext cx="7559675" cy="106680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Виды птиц, которые посещали наши кормушки</a:t>
            </a:r>
          </a:p>
        </p:txBody>
      </p:sp>
      <p:sp>
        <p:nvSpPr>
          <p:cNvPr id="717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219200" y="1981200"/>
            <a:ext cx="7696200" cy="2444750"/>
          </a:xfrm>
        </p:spPr>
        <p:txBody>
          <a:bodyPr/>
          <a:lstStyle/>
          <a:p>
            <a:pPr indent="358775">
              <a:buFont typeface="Wingdings" pitchFamily="2" charset="2"/>
              <a:buChar char="¯"/>
            </a:pPr>
            <a:r>
              <a:rPr lang="ru-RU" b="1" dirty="0" smtClean="0">
                <a:latin typeface="Arial" pitchFamily="34" charset="0"/>
              </a:rPr>
              <a:t>Синицы </a:t>
            </a:r>
            <a:r>
              <a:rPr lang="ru-RU" sz="1400" b="1" dirty="0" smtClean="0">
                <a:latin typeface="Arial" pitchFamily="34" charset="0"/>
              </a:rPr>
              <a:t>(самые-самые многочисленные)</a:t>
            </a:r>
          </a:p>
          <a:p>
            <a:pPr indent="358775">
              <a:buFont typeface="Wingdings" pitchFamily="2" charset="2"/>
              <a:buChar char="¯"/>
            </a:pPr>
            <a:r>
              <a:rPr lang="ru-RU" b="1" dirty="0" smtClean="0">
                <a:latin typeface="Arial" pitchFamily="34" charset="0"/>
              </a:rPr>
              <a:t>Воробьи </a:t>
            </a:r>
            <a:r>
              <a:rPr lang="ru-RU" sz="1400" b="1" dirty="0" smtClean="0">
                <a:latin typeface="Arial" pitchFamily="34" charset="0"/>
              </a:rPr>
              <a:t>(вторые по многочисленности)</a:t>
            </a:r>
          </a:p>
          <a:p>
            <a:pPr indent="358775">
              <a:buFont typeface="Wingdings" pitchFamily="2" charset="2"/>
              <a:buChar char="¯"/>
            </a:pPr>
            <a:r>
              <a:rPr lang="ru-RU" b="1" dirty="0" smtClean="0">
                <a:latin typeface="Arial" pitchFamily="34" charset="0"/>
              </a:rPr>
              <a:t>Дятел </a:t>
            </a:r>
            <a:r>
              <a:rPr lang="ru-RU" sz="1400" b="1" dirty="0" smtClean="0">
                <a:latin typeface="Arial" pitchFamily="34" charset="0"/>
              </a:rPr>
              <a:t>(по нашему один и тот же)</a:t>
            </a:r>
          </a:p>
          <a:p>
            <a:pPr indent="358775">
              <a:buFont typeface="Wingdings" pitchFamily="2" charset="2"/>
              <a:buChar char="¯"/>
            </a:pPr>
            <a:r>
              <a:rPr lang="ru-RU" b="1" dirty="0" smtClean="0">
                <a:latin typeface="Arial" pitchFamily="34" charset="0"/>
              </a:rPr>
              <a:t>Снегири </a:t>
            </a:r>
            <a:r>
              <a:rPr lang="ru-RU" sz="1400" b="1" dirty="0" smtClean="0">
                <a:latin typeface="Arial" pitchFamily="34" charset="0"/>
              </a:rPr>
              <a:t>(видели  один  раз)</a:t>
            </a:r>
          </a:p>
        </p:txBody>
      </p:sp>
      <p:pic>
        <p:nvPicPr>
          <p:cNvPr id="4" name="Рисунок 1" descr="vorobey_01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AFBFD"/>
              </a:clrFrom>
              <a:clrTo>
                <a:srgbClr val="FAFB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4419600"/>
            <a:ext cx="2819400" cy="176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0_64a37_ba6228ed_XL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324600" y="4419600"/>
            <a:ext cx="1911287" cy="1447800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6629400" y="1676400"/>
            <a:ext cx="2141279" cy="2071687"/>
            <a:chOff x="6629400" y="1676400"/>
            <a:chExt cx="2141279" cy="2071687"/>
          </a:xfrm>
        </p:grpSpPr>
        <p:pic>
          <p:nvPicPr>
            <p:cNvPr id="7" name="Рисунок 6" descr="noviy-god-41.gif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6629400" y="1676400"/>
              <a:ext cx="2141279" cy="2071687"/>
            </a:xfrm>
            <a:prstGeom prst="rect">
              <a:avLst/>
            </a:prstGeom>
          </p:spPr>
        </p:pic>
        <p:pic>
          <p:nvPicPr>
            <p:cNvPr id="5" name="Рисунок 4" descr="0_375cb_e88428f2_XL.png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6781800" y="2133600"/>
              <a:ext cx="1702837" cy="1251585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33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" y="304800"/>
            <a:ext cx="2194560" cy="1828800"/>
          </a:xfrm>
          <a:prstGeom prst="rect">
            <a:avLst/>
          </a:prstGeom>
        </p:spPr>
      </p:pic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743200" y="381000"/>
            <a:ext cx="6400800" cy="15240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Кормушки, которые </a:t>
            </a:r>
            <a:br>
              <a:rPr lang="ru-RU" sz="3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</a:br>
            <a:r>
              <a:rPr lang="ru-RU" sz="3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использовали </a:t>
            </a:r>
            <a:br>
              <a:rPr lang="ru-RU" sz="3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</a:br>
            <a:r>
              <a:rPr lang="ru-RU" sz="3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для подкормки птиц</a:t>
            </a:r>
          </a:p>
        </p:txBody>
      </p:sp>
      <p:pic>
        <p:nvPicPr>
          <p:cNvPr id="8" name="Содержимое 7" descr="SAM_0826.JPG"/>
          <p:cNvPicPr>
            <a:picLocks noGrp="1" noChangeAspect="1"/>
          </p:cNvPicPr>
          <p:nvPr>
            <p:ph idx="1"/>
          </p:nvPr>
        </p:nvPicPr>
        <p:blipFill>
          <a:blip r:embed="rId4" cstate="email"/>
          <a:stretch>
            <a:fillRect/>
          </a:stretch>
        </p:blipFill>
        <p:spPr>
          <a:xfrm>
            <a:off x="609600" y="2438400"/>
            <a:ext cx="4267201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1295400" y="5715000"/>
            <a:ext cx="2400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/>
              <a:t>Кормушка-домик </a:t>
            </a:r>
          </a:p>
        </p:txBody>
      </p:sp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5791200" y="5638800"/>
            <a:ext cx="26756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b="1" dirty="0"/>
              <a:t>Очень </a:t>
            </a:r>
            <a:r>
              <a:rPr lang="ru-RU" sz="1400" b="1" dirty="0" smtClean="0"/>
              <a:t>удобная</a:t>
            </a:r>
            <a:r>
              <a:rPr lang="ru-RU" sz="1400" b="1" dirty="0"/>
              <a:t> </a:t>
            </a:r>
            <a:r>
              <a:rPr lang="ru-RU" sz="1400" b="1" dirty="0" smtClean="0"/>
              <a:t>кормушка</a:t>
            </a:r>
          </a:p>
          <a:p>
            <a:pPr algn="ctr"/>
            <a:r>
              <a:rPr lang="ru-RU" sz="1400" b="1" dirty="0" smtClean="0"/>
              <a:t> из пластмассовой бутылки</a:t>
            </a:r>
            <a:endParaRPr lang="ru-RU" sz="1400" b="1" dirty="0"/>
          </a:p>
        </p:txBody>
      </p:sp>
      <p:pic>
        <p:nvPicPr>
          <p:cNvPr id="9" name="Рисунок 8" descr="SAM_0828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953000" y="2590800"/>
            <a:ext cx="396240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algn="ctr" eaLnBrk="1" hangingPunct="1"/>
            <a:r>
              <a:rPr lang="ru-RU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ebuchet MS" pitchFamily="34" charset="0"/>
              </a:rPr>
              <a:t>Наши родители - мастера!</a:t>
            </a:r>
          </a:p>
        </p:txBody>
      </p:sp>
      <p:pic>
        <p:nvPicPr>
          <p:cNvPr id="9" name="Рисунок 8" descr="SAM_082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886200" y="2895600"/>
            <a:ext cx="4800600" cy="3600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SAM_082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09600" y="1295400"/>
            <a:ext cx="4800600" cy="3600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954087"/>
          </a:xfrm>
        </p:spPr>
        <p:txBody>
          <a:bodyPr/>
          <a:lstStyle/>
          <a:p>
            <a:pPr algn="ctr" eaLnBrk="1" hangingPunct="1"/>
            <a:r>
              <a:rPr lang="ru-RU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ebuchet MS" pitchFamily="34" charset="0"/>
              </a:rPr>
              <a:t>Развивающая среда нашей группы</a:t>
            </a:r>
          </a:p>
        </p:txBody>
      </p:sp>
      <p:pic>
        <p:nvPicPr>
          <p:cNvPr id="9219" name="Picture 6" descr="Фото023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685800" y="1524000"/>
            <a:ext cx="3262312" cy="2446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34000" y="1524000"/>
            <a:ext cx="3109913" cy="2438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5800" y="4114800"/>
            <a:ext cx="3276600" cy="23479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 descr="C:\Users\Люкс\Desktop\птицы\IMG_061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34000" y="4114800"/>
            <a:ext cx="3124200" cy="23423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algn="ctr" eaLnBrk="1" hangingPunct="1"/>
            <a:r>
              <a:rPr lang="ru-RU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ebuchet MS" pitchFamily="34" charset="0"/>
              </a:rPr>
              <a:t>Книги, которые учат…</a:t>
            </a:r>
          </a:p>
        </p:txBody>
      </p:sp>
      <p:pic>
        <p:nvPicPr>
          <p:cNvPr id="10243" name="Picture 2" descr="C:\Users\Люкс\Desktop\садик\IMG_062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3600450" cy="4800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SAM_081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181600" y="1143000"/>
            <a:ext cx="33528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SAM_0820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191000" y="3886200"/>
            <a:ext cx="3467100" cy="2600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ebuchet MS" pitchFamily="34" charset="0"/>
              </a:rPr>
              <a:t>Занятия и беседы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05000"/>
            <a:ext cx="8229600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008000"/>
              </a:buClr>
              <a:buFont typeface="Wingdings" pitchFamily="2" charset="2"/>
              <a:buChar char="Ø"/>
            </a:pPr>
            <a:r>
              <a:rPr lang="ru-RU" sz="3600" b="1" dirty="0" smtClean="0"/>
              <a:t>«Что мы знаем о птицах»</a:t>
            </a:r>
          </a:p>
          <a:p>
            <a:pPr eaLnBrk="1" hangingPunct="1">
              <a:lnSpc>
                <a:spcPct val="90000"/>
              </a:lnSpc>
              <a:buClr>
                <a:srgbClr val="008000"/>
              </a:buClr>
              <a:buFont typeface="Wingdings" pitchFamily="2" charset="2"/>
              <a:buChar char="Ø"/>
            </a:pPr>
            <a:r>
              <a:rPr lang="ru-RU" sz="3600" b="1" dirty="0" smtClean="0"/>
              <a:t>«Почему перелетные птицы покидают нас осенью?»</a:t>
            </a:r>
          </a:p>
          <a:p>
            <a:pPr eaLnBrk="1" hangingPunct="1">
              <a:lnSpc>
                <a:spcPct val="90000"/>
              </a:lnSpc>
              <a:buClr>
                <a:srgbClr val="008000"/>
              </a:buClr>
              <a:buFont typeface="Wingdings" pitchFamily="2" charset="2"/>
              <a:buChar char="Ø"/>
            </a:pPr>
            <a:r>
              <a:rPr lang="ru-RU" sz="3600" b="1" dirty="0" smtClean="0"/>
              <a:t>«О зимующих птицах»</a:t>
            </a:r>
          </a:p>
          <a:p>
            <a:pPr eaLnBrk="1" hangingPunct="1">
              <a:lnSpc>
                <a:spcPct val="90000"/>
              </a:lnSpc>
              <a:buClr>
                <a:srgbClr val="008000"/>
              </a:buClr>
              <a:buFont typeface="Wingdings" pitchFamily="2" charset="2"/>
              <a:buChar char="Ø"/>
            </a:pPr>
            <a:r>
              <a:rPr lang="ru-RU" sz="3600" b="1" dirty="0" smtClean="0"/>
              <a:t>«Как зимуют наши пернатые друзья?»</a:t>
            </a: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algn="ctr" eaLnBrk="1" hangingPunct="1"/>
            <a:r>
              <a:rPr lang="ru-RU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ebuchet MS" pitchFamily="34" charset="0"/>
              </a:rPr>
              <a:t>Целевые прогулки и наблюдения</a:t>
            </a:r>
          </a:p>
        </p:txBody>
      </p:sp>
      <p:pic>
        <p:nvPicPr>
          <p:cNvPr id="7" name="Рисунок 6" descr="SAM_080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7200" y="838200"/>
            <a:ext cx="3581400" cy="2714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SAM_082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105400" y="838200"/>
            <a:ext cx="3543300" cy="2657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DSC07148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57200" y="3733800"/>
            <a:ext cx="3581400" cy="2647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SAM_0836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105400" y="3733800"/>
            <a:ext cx="35560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381000" y="0"/>
            <a:ext cx="8229600" cy="835025"/>
          </a:xfrm>
        </p:spPr>
        <p:txBody>
          <a:bodyPr/>
          <a:lstStyle/>
          <a:p>
            <a:pPr algn="ctr" eaLnBrk="1" hangingPunct="1"/>
            <a:r>
              <a:rPr lang="ru-RU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ebuchet MS" pitchFamily="34" charset="0"/>
              </a:rPr>
              <a:t>Птицы нашими руками</a:t>
            </a:r>
          </a:p>
        </p:txBody>
      </p:sp>
      <p:pic>
        <p:nvPicPr>
          <p:cNvPr id="2" name="Picture 7" descr="C:\Users\Люкс\Desktop\IMG_066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40300" y="4097338"/>
            <a:ext cx="3376613" cy="25320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181600" y="1828800"/>
            <a:ext cx="1546914" cy="1295400"/>
          </a:xfrm>
          <a:prstGeom prst="rect">
            <a:avLst/>
          </a:prstGeom>
        </p:spPr>
      </p:pic>
      <p:pic>
        <p:nvPicPr>
          <p:cNvPr id="9" name="Рисунок 8" descr="1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010400" y="1981200"/>
            <a:ext cx="1447800" cy="1072242"/>
          </a:xfrm>
          <a:prstGeom prst="rect">
            <a:avLst/>
          </a:prstGeom>
        </p:spPr>
      </p:pic>
      <p:pic>
        <p:nvPicPr>
          <p:cNvPr id="10" name="Рисунок 9" descr="6а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200400" y="3048000"/>
            <a:ext cx="1981201" cy="1476092"/>
          </a:xfrm>
          <a:prstGeom prst="rect">
            <a:avLst/>
          </a:prstGeom>
        </p:spPr>
      </p:pic>
      <p:pic>
        <p:nvPicPr>
          <p:cNvPr id="11" name="Рисунок 10" descr="1а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295400" y="4724400"/>
            <a:ext cx="2209800" cy="1403223"/>
          </a:xfrm>
          <a:prstGeom prst="rect">
            <a:avLst/>
          </a:prstGeom>
        </p:spPr>
      </p:pic>
      <p:pic>
        <p:nvPicPr>
          <p:cNvPr id="12" name="Рисунок 11" descr="7а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 flipH="1">
            <a:off x="381000" y="2209800"/>
            <a:ext cx="2014699" cy="1320706"/>
          </a:xfrm>
          <a:prstGeom prst="rect">
            <a:avLst/>
          </a:prstGeom>
        </p:spPr>
      </p:pic>
      <p:pic>
        <p:nvPicPr>
          <p:cNvPr id="13" name="Рисунок 12" descr="32(1).jpg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514600" y="762000"/>
            <a:ext cx="1752600" cy="1779563"/>
          </a:xfrm>
          <a:prstGeom prst="rect">
            <a:avLst/>
          </a:prstGeom>
        </p:spPr>
      </p:pic>
      <p:pic>
        <p:nvPicPr>
          <p:cNvPr id="14" name="Рисунок 13" descr="deti 9.jp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5867400" y="2971800"/>
            <a:ext cx="1235110" cy="1123950"/>
          </a:xfrm>
          <a:prstGeom prst="rect">
            <a:avLst/>
          </a:prstGeom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14400" y="4419600"/>
            <a:ext cx="4222630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ПАНАРИНА </a:t>
            </a:r>
          </a:p>
          <a:p>
            <a:pPr algn="ctr"/>
            <a:r>
              <a:rPr lang="ru-RU" sz="4400" b="1" dirty="0" smtClean="0">
                <a:ln w="11430"/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ЕЛЕНА </a:t>
            </a:r>
          </a:p>
          <a:p>
            <a:pPr algn="ctr"/>
            <a:r>
              <a:rPr lang="ru-RU" sz="4400" b="1" dirty="0" smtClean="0">
                <a:ln w="11430"/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АЛЕКСЕЕВНА</a:t>
            </a:r>
            <a:endParaRPr lang="ru-RU" sz="4400" b="1" cap="none" spc="0" dirty="0">
              <a:ln w="11430"/>
              <a:solidFill>
                <a:srgbClr val="008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2000" y="3962400"/>
            <a:ext cx="392909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воспитатель</a:t>
            </a:r>
            <a:endParaRPr lang="ru-RU" sz="2400" b="1" cap="none" spc="0" dirty="0">
              <a:ln w="11430"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Рисунок 7" descr="DSC00915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715000" y="533400"/>
            <a:ext cx="2634236" cy="3646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vorobey_01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10200" y="4393969"/>
            <a:ext cx="3321610" cy="2464031"/>
          </a:xfrm>
          <a:prstGeom prst="rect">
            <a:avLst/>
          </a:prstGeom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ru-RU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 «наших» птичек</a:t>
            </a:r>
          </a:p>
        </p:txBody>
      </p:sp>
      <p:sp>
        <p:nvSpPr>
          <p:cNvPr id="9219" name="Text Box 9"/>
          <p:cNvSpPr txBox="1">
            <a:spLocks noChangeArrowheads="1"/>
          </p:cNvSpPr>
          <p:nvPr/>
        </p:nvSpPr>
        <p:spPr bwMode="auto">
          <a:xfrm>
            <a:off x="3276600" y="5105400"/>
            <a:ext cx="2178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/>
              <a:t>Красавец дятел</a:t>
            </a:r>
          </a:p>
        </p:txBody>
      </p:sp>
      <p:sp>
        <p:nvSpPr>
          <p:cNvPr id="9220" name="Text Box 10"/>
          <p:cNvSpPr txBox="1">
            <a:spLocks noChangeArrowheads="1"/>
          </p:cNvSpPr>
          <p:nvPr/>
        </p:nvSpPr>
        <p:spPr bwMode="auto">
          <a:xfrm>
            <a:off x="228600" y="4191000"/>
            <a:ext cx="3235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/>
              <a:t>По соседству с синицей</a:t>
            </a:r>
          </a:p>
        </p:txBody>
      </p:sp>
      <p:sp>
        <p:nvSpPr>
          <p:cNvPr id="9221" name="Text Box 11"/>
          <p:cNvSpPr txBox="1">
            <a:spLocks noChangeArrowheads="1"/>
          </p:cNvSpPr>
          <p:nvPr/>
        </p:nvSpPr>
        <p:spPr bwMode="auto">
          <a:xfrm>
            <a:off x="6160489" y="3516313"/>
            <a:ext cx="24094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/>
              <a:t>А ничего, вкусно!</a:t>
            </a:r>
            <a:endParaRPr lang="ru-RU" sz="2000" b="1" dirty="0"/>
          </a:p>
        </p:txBody>
      </p:sp>
      <p:pic>
        <p:nvPicPr>
          <p:cNvPr id="9222" name="Picture 1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3800" y="2895600"/>
            <a:ext cx="165735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17" descr="1 (2)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3F7F8"/>
              </a:clrFrom>
              <a:clrTo>
                <a:srgbClr val="F3F7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752600"/>
            <a:ext cx="3046413" cy="213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Rot="1" noChangeArrowheads="1"/>
          </p:cNvSpPr>
          <p:nvPr/>
        </p:nvSpPr>
        <p:spPr bwMode="auto">
          <a:xfrm>
            <a:off x="5562600" y="1600200"/>
            <a:ext cx="2819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Дятел</a:t>
            </a:r>
          </a:p>
        </p:txBody>
      </p:sp>
      <p:pic>
        <p:nvPicPr>
          <p:cNvPr id="10" name="Рисунок 9" descr="4824.4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715000" y="4191000"/>
            <a:ext cx="2895600" cy="2239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3400" y="304800"/>
            <a:ext cx="2514600" cy="639762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Синица</a:t>
            </a:r>
          </a:p>
        </p:txBody>
      </p:sp>
      <p:pic>
        <p:nvPicPr>
          <p:cNvPr id="10245" name="Picture 5" descr="P101003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43600" y="2133600"/>
            <a:ext cx="2428875" cy="1820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8" name="Text Box 9"/>
          <p:cNvSpPr txBox="1">
            <a:spLocks noChangeArrowheads="1"/>
          </p:cNvSpPr>
          <p:nvPr/>
        </p:nvSpPr>
        <p:spPr bwMode="auto">
          <a:xfrm>
            <a:off x="914400" y="5486400"/>
            <a:ext cx="7315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синицы – </a:t>
            </a:r>
            <a:r>
              <a:rPr lang="ru-RU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клювом не</a:t>
            </a:r>
            <a:r>
              <a:rPr lang="ru-RU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щелкаем</a:t>
            </a:r>
          </a:p>
        </p:txBody>
      </p:sp>
      <p:pic>
        <p:nvPicPr>
          <p:cNvPr id="9" name="Рисунок 8" descr="0c07cbcec34825b3457a29f8ae7531fb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57199" y="1676400"/>
            <a:ext cx="2835687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Копия didaktichieskiie_kartochki__-_Liesnyie_ptitsy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200400" y="3657600"/>
            <a:ext cx="2259542" cy="1666875"/>
          </a:xfrm>
          <a:prstGeom prst="rect">
            <a:avLst/>
          </a:prstGeom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562600" y="533400"/>
            <a:ext cx="3276600" cy="487362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Воробьи</a:t>
            </a:r>
          </a:p>
        </p:txBody>
      </p:sp>
      <p:pic>
        <p:nvPicPr>
          <p:cNvPr id="11270" name="Picture 6" descr="1 (8)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48400" y="1981200"/>
            <a:ext cx="2552700" cy="235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6248400" y="5486400"/>
            <a:ext cx="27193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 dirty="0"/>
              <a:t>Воробей – это</a:t>
            </a:r>
          </a:p>
          <a:p>
            <a:pPr algn="ctr"/>
            <a:r>
              <a:rPr lang="ru-RU" sz="2800" b="1" dirty="0"/>
              <a:t> звучит гордо!</a:t>
            </a:r>
          </a:p>
        </p:txBody>
      </p:sp>
      <p:pic>
        <p:nvPicPr>
          <p:cNvPr id="8" name="Рисунок 7" descr="A185648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91000" y="3810000"/>
            <a:ext cx="2683113" cy="1955800"/>
          </a:xfrm>
          <a:prstGeom prst="rect">
            <a:avLst/>
          </a:prstGeom>
        </p:spPr>
      </p:pic>
      <p:pic>
        <p:nvPicPr>
          <p:cNvPr id="9" name="Рисунок 8" descr="vorobey_0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3276600"/>
            <a:ext cx="4003115" cy="2969583"/>
          </a:xfrm>
          <a:prstGeom prst="rect">
            <a:avLst/>
          </a:prstGeom>
        </p:spPr>
      </p:pic>
      <p:pic>
        <p:nvPicPr>
          <p:cNvPr id="10" name="Рисунок 9" descr="jeltogolovye-korolki.gif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905000" y="1600200"/>
            <a:ext cx="2819400" cy="1903095"/>
          </a:xfrm>
          <a:prstGeom prst="rect">
            <a:avLst/>
          </a:prstGeom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P101007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62600" y="2209800"/>
            <a:ext cx="3200400" cy="24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ru-RU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Птичий «базар»</a:t>
            </a:r>
          </a:p>
        </p:txBody>
      </p:sp>
      <p:pic>
        <p:nvPicPr>
          <p:cNvPr id="12292" name="Picture 4" descr="Изображение 03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09800" y="1828800"/>
            <a:ext cx="2667000" cy="2000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3" name="Picture 5" descr="Изображение 04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48000" y="4038600"/>
            <a:ext cx="3276600" cy="2457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8" name="Группа 7"/>
          <p:cNvGrpSpPr/>
          <p:nvPr/>
        </p:nvGrpSpPr>
        <p:grpSpPr>
          <a:xfrm>
            <a:off x="304799" y="1981200"/>
            <a:ext cx="1704975" cy="4648200"/>
            <a:chOff x="304799" y="1981200"/>
            <a:chExt cx="1704975" cy="4648200"/>
          </a:xfrm>
        </p:grpSpPr>
        <p:pic>
          <p:nvPicPr>
            <p:cNvPr id="6" name="Рисунок 5" descr="img_134.png"/>
            <p:cNvPicPr>
              <a:picLocks noChangeAspect="1"/>
            </p:cNvPicPr>
            <p:nvPr/>
          </p:nvPicPr>
          <p:blipFill>
            <a:blip r:embed="rId6" cstate="email"/>
            <a:srcRect t="12000"/>
            <a:stretch>
              <a:fillRect/>
            </a:stretch>
          </p:blipFill>
          <p:spPr>
            <a:xfrm flipH="1">
              <a:off x="304799" y="1981200"/>
              <a:ext cx="1704975" cy="4648200"/>
            </a:xfrm>
            <a:prstGeom prst="rect">
              <a:avLst/>
            </a:prstGeom>
          </p:spPr>
        </p:pic>
        <p:pic>
          <p:nvPicPr>
            <p:cNvPr id="7" name="Рисунок 6" descr="jeltogolovye-korolki.gif"/>
            <p:cNvPicPr>
              <a:picLocks noChangeAspect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533400" y="4343400"/>
              <a:ext cx="1464733" cy="988695"/>
            </a:xfrm>
            <a:prstGeom prst="rect">
              <a:avLst/>
            </a:prstGeom>
          </p:spPr>
        </p:pic>
      </p:grpSp>
      <p:pic>
        <p:nvPicPr>
          <p:cNvPr id="9" name="Рисунок 8" descr="golub_2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6705600" y="5486400"/>
            <a:ext cx="1625600" cy="952137"/>
          </a:xfrm>
          <a:prstGeom prst="rect">
            <a:avLst/>
          </a:prstGeom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09600" y="457200"/>
            <a:ext cx="8007350" cy="3581400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ru-RU" sz="72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СПАСИБО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72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ЗА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72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ВНИМАНИЕ !</a:t>
            </a:r>
          </a:p>
        </p:txBody>
      </p:sp>
      <p:pic>
        <p:nvPicPr>
          <p:cNvPr id="3" name="Рисунок 2" descr="vorobey_01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4038600"/>
            <a:ext cx="3352800" cy="2487168"/>
          </a:xfrm>
          <a:prstGeom prst="rect">
            <a:avLst/>
          </a:prstGeom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Направленность нашей работы</a:t>
            </a:r>
          </a:p>
        </p:txBody>
      </p:sp>
      <p:sp>
        <p:nvSpPr>
          <p:cNvPr id="409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886200" y="1524000"/>
            <a:ext cx="5045075" cy="1987550"/>
          </a:xfrm>
        </p:spPr>
        <p:txBody>
          <a:bodyPr/>
          <a:lstStyle/>
          <a:p>
            <a:pPr indent="358775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dirty="0" smtClean="0"/>
              <a:t>    Зимой мы видим на улицах намного меньше птиц, чем в теплое время года, и мы даже знаем, почему. Большая часть птиц улетает зимовать в теплые регионы. Но что же происходит с оставшимися? Птицам бывает очень сложно добывать корм зимой. </a:t>
            </a:r>
          </a:p>
        </p:txBody>
      </p:sp>
      <p:pic>
        <p:nvPicPr>
          <p:cNvPr id="4" name="Рисунок 0" descr="33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990600"/>
            <a:ext cx="3513137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Rot="1" noChangeArrowheads="1"/>
          </p:cNvSpPr>
          <p:nvPr/>
        </p:nvSpPr>
        <p:spPr bwMode="auto">
          <a:xfrm>
            <a:off x="533400" y="4114800"/>
            <a:ext cx="8382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35877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Особенно из-под снежных шапок или ледяной «глазури» на деревьях. Мы можем помочь птицам, установив кормушки. Существует большое количество разновидностей кормушек. Наша задача состояла в том, чтобы наша кормушка была удобна для как можно большего количества видов. Мы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наблюдали  за птицами, посещающими кормушку. Определяли какие виды прилетают, как часто, какие корма предпочитают.  По возможности делали фотографии птиц. По разнообразию вида оценили благополучность наблюдаемого участка.</a:t>
            </a: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1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404813"/>
            <a:ext cx="7126288" cy="923925"/>
          </a:xfrm>
        </p:spPr>
        <p:txBody>
          <a:bodyPr/>
          <a:lstStyle/>
          <a:p>
            <a:pPr algn="ctr" eaLnBrk="1" hangingPunct="1"/>
            <a:r>
              <a:rPr lang="ru-RU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Цель проекта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752600"/>
            <a:ext cx="8001000" cy="4724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008000"/>
              </a:buClr>
              <a:buFont typeface="Wingdings" pitchFamily="2" charset="2"/>
              <a:buChar char="Ø"/>
            </a:pPr>
            <a:r>
              <a:rPr lang="ru-RU" sz="2000" b="1" dirty="0" smtClean="0">
                <a:latin typeface="Arial" pitchFamily="34" charset="0"/>
              </a:rPr>
              <a:t>Формировать у детей обобщённое представление о птицах как живых существах, живущих на земле, на воде, которые умеют летать в воздухе, и имеющих типичное строение, приспособленных к определённым климатическим условиям;</a:t>
            </a:r>
          </a:p>
          <a:p>
            <a:pPr eaLnBrk="1" hangingPunct="1">
              <a:lnSpc>
                <a:spcPct val="80000"/>
              </a:lnSpc>
              <a:buClr>
                <a:srgbClr val="008000"/>
              </a:buClr>
              <a:buFont typeface="Wingdings" pitchFamily="2" charset="2"/>
              <a:buChar char="Ø"/>
            </a:pPr>
            <a:r>
              <a:rPr lang="ru-RU" sz="2000" b="1" dirty="0" smtClean="0">
                <a:latin typeface="Arial" pitchFamily="34" charset="0"/>
              </a:rPr>
              <a:t> Развивать интерес к жизни птиц;</a:t>
            </a:r>
          </a:p>
          <a:p>
            <a:pPr eaLnBrk="1" hangingPunct="1">
              <a:lnSpc>
                <a:spcPct val="80000"/>
              </a:lnSpc>
              <a:buClr>
                <a:srgbClr val="008000"/>
              </a:buClr>
              <a:buFont typeface="Wingdings" pitchFamily="2" charset="2"/>
              <a:buChar char="Ø"/>
            </a:pPr>
            <a:r>
              <a:rPr lang="ru-RU" sz="2000" b="1" dirty="0" smtClean="0">
                <a:latin typeface="Arial" pitchFamily="34" charset="0"/>
              </a:rPr>
              <a:t> Формировать осознанно-правильное отношение к птицам ближайшего окружения, желание практически сохранить, поддержать, создать для них нужные условия.</a:t>
            </a:r>
          </a:p>
          <a:p>
            <a:pPr eaLnBrk="1" hangingPunct="1">
              <a:lnSpc>
                <a:spcPct val="80000"/>
              </a:lnSpc>
              <a:buClr>
                <a:srgbClr val="008000"/>
              </a:buClr>
              <a:buFont typeface="Wingdings" pitchFamily="2" charset="2"/>
              <a:buChar char="Ø"/>
            </a:pPr>
            <a:r>
              <a:rPr lang="ru-RU" sz="2000" b="1" dirty="0" smtClean="0">
                <a:latin typeface="Arial" pitchFamily="34" charset="0"/>
              </a:rPr>
              <a:t> Ознакомление с художественной литературой, участие детей в драматизациях  небольших отрывков произведений. </a:t>
            </a:r>
          </a:p>
          <a:p>
            <a:pPr eaLnBrk="1" hangingPunct="1">
              <a:lnSpc>
                <a:spcPct val="80000"/>
              </a:lnSpc>
              <a:buClr>
                <a:srgbClr val="008000"/>
              </a:buClr>
              <a:buFont typeface="Wingdings" pitchFamily="2" charset="2"/>
              <a:buChar char="Ø"/>
            </a:pPr>
            <a:r>
              <a:rPr lang="ru-RU" sz="2000" b="1" dirty="0" smtClean="0">
                <a:latin typeface="Arial" pitchFamily="34" charset="0"/>
              </a:rPr>
              <a:t> Учить отгадывать загадки, построенные на описании и сравнении, познакомить с пословицами, приметами их значением, учить чётко поизносить их.</a:t>
            </a:r>
          </a:p>
          <a:p>
            <a:pPr eaLnBrk="1" hangingPunct="1">
              <a:lnSpc>
                <a:spcPct val="80000"/>
              </a:lnSpc>
              <a:buClr>
                <a:srgbClr val="008000"/>
              </a:buClr>
              <a:buFont typeface="Wingdings" pitchFamily="2" charset="2"/>
              <a:buChar char="Ø"/>
            </a:pPr>
            <a:r>
              <a:rPr lang="ru-RU" sz="2000" b="1" dirty="0" smtClean="0">
                <a:latin typeface="Arial" pitchFamily="34" charset="0"/>
              </a:rPr>
              <a:t> Придумывать небольшие истории про птиц, составление рассказов из личного опыта.</a:t>
            </a:r>
          </a:p>
          <a:p>
            <a:pPr eaLnBrk="1" hangingPunct="1">
              <a:lnSpc>
                <a:spcPct val="80000"/>
              </a:lnSpc>
              <a:buClr>
                <a:srgbClr val="008000"/>
              </a:buClr>
              <a:buFont typeface="Wingdings" pitchFamily="2" charset="2"/>
              <a:buChar char="Ø"/>
            </a:pPr>
            <a:endParaRPr lang="ru-RU" sz="2000" b="1" dirty="0" smtClean="0">
              <a:latin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1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/>
            </a:r>
            <a:br>
              <a:rPr lang="ru-RU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</a:br>
            <a:r>
              <a:rPr lang="ru-RU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Задачи</a:t>
            </a:r>
            <a:r>
              <a:rPr lang="ru-RU" sz="4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/>
            </a:r>
            <a:br>
              <a:rPr lang="ru-RU" sz="4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</a:br>
            <a:endParaRPr lang="ru-RU" sz="4000" b="1" dirty="0" smtClean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2057400"/>
            <a:ext cx="7200900" cy="3124200"/>
          </a:xfrm>
        </p:spPr>
        <p:txBody>
          <a:bodyPr/>
          <a:lstStyle/>
          <a:p>
            <a:pPr marL="457200" indent="-457200" eaLnBrk="1" hangingPunct="1">
              <a:buClr>
                <a:srgbClr val="008000"/>
              </a:buClr>
              <a:buFont typeface="+mj-lt"/>
              <a:buAutoNum type="arabicPeriod"/>
            </a:pPr>
            <a:r>
              <a:rPr lang="ru-RU" sz="2000" b="1" dirty="0" smtClean="0">
                <a:latin typeface="Arial" pitchFamily="34" charset="0"/>
              </a:rPr>
              <a:t>Уточнить  внешние признаки птиц, особенности внешнего строения, позволяющие летать.</a:t>
            </a:r>
          </a:p>
          <a:p>
            <a:pPr marL="457200" indent="-457200" eaLnBrk="1" hangingPunct="1">
              <a:buClr>
                <a:srgbClr val="008000"/>
              </a:buClr>
              <a:buFont typeface="+mj-lt"/>
              <a:buAutoNum type="arabicPeriod"/>
            </a:pPr>
            <a:r>
              <a:rPr lang="ru-RU" sz="2000" b="1" dirty="0" smtClean="0">
                <a:latin typeface="Arial" pitchFamily="34" charset="0"/>
              </a:rPr>
              <a:t>Уточнить представления о знакомых птицах, условиях их обитания, роли человека в жизни птиц.</a:t>
            </a:r>
          </a:p>
          <a:p>
            <a:pPr marL="457200" indent="-457200" eaLnBrk="1" hangingPunct="1">
              <a:buClr>
                <a:srgbClr val="008000"/>
              </a:buClr>
              <a:buFont typeface="+mj-lt"/>
              <a:buAutoNum type="arabicPeriod"/>
            </a:pPr>
            <a:r>
              <a:rPr lang="ru-RU" sz="2000" b="1" dirty="0" smtClean="0">
                <a:latin typeface="Arial" pitchFamily="34" charset="0"/>
              </a:rPr>
              <a:t>Познакомить с удивительными загадками и тайнами из жизни птиц.</a:t>
            </a:r>
          </a:p>
          <a:p>
            <a:pPr marL="457200" indent="-457200" eaLnBrk="1" hangingPunct="1">
              <a:buClr>
                <a:srgbClr val="008000"/>
              </a:buClr>
              <a:buFont typeface="+mj-lt"/>
              <a:buAutoNum type="arabicPeriod"/>
            </a:pPr>
            <a:r>
              <a:rPr lang="ru-RU" sz="2000" b="1" dirty="0" smtClean="0">
                <a:latin typeface="Arial" pitchFamily="34" charset="0"/>
              </a:rPr>
              <a:t> Приучать заботиться о птицах ближайшего окружения.</a:t>
            </a:r>
          </a:p>
          <a:p>
            <a:pPr marL="457200" indent="-457200" eaLnBrk="1" hangingPunct="1">
              <a:buClr>
                <a:srgbClr val="008000"/>
              </a:buClr>
              <a:buFont typeface="+mj-lt"/>
              <a:buAutoNum type="arabicPeriod"/>
            </a:pPr>
            <a:endParaRPr lang="ru-RU" sz="2000" b="1" dirty="0" smtClean="0">
              <a:latin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Взаимодействие участников проекта</a:t>
            </a:r>
          </a:p>
        </p:txBody>
      </p:sp>
      <p:sp>
        <p:nvSpPr>
          <p:cNvPr id="6" name="Овал 5"/>
          <p:cNvSpPr/>
          <p:nvPr/>
        </p:nvSpPr>
        <p:spPr>
          <a:xfrm>
            <a:off x="3733800" y="1828800"/>
            <a:ext cx="2362200" cy="2362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953000" y="3505200"/>
            <a:ext cx="2362200" cy="236220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ДЕТИ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895600" y="3657600"/>
            <a:ext cx="2362200" cy="2362200"/>
          </a:xfrm>
          <a:prstGeom prst="ellipse">
            <a:avLst/>
          </a:prstGeom>
          <a:solidFill>
            <a:srgbClr val="0099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РОДИТЕЛИ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35" presetClass="emph" presetSubtype="0" repeatCount="3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3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3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559675" cy="900112"/>
          </a:xfrm>
        </p:spPr>
        <p:txBody>
          <a:bodyPr/>
          <a:lstStyle/>
          <a:p>
            <a:pPr algn="ctr" eaLnBrk="1" hangingPunct="1"/>
            <a:r>
              <a:rPr lang="ru-RU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Здравствуйте птицы!</a:t>
            </a:r>
          </a:p>
        </p:txBody>
      </p:sp>
      <p:pic>
        <p:nvPicPr>
          <p:cNvPr id="8195" name="Picture 2" descr="D:\ozon 2011\воробьи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3733800" cy="2438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3" descr="D:\ozon 2011\ит б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53000" y="1524000"/>
            <a:ext cx="3581400" cy="24844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4" descr="D:\ozon 2011\Рисунок1ьблдю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7200" y="4191000"/>
            <a:ext cx="3657600" cy="2438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5" descr="D:\ozon 2011\снегирь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53000" y="4267200"/>
            <a:ext cx="3630386" cy="228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Результаты наших наблюдений</a:t>
            </a:r>
          </a:p>
        </p:txBody>
      </p:sp>
      <p:sp>
        <p:nvSpPr>
          <p:cNvPr id="512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600201"/>
            <a:ext cx="8229600" cy="2209800"/>
          </a:xfrm>
        </p:spPr>
        <p:txBody>
          <a:bodyPr/>
          <a:lstStyle/>
          <a:p>
            <a:pPr indent="358775">
              <a:lnSpc>
                <a:spcPct val="80000"/>
              </a:lnSpc>
              <a:buClr>
                <a:srgbClr val="008000"/>
              </a:buClr>
              <a:buFont typeface="Wingdings" pitchFamily="2" charset="2"/>
              <a:buChar char="Ш"/>
            </a:pPr>
            <a:r>
              <a:rPr lang="ru-RU" sz="2600" dirty="0" smtClean="0">
                <a:latin typeface="Arial" pitchFamily="34" charset="0"/>
              </a:rPr>
              <a:t>День первый – птиц не было замечено.</a:t>
            </a:r>
          </a:p>
          <a:p>
            <a:pPr indent="358775">
              <a:lnSpc>
                <a:spcPct val="80000"/>
              </a:lnSpc>
              <a:buClr>
                <a:srgbClr val="008000"/>
              </a:buClr>
              <a:buFont typeface="Wingdings" pitchFamily="2" charset="2"/>
              <a:buChar char="Ш"/>
            </a:pPr>
            <a:r>
              <a:rPr lang="ru-RU" sz="2600" dirty="0" smtClean="0">
                <a:latin typeface="Arial" pitchFamily="34" charset="0"/>
              </a:rPr>
              <a:t>День второй – птицы появились на участке, но к пище не притронулись</a:t>
            </a:r>
          </a:p>
          <a:p>
            <a:pPr indent="358775">
              <a:lnSpc>
                <a:spcPct val="80000"/>
              </a:lnSpc>
              <a:buClr>
                <a:srgbClr val="008000"/>
              </a:buClr>
              <a:buFont typeface="Wingdings" pitchFamily="2" charset="2"/>
              <a:buChar char="Ш"/>
            </a:pPr>
            <a:r>
              <a:rPr lang="ru-RU" sz="2600" dirty="0" smtClean="0">
                <a:latin typeface="Arial" pitchFamily="34" charset="0"/>
              </a:rPr>
              <a:t>День третий – птиц на участке появилось гораздо больше, пробовали пищу.</a:t>
            </a:r>
          </a:p>
          <a:p>
            <a:pPr indent="358775">
              <a:lnSpc>
                <a:spcPct val="80000"/>
              </a:lnSpc>
              <a:buClr>
                <a:srgbClr val="008000"/>
              </a:buClr>
              <a:buFont typeface="Wingdings" pitchFamily="2" charset="2"/>
              <a:buChar char="Ш"/>
            </a:pPr>
            <a:r>
              <a:rPr lang="ru-RU" sz="2600" dirty="0" smtClean="0">
                <a:latin typeface="Arial" pitchFamily="34" charset="0"/>
              </a:rPr>
              <a:t>День четвертый – птиц гораздо больше, прилетали в определенное время: </a:t>
            </a:r>
          </a:p>
          <a:p>
            <a:pPr indent="358775">
              <a:lnSpc>
                <a:spcPct val="80000"/>
              </a:lnSpc>
              <a:buClr>
                <a:srgbClr val="008000"/>
              </a:buClr>
              <a:buFont typeface="Wingdings" pitchFamily="2" charset="2"/>
              <a:buChar char="Ш"/>
            </a:pPr>
            <a:r>
              <a:rPr lang="ru-RU" sz="2600" dirty="0" smtClean="0">
                <a:latin typeface="Arial" pitchFamily="34" charset="0"/>
              </a:rPr>
              <a:t>около 10.00 утра</a:t>
            </a:r>
          </a:p>
          <a:p>
            <a:pPr indent="358775">
              <a:lnSpc>
                <a:spcPct val="80000"/>
              </a:lnSpc>
              <a:buClr>
                <a:srgbClr val="008000"/>
              </a:buClr>
              <a:buFont typeface="Wingdings" pitchFamily="2" charset="2"/>
              <a:buChar char="Ш"/>
            </a:pPr>
            <a:r>
              <a:rPr lang="ru-RU" sz="2600" dirty="0" smtClean="0">
                <a:latin typeface="Arial" pitchFamily="34" charset="0"/>
              </a:rPr>
              <a:t>15.00  </a:t>
            </a:r>
          </a:p>
          <a:p>
            <a:pPr indent="358775">
              <a:lnSpc>
                <a:spcPct val="80000"/>
              </a:lnSpc>
              <a:buClr>
                <a:srgbClr val="008000"/>
              </a:buClr>
              <a:buFont typeface="Wingdings" pitchFamily="2" charset="2"/>
              <a:buChar char="Ш"/>
            </a:pPr>
            <a:r>
              <a:rPr lang="ru-RU" sz="2600" dirty="0" smtClean="0">
                <a:latin typeface="Arial" pitchFamily="34" charset="0"/>
              </a:rPr>
              <a:t>17.00</a:t>
            </a:r>
          </a:p>
          <a:p>
            <a:pPr indent="358775">
              <a:lnSpc>
                <a:spcPct val="80000"/>
              </a:lnSpc>
              <a:buClr>
                <a:srgbClr val="008000"/>
              </a:buClr>
              <a:buFont typeface="Wingdings" pitchFamily="2" charset="2"/>
              <a:buChar char="Ш"/>
            </a:pPr>
            <a:r>
              <a:rPr lang="ru-RU" sz="2600" dirty="0" smtClean="0">
                <a:latin typeface="Arial" pitchFamily="34" charset="0"/>
              </a:rPr>
              <a:t>Последующие дни – огромные скопления птиц (даже корма не оставалось после кормежки)</a:t>
            </a:r>
          </a:p>
          <a:p>
            <a:pPr indent="358775">
              <a:lnSpc>
                <a:spcPct val="80000"/>
              </a:lnSpc>
              <a:buClr>
                <a:srgbClr val="008000"/>
              </a:buClr>
              <a:buFont typeface="Wingdings" pitchFamily="2" charset="2"/>
              <a:buNone/>
            </a:pPr>
            <a:endParaRPr lang="ru-RU" sz="2600" dirty="0" smtClean="0">
              <a:latin typeface="Arial" pitchFamily="34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229600" cy="712787"/>
          </a:xfrm>
        </p:spPr>
        <p:txBody>
          <a:bodyPr/>
          <a:lstStyle/>
          <a:p>
            <a:pPr algn="ctr" eaLnBrk="1" hangingPunct="1"/>
            <a:r>
              <a:rPr lang="ru-RU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Покормите птиц зимой…</a:t>
            </a:r>
          </a:p>
        </p:txBody>
      </p:sp>
      <p:sp>
        <p:nvSpPr>
          <p:cNvPr id="19459" name="Rectangle 10"/>
          <p:cNvSpPr>
            <a:spLocks noGrp="1" noChangeArrowheads="1"/>
          </p:cNvSpPr>
          <p:nvPr>
            <p:ph type="body" sz="half" idx="3"/>
          </p:nvPr>
        </p:nvSpPr>
        <p:spPr>
          <a:xfrm>
            <a:off x="4419600" y="1905000"/>
            <a:ext cx="4419600" cy="35814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ru-RU" sz="1800" b="1" dirty="0" smtClean="0">
                <a:latin typeface="Arial" pitchFamily="34" charset="0"/>
              </a:rPr>
              <a:t>Покормите птиц зимой.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1800" b="1" dirty="0" smtClean="0">
                <a:latin typeface="Arial" pitchFamily="34" charset="0"/>
              </a:rPr>
              <a:t>Пусть со всех концов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1800" b="1" dirty="0" smtClean="0">
                <a:latin typeface="Arial" pitchFamily="34" charset="0"/>
              </a:rPr>
              <a:t>К вам слетятся, как домой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1800" b="1" dirty="0" smtClean="0">
                <a:latin typeface="Arial" pitchFamily="34" charset="0"/>
              </a:rPr>
              <a:t>Стайки на крыльцо…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1800" b="1" dirty="0" smtClean="0">
                <a:latin typeface="Arial" pitchFamily="34" charset="0"/>
              </a:rPr>
              <a:t>Разве можно забывать: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1800" b="1" dirty="0" smtClean="0">
                <a:latin typeface="Arial" pitchFamily="34" charset="0"/>
              </a:rPr>
              <a:t>Улететь могли,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1800" b="1" dirty="0" smtClean="0">
                <a:latin typeface="Arial" pitchFamily="34" charset="0"/>
              </a:rPr>
              <a:t>А остались зимовать заодно с   людьми.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1800" b="1" dirty="0" smtClean="0">
                <a:latin typeface="Arial" pitchFamily="34" charset="0"/>
              </a:rPr>
              <a:t>Приучите птиц зимой к своему окну,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1800" b="1" dirty="0" smtClean="0">
                <a:latin typeface="Arial" pitchFamily="34" charset="0"/>
              </a:rPr>
              <a:t>Чтоб без песен не пришлось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1800" b="1" dirty="0" smtClean="0">
                <a:latin typeface="Arial" pitchFamily="34" charset="0"/>
              </a:rPr>
              <a:t>Нам встречать весну.</a:t>
            </a:r>
          </a:p>
        </p:txBody>
      </p:sp>
      <p:pic>
        <p:nvPicPr>
          <p:cNvPr id="6" name="Рисунок 5" descr="SAM_083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09600" y="1143000"/>
            <a:ext cx="36576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SAM_108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09600" y="3810000"/>
            <a:ext cx="3619500" cy="2714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vorobey_01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53200" y="5105400"/>
            <a:ext cx="1797610" cy="1333500"/>
          </a:xfrm>
          <a:prstGeom prst="rect">
            <a:avLst/>
          </a:prstGeom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2.7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1.1|1"/>
</p:tagLst>
</file>

<file path=ppt/theme/theme1.xml><?xml version="1.0" encoding="utf-8"?>
<a:theme xmlns:a="http://schemas.openxmlformats.org/drawingml/2006/main" name="Тема15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Тема15</Template>
  <TotalTime>381</TotalTime>
  <Words>748</Words>
  <Application>Microsoft Office PowerPoint</Application>
  <PresentationFormat>Экран (4:3)</PresentationFormat>
  <Paragraphs>118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Тема15</vt:lpstr>
      <vt:lpstr>Работу выполнила воспитатель:  Панарина  Елена Алексеевна</vt:lpstr>
      <vt:lpstr>Слайд 2</vt:lpstr>
      <vt:lpstr>Направленность нашей работы</vt:lpstr>
      <vt:lpstr>Цель проекта</vt:lpstr>
      <vt:lpstr> Задачи </vt:lpstr>
      <vt:lpstr>Взаимодействие участников проекта</vt:lpstr>
      <vt:lpstr>Здравствуйте птицы!</vt:lpstr>
      <vt:lpstr>Результаты наших наблюдений</vt:lpstr>
      <vt:lpstr>Покормите птиц зимой…</vt:lpstr>
      <vt:lpstr>Слайд 10</vt:lpstr>
      <vt:lpstr>Корм, который мы выбрали для подкормки птиц</vt:lpstr>
      <vt:lpstr>Виды птиц, которые посещали наши кормушки</vt:lpstr>
      <vt:lpstr>Кормушки, которые  использовали  для подкормки птиц</vt:lpstr>
      <vt:lpstr>Наши родители - мастера!</vt:lpstr>
      <vt:lpstr>Развивающая среда нашей группы</vt:lpstr>
      <vt:lpstr>Книги, которые учат…</vt:lpstr>
      <vt:lpstr>Занятия и беседы</vt:lpstr>
      <vt:lpstr>Целевые прогулки и наблюдения</vt:lpstr>
      <vt:lpstr>Птицы нашими руками</vt:lpstr>
      <vt:lpstr>Фото «наших» птичек</vt:lpstr>
      <vt:lpstr>Синица</vt:lpstr>
      <vt:lpstr>Воробьи</vt:lpstr>
      <vt:lpstr>Птичий «базар»</vt:lpstr>
      <vt:lpstr>Слайд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Птицы нашего двора</dc:title>
  <dc:creator>Панарина Е.А.</dc:creator>
  <cp:lastModifiedBy>User</cp:lastModifiedBy>
  <cp:revision>55</cp:revision>
  <cp:lastPrinted>1601-01-01T00:00:00Z</cp:lastPrinted>
  <dcterms:created xsi:type="dcterms:W3CDTF">1601-01-01T00:00:00Z</dcterms:created>
  <dcterms:modified xsi:type="dcterms:W3CDTF">2013-01-19T18:25:34Z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