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3" r:id="rId7"/>
    <p:sldId id="261" r:id="rId8"/>
    <p:sldId id="262" r:id="rId9"/>
    <p:sldId id="264" r:id="rId1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545" autoAdjust="0"/>
    <p:restoredTop sz="94660"/>
  </p:normalViewPr>
  <p:slideViewPr>
    <p:cSldViewPr>
      <p:cViewPr varScale="1">
        <p:scale>
          <a:sx n="104" d="100"/>
          <a:sy n="104" d="100"/>
        </p:scale>
        <p:origin x="-29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0A0F740A-B06B-458D-829D-29A55D378CC4}" type="datetimeFigureOut">
              <a:rPr lang="ru-RU"/>
              <a:pPr>
                <a:defRPr/>
              </a:pPr>
              <a:t>23.11.2012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2321C01C-34CA-4589-AB2C-4C2E47D905F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D5C7D50-6E6F-4978-BBC4-38D07CC53DED}" type="datetimeFigureOut">
              <a:rPr lang="ru-RU" smtClean="0"/>
              <a:pPr>
                <a:defRPr/>
              </a:pPr>
              <a:t>23.11.2012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pPr>
              <a:defRPr/>
            </a:pPr>
            <a:fld id="{DFA2A783-2C09-42F0-BEE1-641FD0ACE46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F01BA42-9117-4D31-902B-D215567CEBDC}" type="datetimeFigureOut">
              <a:rPr lang="ru-RU" smtClean="0"/>
              <a:pPr>
                <a:defRPr/>
              </a:pPr>
              <a:t>23.11.2012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CBE05B-A5B0-47ED-BDD9-3790D5C4A97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D7A7919-A0FF-47B1-A85E-53C85EBA89B2}" type="datetimeFigureOut">
              <a:rPr lang="ru-RU" smtClean="0"/>
              <a:pPr>
                <a:defRPr/>
              </a:pPr>
              <a:t>23.11.2012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6DA9B3-96DD-40DD-8895-BBA386654C1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EF45A98-B365-4293-AEEC-173E274D8F74}" type="datetimeFigureOut">
              <a:rPr lang="ru-RU" smtClean="0"/>
              <a:pPr>
                <a:defRPr/>
              </a:pPr>
              <a:t>23.11.2012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pPr>
              <a:defRPr/>
            </a:pPr>
            <a:fld id="{70A15632-90FB-42A9-8548-1A02076180D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4DA793D-782B-4ED6-B505-862E14CF3D79}" type="datetimeFigureOut">
              <a:rPr lang="ru-RU" smtClean="0"/>
              <a:pPr>
                <a:defRPr/>
              </a:pPr>
              <a:t>23.11.2012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AF0965-CD1E-4A90-8731-A698CD590DC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427108F-61AA-483E-914C-ABFCA1ED1CE6}" type="datetimeFigureOut">
              <a:rPr lang="ru-RU" smtClean="0"/>
              <a:pPr>
                <a:defRPr/>
              </a:pPr>
              <a:t>23.11.2012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7B12DA-15E6-4936-9EDF-82B56752C13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E5CD5DB-CCD4-42BF-9467-839603F1D5FB}" type="datetimeFigureOut">
              <a:rPr lang="ru-RU" smtClean="0"/>
              <a:pPr>
                <a:defRPr/>
              </a:pPr>
              <a:t>23.11.2012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pPr>
              <a:defRPr/>
            </a:pPr>
            <a:fld id="{44860BFC-D995-43C8-A520-6784AB95203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4005C8D-0158-49B8-BC84-6AA6B92B855E}" type="datetimeFigureOut">
              <a:rPr lang="ru-RU" smtClean="0"/>
              <a:pPr>
                <a:defRPr/>
              </a:pPr>
              <a:t>23.11.2012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A4843D-601F-45DE-A215-3B64AA2E1F7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5115E81-D858-4AB4-89FF-170793D45BCB}" type="datetimeFigureOut">
              <a:rPr lang="ru-RU" smtClean="0"/>
              <a:pPr>
                <a:defRPr/>
              </a:pPr>
              <a:t>23.11.2012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F58C90-0A17-41A0-AD63-D4ACD2ECA4F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3D317E1-7FA1-4453-AF32-7178B6FDCF65}" type="datetimeFigureOut">
              <a:rPr lang="ru-RU" smtClean="0"/>
              <a:pPr>
                <a:defRPr/>
              </a:pPr>
              <a:t>23.11.2012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87C702-991B-47C1-B3C3-B67161665A1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0779FCD-5BC0-491B-81CD-2B190387FD1F}" type="datetimeFigureOut">
              <a:rPr lang="ru-RU" smtClean="0"/>
              <a:pPr>
                <a:defRPr/>
              </a:pPr>
              <a:t>23.11.2012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217560-4AE0-4F5C-BC24-85E8F6191B8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EC9D9A79-DA32-4B8A-8794-2B3B5097B145}" type="datetimeFigureOut">
              <a:rPr lang="ru-RU" smtClean="0"/>
              <a:pPr>
                <a:defRPr/>
              </a:pPr>
              <a:t>23.11.2012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ABEE5D50-654C-4033-9B96-C7F29F7C941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ctrTitle"/>
          </p:nvPr>
        </p:nvSpPr>
        <p:spPr>
          <a:xfrm>
            <a:off x="684213" y="260648"/>
            <a:ext cx="7772400" cy="3600399"/>
          </a:xfrm>
        </p:spPr>
        <p:txBody>
          <a:bodyPr>
            <a:normAutofit/>
          </a:bodyPr>
          <a:lstStyle/>
          <a:p>
            <a:pPr algn="ctr" eaLnBrk="1" hangingPunct="1"/>
            <a:r>
              <a:rPr lang="ru-RU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Book Antiqua" pitchFamily="18" charset="0"/>
              </a:rPr>
              <a:t>Использование </a:t>
            </a:r>
            <a:r>
              <a:rPr lang="ru-RU" sz="28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Book Antiqua" pitchFamily="18" charset="0"/>
              </a:rPr>
              <a:t>здоровьесберегающих</a:t>
            </a:r>
            <a:r>
              <a:rPr lang="ru-RU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Book Antiqua" pitchFamily="18" charset="0"/>
              </a:rPr>
              <a:t> технологий в воспитательно-образовательном процессе ДОУ для организации единого образовательного пространства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31640" y="4869160"/>
            <a:ext cx="6858000" cy="749424"/>
          </a:xfrm>
        </p:spPr>
        <p:txBody>
          <a:bodyPr rtlCol="0">
            <a:normAutofit fontScale="62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Автор-разработчик: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b="1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Коваленко Ж.Т., ГБДОУ  детский сад № 33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                               Красногвардейского района Санкт-Петербурга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rgbClr val="C00000"/>
                </a:solidFill>
                <a:latin typeface="Book Antiqua" pitchFamily="18" charset="0"/>
              </a:rPr>
              <a:t>Актуальные проблемы</a:t>
            </a:r>
          </a:p>
        </p:txBody>
      </p:sp>
      <p:sp>
        <p:nvSpPr>
          <p:cNvPr id="3075" name="Содержимое 2"/>
          <p:cNvSpPr>
            <a:spLocks noGrp="1"/>
          </p:cNvSpPr>
          <p:nvPr>
            <p:ph idx="1"/>
          </p:nvPr>
        </p:nvSpPr>
        <p:spPr>
          <a:xfrm>
            <a:off x="304800" y="1196752"/>
            <a:ext cx="8686800" cy="4883373"/>
          </a:xfrm>
        </p:spPr>
        <p:txBody>
          <a:bodyPr>
            <a:normAutofit/>
          </a:bodyPr>
          <a:lstStyle/>
          <a:p>
            <a:pPr eaLnBrk="1" hangingPunct="1">
              <a:buNone/>
            </a:pPr>
            <a:r>
              <a:rPr lang="ru-RU" sz="2400" dirty="0" smtClean="0"/>
              <a:t>           </a:t>
            </a:r>
            <a:r>
              <a:rPr lang="ru-RU" sz="2000" b="1" dirty="0" smtClean="0"/>
              <a:t>Здоровье ребенка – одна из актуальнейших проблем современного общества. В условиях современной природно-социальной и экологической ситуации проблема детей приобретает глобальный характер. Разнообразные медицинские, социальные, демографические данные свидетельствуют о том, что 14% детей России можно считать здоровыми, 50%  имеют те или иные отклонения, 35% - хронически больны.</a:t>
            </a:r>
          </a:p>
          <a:p>
            <a:pPr eaLnBrk="1" hangingPunct="1">
              <a:buNone/>
            </a:pPr>
            <a:r>
              <a:rPr lang="ru-RU" sz="2000" b="1" dirty="0" smtClean="0"/>
              <a:t>           В дошкольном возрасте в результате целенаправленного педагогического воздействия формируются здоровье, привычка к здоровому образу жизни, общая выносливость, работоспособность организма.</a:t>
            </a:r>
          </a:p>
          <a:p>
            <a:pPr eaLnBrk="1" hangingPunct="1">
              <a:buNone/>
            </a:pPr>
            <a:r>
              <a:rPr lang="ru-RU" sz="2000" b="1" dirty="0" smtClean="0"/>
              <a:t>           Деятельность взрослого  направлена на укрепление здоровья дошкольника. Главное, создание благоприятных условий для  обеспечения оптимального физического и психического развития ребенка.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b="1" dirty="0" smtClean="0">
                <a:solidFill>
                  <a:srgbClr val="C00000"/>
                </a:solidFill>
                <a:latin typeface="Book Antiqua" pitchFamily="18" charset="0"/>
              </a:rPr>
              <a:t>Для кого, для чего и с кем?</a:t>
            </a:r>
          </a:p>
        </p:txBody>
      </p:sp>
      <p:sp>
        <p:nvSpPr>
          <p:cNvPr id="4099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/>
            <a:r>
              <a:rPr lang="ru-RU" b="1" u="sng" dirty="0" smtClean="0"/>
              <a:t>Адресат</a:t>
            </a:r>
            <a:r>
              <a:rPr lang="ru-RU" b="1" dirty="0" smtClean="0"/>
              <a:t> – </a:t>
            </a:r>
            <a:r>
              <a:rPr lang="ru-RU" sz="3000" b="1" dirty="0" smtClean="0"/>
              <a:t>Дети дошкольного возраста</a:t>
            </a:r>
          </a:p>
          <a:p>
            <a:pPr eaLnBrk="1" hangingPunct="1"/>
            <a:endParaRPr lang="ru-RU" sz="3000" b="1" dirty="0" smtClean="0"/>
          </a:p>
          <a:p>
            <a:pPr eaLnBrk="1" hangingPunct="1"/>
            <a:r>
              <a:rPr lang="ru-RU" b="1" u="sng" dirty="0" smtClean="0"/>
              <a:t>Цель</a:t>
            </a:r>
            <a:r>
              <a:rPr lang="ru-RU" b="1" dirty="0" smtClean="0"/>
              <a:t> – </a:t>
            </a:r>
            <a:r>
              <a:rPr lang="ru-RU" sz="3000" b="1" dirty="0" smtClean="0"/>
              <a:t>Сохранение и укрепление здоровья детей, формирование у родителей, педагогов, воспитанников ответственности в деле сохранения собственного здоровья</a:t>
            </a:r>
          </a:p>
          <a:p>
            <a:pPr eaLnBrk="1" hangingPunct="1"/>
            <a:endParaRPr lang="ru-RU" sz="3000" b="1" dirty="0" smtClean="0"/>
          </a:p>
          <a:p>
            <a:pPr eaLnBrk="1" hangingPunct="1"/>
            <a:r>
              <a:rPr lang="ru-RU" b="1" u="sng" dirty="0" smtClean="0"/>
              <a:t>Участники </a:t>
            </a:r>
            <a:r>
              <a:rPr lang="ru-RU" b="1" dirty="0" smtClean="0"/>
              <a:t>– </a:t>
            </a:r>
            <a:r>
              <a:rPr lang="ru-RU" sz="3000" b="1" dirty="0" smtClean="0"/>
              <a:t>Дети, педагоги, родители, педагогическая общественность, социальные институты.</a:t>
            </a:r>
            <a:endParaRPr lang="ru-RU" sz="3000" b="1" u="sng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title"/>
          </p:nvPr>
        </p:nvSpPr>
        <p:spPr>
          <a:xfrm>
            <a:off x="304800" y="0"/>
            <a:ext cx="8686800" cy="692696"/>
          </a:xfrm>
        </p:spPr>
        <p:txBody>
          <a:bodyPr/>
          <a:lstStyle/>
          <a:p>
            <a:pPr eaLnBrk="1" hangingPunct="1"/>
            <a:r>
              <a:rPr lang="ru-RU" b="1" dirty="0" smtClean="0">
                <a:solidFill>
                  <a:srgbClr val="C00000"/>
                </a:solidFill>
                <a:latin typeface="Book Antiqua" pitchFamily="18" charset="0"/>
              </a:rPr>
              <a:t>Методы и этапы проекта</a:t>
            </a:r>
          </a:p>
        </p:txBody>
      </p:sp>
      <p:sp>
        <p:nvSpPr>
          <p:cNvPr id="5123" name="Содержимое 2"/>
          <p:cNvSpPr>
            <a:spLocks noGrp="1"/>
          </p:cNvSpPr>
          <p:nvPr>
            <p:ph idx="1"/>
          </p:nvPr>
        </p:nvSpPr>
        <p:spPr>
          <a:xfrm>
            <a:off x="304800" y="764704"/>
            <a:ext cx="8686800" cy="5904656"/>
          </a:xfrm>
        </p:spPr>
        <p:txBody>
          <a:bodyPr>
            <a:normAutofit lnSpcReduction="10000"/>
          </a:bodyPr>
          <a:lstStyle/>
          <a:p>
            <a:pPr eaLnBrk="1" hangingPunct="1">
              <a:buNone/>
            </a:pPr>
            <a:r>
              <a:rPr lang="ru-RU" sz="2800" dirty="0" smtClean="0"/>
              <a:t>Методы проекта: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ru-RU" sz="1800" b="1" dirty="0" smtClean="0"/>
              <a:t>Изучение научно-практической литературы по избранной теме, нормативных и инструктивных документов.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ru-RU" sz="1800" b="1" dirty="0" smtClean="0"/>
              <a:t>Анализ имеющегося опыта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ru-RU" sz="1800" b="1" dirty="0" smtClean="0"/>
              <a:t>Методы педагогического и психологического анализа (констатирующая и контрольная диагностика, наблюдения, эксперименты, тестирование, анкетирование)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ru-RU" sz="1800" b="1" dirty="0" smtClean="0"/>
              <a:t>Метод изучения теоретического анализа и обобщения опыта, складывающегося в ходе инновационной деятельности.</a:t>
            </a:r>
          </a:p>
          <a:p>
            <a:pPr eaLnBrk="1" hangingPunct="1">
              <a:buNone/>
            </a:pPr>
            <a:r>
              <a:rPr lang="ru-RU" sz="2800" b="1" dirty="0" smtClean="0"/>
              <a:t>Этапы проекта:</a:t>
            </a:r>
          </a:p>
          <a:p>
            <a:pPr eaLnBrk="1" hangingPunct="1">
              <a:buNone/>
            </a:pPr>
            <a:r>
              <a:rPr lang="ru-RU" sz="1800" b="1" dirty="0" smtClean="0"/>
              <a:t>1 этап – Изучение методической литературы, выявление основных противоречий и проблем </a:t>
            </a:r>
            <a:r>
              <a:rPr lang="ru-RU" sz="1800" b="1" dirty="0" err="1" smtClean="0"/>
              <a:t>здоровьесбережения</a:t>
            </a:r>
            <a:r>
              <a:rPr lang="ru-RU" sz="1800" b="1" dirty="0" smtClean="0"/>
              <a:t>  дошкольников в системе образования.</a:t>
            </a:r>
          </a:p>
          <a:p>
            <a:pPr eaLnBrk="1" hangingPunct="1">
              <a:buNone/>
            </a:pPr>
            <a:r>
              <a:rPr lang="ru-RU" sz="1800" b="1" dirty="0" smtClean="0"/>
              <a:t>2 этап – Анализ здоровья дошкольников, </a:t>
            </a:r>
            <a:r>
              <a:rPr lang="ru-RU" sz="1800" b="1" dirty="0" err="1" smtClean="0"/>
              <a:t>здоровьесберегающего</a:t>
            </a:r>
            <a:r>
              <a:rPr lang="ru-RU" sz="1800" b="1" dirty="0" smtClean="0"/>
              <a:t> потенциала ДОУ, особенностей  дошкольника. Проведение констатирующего эксперимента на основе которого определяется состояние проблемы на практике. На основе анализа разработка </a:t>
            </a:r>
            <a:r>
              <a:rPr lang="ru-RU" sz="1800" b="1" dirty="0" err="1" smtClean="0"/>
              <a:t>логикосмысловой</a:t>
            </a:r>
            <a:r>
              <a:rPr lang="ru-RU" sz="1800" b="1" dirty="0" smtClean="0"/>
              <a:t> модели реализации </a:t>
            </a:r>
            <a:r>
              <a:rPr lang="ru-RU" sz="1800" b="1" dirty="0" err="1" smtClean="0"/>
              <a:t>здоровьесберегающей</a:t>
            </a:r>
            <a:r>
              <a:rPr lang="ru-RU" sz="1800" b="1" dirty="0" smtClean="0"/>
              <a:t> технологии в ДОУ.</a:t>
            </a:r>
          </a:p>
          <a:p>
            <a:pPr eaLnBrk="1" hangingPunct="1">
              <a:buNone/>
            </a:pPr>
            <a:r>
              <a:rPr lang="ru-RU" sz="1800" b="1" dirty="0" smtClean="0"/>
              <a:t>3 этап – </a:t>
            </a:r>
            <a:r>
              <a:rPr lang="ru-RU" sz="1800" b="1" dirty="0" err="1" smtClean="0"/>
              <a:t>Опробирование</a:t>
            </a:r>
            <a:r>
              <a:rPr lang="ru-RU" sz="1800" b="1" dirty="0" smtClean="0"/>
              <a:t> разработанной модели для реализации проекта</a:t>
            </a:r>
          </a:p>
          <a:p>
            <a:pPr eaLnBrk="1" hangingPunct="1">
              <a:buNone/>
            </a:pPr>
            <a:r>
              <a:rPr lang="ru-RU" sz="1800" b="1" dirty="0" smtClean="0"/>
              <a:t>4 этап – Проведение контрольного эксперимента.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ru-RU" b="1" u="sng" dirty="0" smtClean="0">
                <a:solidFill>
                  <a:srgbClr val="C00000"/>
                </a:solidFill>
                <a:latin typeface="Book Antiqua" pitchFamily="18" charset="0"/>
              </a:rPr>
              <a:t>Ресурсное обеспечение:</a:t>
            </a:r>
            <a:endParaRPr lang="ru-RU" b="1" dirty="0" smtClean="0">
              <a:solidFill>
                <a:srgbClr val="C00000"/>
              </a:solidFill>
              <a:latin typeface="Book Antiqua" pitchFamily="18" charset="0"/>
            </a:endParaRPr>
          </a:p>
        </p:txBody>
      </p:sp>
      <p:sp>
        <p:nvSpPr>
          <p:cNvPr id="6147" name="Содержимое 2"/>
          <p:cNvSpPr>
            <a:spLocks noGrp="1"/>
          </p:cNvSpPr>
          <p:nvPr>
            <p:ph idx="1"/>
          </p:nvPr>
        </p:nvSpPr>
        <p:spPr>
          <a:xfrm>
            <a:off x="304800" y="1340768"/>
            <a:ext cx="8686800" cy="4896544"/>
          </a:xfrm>
        </p:spPr>
        <p:txBody>
          <a:bodyPr>
            <a:normAutofit/>
          </a:bodyPr>
          <a:lstStyle/>
          <a:p>
            <a:pPr marL="514350" indent="-514350" eaLnBrk="1" hangingPunct="1">
              <a:buNone/>
            </a:pPr>
            <a:endParaRPr lang="ru-RU" sz="2400" b="1" dirty="0" smtClean="0"/>
          </a:p>
          <a:p>
            <a:pPr marL="514350" indent="-514350" eaLnBrk="1" hangingPunct="1">
              <a:buNone/>
            </a:pPr>
            <a:r>
              <a:rPr lang="ru-RU" sz="2400" b="1" dirty="0" smtClean="0"/>
              <a:t>     </a:t>
            </a:r>
            <a:endParaRPr lang="ru-RU" sz="2400" b="1" u="sng" dirty="0" smtClean="0"/>
          </a:p>
          <a:p>
            <a:pPr marL="514350" indent="-514350">
              <a:buFont typeface="+mj-lt"/>
              <a:buAutoNum type="arabicPeriod"/>
            </a:pPr>
            <a:r>
              <a:rPr lang="ru-RU" sz="2400" b="1" dirty="0" smtClean="0"/>
              <a:t>Нормативно-правовое обеспечение (Закон РФ об образовании, Санитарные норма и правила, Типовое Положение о ДОУ, Устав ДОУ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400" b="1" dirty="0" smtClean="0"/>
              <a:t>Психолого-педагогическое обеспечение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400" b="1" dirty="0" smtClean="0"/>
              <a:t>Материально-техническое обеспечение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400" b="1" dirty="0" smtClean="0"/>
              <a:t>Кадровое обеспечение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400" b="1" dirty="0" smtClean="0"/>
              <a:t>Социально-партнерское обеспечение</a:t>
            </a:r>
          </a:p>
          <a:p>
            <a:pPr marL="514350" indent="-514350"/>
            <a:endParaRPr lang="ru-RU" sz="2400" b="1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ru-RU" b="1" dirty="0" smtClean="0">
                <a:solidFill>
                  <a:srgbClr val="C00000"/>
                </a:solidFill>
                <a:latin typeface="Book Antiqua" pitchFamily="18" charset="0"/>
              </a:rPr>
              <a:t>Ожидаемый результат</a:t>
            </a:r>
          </a:p>
        </p:txBody>
      </p:sp>
      <p:sp>
        <p:nvSpPr>
          <p:cNvPr id="7171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 eaLnBrk="1" hangingPunct="1">
              <a:buFont typeface="+mj-lt"/>
              <a:buAutoNum type="arabicPeriod"/>
            </a:pPr>
            <a:r>
              <a:rPr lang="ru-RU" sz="2400" b="1" dirty="0" smtClean="0"/>
              <a:t>Повышение эффективности учебно-воспитательного процесса в ДОУ и семье</a:t>
            </a:r>
          </a:p>
          <a:p>
            <a:pPr marL="514350" indent="-514350" eaLnBrk="1" hangingPunct="1">
              <a:buFont typeface="+mj-lt"/>
              <a:buAutoNum type="arabicPeriod"/>
            </a:pPr>
            <a:r>
              <a:rPr lang="ru-RU" sz="2400" b="1" dirty="0" smtClean="0"/>
              <a:t>Снижение заболеваемости детей</a:t>
            </a:r>
          </a:p>
          <a:p>
            <a:pPr marL="514350" indent="-514350" eaLnBrk="1" hangingPunct="1">
              <a:buFont typeface="+mj-lt"/>
              <a:buAutoNum type="arabicPeriod"/>
            </a:pPr>
            <a:r>
              <a:rPr lang="ru-RU" sz="2400" b="1" dirty="0" smtClean="0"/>
              <a:t>Снижение уровня неконструктивного эмоционального проявления у детей дошкольного возраста посредством использования </a:t>
            </a:r>
            <a:r>
              <a:rPr lang="ru-RU" sz="2400" b="1" dirty="0" err="1" smtClean="0"/>
              <a:t>здоровьесберегающих</a:t>
            </a:r>
            <a:r>
              <a:rPr lang="ru-RU" sz="2400" b="1" dirty="0" smtClean="0"/>
              <a:t> технологий</a:t>
            </a:r>
          </a:p>
          <a:p>
            <a:pPr marL="514350" indent="-514350" eaLnBrk="1" hangingPunct="1">
              <a:buFont typeface="+mj-lt"/>
              <a:buAutoNum type="arabicPeriod"/>
            </a:pPr>
            <a:r>
              <a:rPr lang="ru-RU" sz="2400" b="1" dirty="0" smtClean="0"/>
              <a:t>Формирование у педагогов и родителей знаний, направленных на сохранение и укрепление физического и психического здоровья детей</a:t>
            </a:r>
          </a:p>
          <a:p>
            <a:pPr marL="514350" indent="-514350" eaLnBrk="1" hangingPunct="1">
              <a:buFont typeface="+mj-lt"/>
              <a:buAutoNum type="arabicPeriod"/>
            </a:pPr>
            <a:r>
              <a:rPr lang="ru-RU" sz="2400" b="1" dirty="0" smtClean="0"/>
              <a:t>Повышение педагогической культуры педагогов и родителей.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600" b="1" dirty="0" smtClean="0">
                <a:solidFill>
                  <a:srgbClr val="C00000"/>
                </a:solidFill>
                <a:latin typeface="Book Antiqua" pitchFamily="18" charset="0"/>
              </a:rPr>
              <a:t>Какие препятствия могут возникнуть?</a:t>
            </a:r>
          </a:p>
        </p:txBody>
      </p:sp>
      <p:sp>
        <p:nvSpPr>
          <p:cNvPr id="8195" name="Содержимое 2"/>
          <p:cNvSpPr>
            <a:spLocks noGrp="1"/>
          </p:cNvSpPr>
          <p:nvPr>
            <p:ph idx="1"/>
          </p:nvPr>
        </p:nvSpPr>
        <p:spPr>
          <a:xfrm>
            <a:off x="251520" y="1556792"/>
            <a:ext cx="8686800" cy="4525963"/>
          </a:xfrm>
        </p:spPr>
        <p:txBody>
          <a:bodyPr/>
          <a:lstStyle/>
          <a:p>
            <a:pPr eaLnBrk="1" hangingPunct="1">
              <a:buNone/>
            </a:pPr>
            <a:endParaRPr lang="ru-RU" dirty="0" smtClean="0"/>
          </a:p>
          <a:p>
            <a:pPr eaLnBrk="1" hangingPunct="1">
              <a:buNone/>
            </a:pPr>
            <a:r>
              <a:rPr lang="ru-RU" b="1" dirty="0" smtClean="0"/>
              <a:t>    Недостаточный уровень </a:t>
            </a:r>
            <a:r>
              <a:rPr lang="ru-RU" b="1" dirty="0" err="1" smtClean="0"/>
              <a:t>валеологической</a:t>
            </a:r>
            <a:r>
              <a:rPr lang="ru-RU" b="1" dirty="0" smtClean="0"/>
              <a:t> грамотности педагогов, воспитанников и их родителей.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476672"/>
            <a:ext cx="8686800" cy="8382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C00000"/>
                </a:solidFill>
                <a:latin typeface="Book Antiqua" pitchFamily="18" charset="0"/>
              </a:rPr>
              <a:t>Предупреждение риска</a:t>
            </a:r>
          </a:p>
        </p:txBody>
      </p:sp>
      <p:sp>
        <p:nvSpPr>
          <p:cNvPr id="9219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b="1" dirty="0" smtClean="0"/>
              <a:t>Организация </a:t>
            </a:r>
            <a:r>
              <a:rPr lang="ru-RU" sz="2400" b="1" dirty="0" err="1" smtClean="0"/>
              <a:t>здоровьесберегающей</a:t>
            </a:r>
            <a:r>
              <a:rPr lang="ru-RU" sz="2400" b="1" dirty="0" smtClean="0"/>
              <a:t> среды ДОУ </a:t>
            </a:r>
          </a:p>
          <a:p>
            <a:r>
              <a:rPr lang="ru-RU" sz="2400" b="1" dirty="0" smtClean="0"/>
              <a:t>Определение показателей физического развития, двигательной подготовленности, объективных и субъективных критериев здоровья методами диагностики</a:t>
            </a:r>
          </a:p>
          <a:p>
            <a:r>
              <a:rPr lang="ru-RU" sz="2400" b="1" dirty="0" smtClean="0"/>
              <a:t>Изучение передового  педагогического, медицинского и социального опыта по оздоровлению детей, отбор и внедрение эффективных технологий и методик</a:t>
            </a:r>
          </a:p>
          <a:p>
            <a:r>
              <a:rPr lang="ru-RU" sz="2400" b="1" dirty="0" smtClean="0"/>
              <a:t>Систематическое повышение квалификации педагогов и медицинских кадров</a:t>
            </a:r>
          </a:p>
          <a:p>
            <a:r>
              <a:rPr lang="ru-RU" sz="2400" b="1" dirty="0" smtClean="0"/>
              <a:t>Пропаганда здорового образ жизни и методов оздоровления в коллективе детей, родителей, сотрудников.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686800" cy="8382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Book Antiqua" pitchFamily="18" charset="0"/>
              </a:rPr>
              <a:t>Распространение результатов</a:t>
            </a:r>
            <a:endParaRPr lang="ru-RU" b="1" dirty="0">
              <a:solidFill>
                <a:srgbClr val="C00000"/>
              </a:solidFill>
              <a:latin typeface="Book Antiqu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2420888"/>
            <a:ext cx="8686800" cy="3659237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sz="2800" dirty="0" smtClean="0"/>
              <a:t>Представление опыта на районных и городских семинарах, районных методических объединений.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dirty="0" smtClean="0"/>
              <a:t>Публикация в печатных и электронных СМИ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800" dirty="0" smtClean="0"/>
              <a:t>Творческие отчеты на родительских собраниях.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266</TotalTime>
  <Words>500</Words>
  <Application>Microsoft Office PowerPoint</Application>
  <PresentationFormat>Экран (4:3)</PresentationFormat>
  <Paragraphs>52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Трек</vt:lpstr>
      <vt:lpstr>Использование здоровьесберегающих технологий в воспитательно-образовательном процессе ДОУ для организации единого образовательного пространства</vt:lpstr>
      <vt:lpstr>Актуальные проблемы</vt:lpstr>
      <vt:lpstr>Для кого, для чего и с кем?</vt:lpstr>
      <vt:lpstr>Методы и этапы проекта</vt:lpstr>
      <vt:lpstr>Ресурсное обеспечение:</vt:lpstr>
      <vt:lpstr>Ожидаемый результат</vt:lpstr>
      <vt:lpstr>Какие препятствия могут возникнуть?</vt:lpstr>
      <vt:lpstr>Предупреждение риска</vt:lpstr>
      <vt:lpstr>Распространение результатов</vt:lpstr>
    </vt:vector>
  </TitlesOfParts>
  <Company>OEM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Название проекта</dc:title>
  <dc:creator>Галина</dc:creator>
  <cp:lastModifiedBy>Admin</cp:lastModifiedBy>
  <cp:revision>19</cp:revision>
  <dcterms:created xsi:type="dcterms:W3CDTF">2010-11-25T12:07:15Z</dcterms:created>
  <dcterms:modified xsi:type="dcterms:W3CDTF">2012-11-23T06:23:05Z</dcterms:modified>
</cp:coreProperties>
</file>