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60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3844-32CB-49B0-96FA-ACAE26F00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CAB9-588D-4FAA-9EE7-AD0C65840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DE9EE3-7A82-4C6F-961E-F58D921355F4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64782D-73DA-401A-9F95-73081570DA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интегративных качеств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МДОУ « Детский сад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185</a:t>
            </a:r>
            <a:r>
              <a:rPr lang="ru-RU" dirty="0" smtClean="0"/>
              <a:t>» </a:t>
            </a:r>
            <a:r>
              <a:rPr lang="ru-RU" dirty="0" err="1" smtClean="0"/>
              <a:t>Гаджало</a:t>
            </a:r>
            <a:r>
              <a:rPr lang="ru-RU" dirty="0" smtClean="0"/>
              <a:t> Татьяна Ивановна.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мониторинга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2082800"/>
            <a:ext cx="7269162" cy="332105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ru-RU" b="1" smtClean="0"/>
              <a:t>Специалисты:</a:t>
            </a:r>
            <a:r>
              <a:rPr lang="ru-RU" smtClean="0"/>
              <a:t> воспитатели, старший воспитатель, музыкальный руководитель, физрук.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endParaRPr lang="ru-RU" smtClean="0"/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ru-RU" b="1" smtClean="0"/>
              <a:t>Дети:2 младшей группы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None/>
            </a:pPr>
            <a:r>
              <a:rPr lang="ru-RU" smtClean="0"/>
              <a:t> 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Объект мониторинга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44675"/>
            <a:ext cx="3773487" cy="3657600"/>
          </a:xfrm>
        </p:spPr>
        <p:txBody>
          <a:bodyPr/>
          <a:lstStyle/>
          <a:p>
            <a:pPr eaLnBrk="1" hangingPunct="1"/>
            <a:r>
              <a:rPr lang="ru-RU" sz="1200" smtClean="0"/>
              <a:t>В мониторинге участвовало:</a:t>
            </a:r>
          </a:p>
          <a:p>
            <a:pPr eaLnBrk="1" hangingPunct="1"/>
            <a:r>
              <a:rPr lang="ru-RU" sz="1200" smtClean="0"/>
              <a:t>12 мальчиков и 3 девочек младшей группы</a:t>
            </a:r>
          </a:p>
          <a:p>
            <a:pPr eaLnBrk="1" hangingPunct="1"/>
            <a:endParaRPr lang="ru-RU" sz="1200" smtClean="0"/>
          </a:p>
        </p:txBody>
      </p:sp>
      <p:graphicFrame>
        <p:nvGraphicFramePr>
          <p:cNvPr id="17463" name="Group 55"/>
          <p:cNvGraphicFramePr>
            <a:graphicFrameLocks noGrp="1"/>
          </p:cNvGraphicFramePr>
          <p:nvPr>
            <p:ph sz="half" idx="2"/>
          </p:nvPr>
        </p:nvGraphicFramePr>
        <p:xfrm>
          <a:off x="968375" y="2540000"/>
          <a:ext cx="3773488" cy="1341438"/>
        </p:xfrm>
        <a:graphic>
          <a:graphicData uri="http://schemas.openxmlformats.org/drawingml/2006/table">
            <a:tbl>
              <a:tblPr/>
              <a:tblGrid>
                <a:gridCol w="1257300"/>
                <a:gridCol w="1258888"/>
                <a:gridCol w="1257300"/>
              </a:tblGrid>
              <a:tr h="4429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Уровень физического развития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Высокий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Низкий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нет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Методы мониторинга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400" b="1" smtClean="0"/>
              <a:t>Мониторинг проводился по девяти разделам образовательного процесса и восьми уровням развития интегративных качеств каждого ребенка.</a:t>
            </a:r>
          </a:p>
          <a:p>
            <a:pPr eaLnBrk="1" hangingPunct="1"/>
            <a:r>
              <a:rPr lang="ru-RU" sz="1400" smtClean="0"/>
              <a:t>В процессе психолого-педагогического мониторинга использовались различные методы и приемы: </a:t>
            </a:r>
          </a:p>
          <a:p>
            <a:pPr eaLnBrk="1" hangingPunct="1"/>
            <a:r>
              <a:rPr lang="ru-RU" sz="1400" smtClean="0"/>
              <a:t>-</a:t>
            </a:r>
            <a:r>
              <a:rPr lang="ru-RU" sz="1400" b="1" smtClean="0"/>
              <a:t>наблюдение </a:t>
            </a:r>
            <a:r>
              <a:rPr lang="ru-RU" sz="1400" smtClean="0"/>
              <a:t>за детьми в процессе игры, обучения, трудовой деятельности, общения со взрослыми и со сверстниками;</a:t>
            </a:r>
          </a:p>
          <a:p>
            <a:pPr eaLnBrk="1" hangingPunct="1"/>
            <a:r>
              <a:rPr lang="ru-RU" sz="1400" smtClean="0"/>
              <a:t>-различные беседы (этические, познавательные, о прочитанном и т.д.);</a:t>
            </a:r>
          </a:p>
          <a:p>
            <a:pPr eaLnBrk="1" hangingPunct="1"/>
            <a:r>
              <a:rPr lang="ru-RU" sz="1400" smtClean="0"/>
              <a:t>-дидактические игры по всем разделам программы, сюжетно-ролевые игры, подвижные и т.д</a:t>
            </a:r>
          </a:p>
          <a:p>
            <a:pPr eaLnBrk="1" hangingPunct="1"/>
            <a:r>
              <a:rPr lang="ru-RU" sz="1400" smtClean="0"/>
              <a:t>Результаты мониторинга записывались в таблицу, с целью выяснения по каким разделам следует обратить внимание на слабые и сильные стороны детей.</a:t>
            </a:r>
          </a:p>
          <a:p>
            <a:pPr eaLnBrk="1" hangingPunct="1"/>
            <a:r>
              <a:rPr lang="ru-RU" sz="1400" smtClean="0"/>
              <a:t>Таблицы прилагаются.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69325" cy="1347787"/>
          </a:xfrm>
        </p:spPr>
        <p:txBody>
          <a:bodyPr>
            <a:normAutofit fontScale="90000"/>
          </a:bodyPr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Показатели динамики </a:t>
            </a:r>
            <a:br>
              <a:rPr lang="ru-RU" sz="2800" smtClean="0"/>
            </a:br>
            <a:r>
              <a:rPr lang="ru-RU" sz="2800" smtClean="0"/>
              <a:t>формирования интегративного качества </a:t>
            </a:r>
            <a:br>
              <a:rPr lang="ru-RU" sz="2800" smtClean="0"/>
            </a:br>
            <a:r>
              <a:rPr lang="ru-RU" sz="2800" smtClean="0"/>
              <a:t>«Любознательный, активный» 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8195" name="Содержимое 10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412776"/>
            <a:ext cx="7920038" cy="518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165100"/>
            <a:ext cx="6432550" cy="1311275"/>
          </a:xfrm>
        </p:spPr>
        <p:txBody>
          <a:bodyPr/>
          <a:lstStyle/>
          <a:p>
            <a:pPr eaLnBrk="1" hangingPunct="1"/>
            <a:r>
              <a:rPr lang="ru-RU" sz="2800" b="1" smtClean="0"/>
              <a:t>Выводы и предложения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3884612" cy="4683125"/>
          </a:xfrm>
        </p:spPr>
        <p:txBody>
          <a:bodyPr/>
          <a:lstStyle/>
          <a:p>
            <a:pPr eaLnBrk="1" hangingPunct="1"/>
            <a:r>
              <a:rPr lang="ru-RU" sz="1200" smtClean="0"/>
              <a:t>По результатам мониторинга, совместно со специалистами, были сделаны следующие выводы:</a:t>
            </a:r>
          </a:p>
          <a:p>
            <a:pPr eaLnBrk="1" hangingPunct="1"/>
            <a:r>
              <a:rPr lang="ru-RU" sz="1200" smtClean="0"/>
              <a:t>В области образовательного процесса   </a:t>
            </a:r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r>
              <a:rPr lang="ru-RU" sz="1200" smtClean="0"/>
              <a:t>В области детского развития  </a:t>
            </a:r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>
              <a:buFontTx/>
              <a:buNone/>
            </a:pPr>
            <a:r>
              <a:rPr lang="ru-RU" sz="1200" smtClean="0"/>
              <a:t>              </a:t>
            </a:r>
          </a:p>
          <a:p>
            <a:pPr eaLnBrk="1" hangingPunct="1"/>
            <a:endParaRPr lang="ru-RU" sz="1200" smtClean="0"/>
          </a:p>
        </p:txBody>
      </p:sp>
      <p:graphicFrame>
        <p:nvGraphicFramePr>
          <p:cNvPr id="22607" name="Group 79"/>
          <p:cNvGraphicFramePr>
            <a:graphicFrameLocks noGrp="1"/>
          </p:cNvGraphicFramePr>
          <p:nvPr>
            <p:ph sz="quarter" idx="2"/>
          </p:nvPr>
        </p:nvGraphicFramePr>
        <p:xfrm>
          <a:off x="2843213" y="2276475"/>
          <a:ext cx="3844926" cy="1514474"/>
        </p:xfrm>
        <a:graphic>
          <a:graphicData uri="http://schemas.openxmlformats.org/drawingml/2006/table">
            <a:tbl>
              <a:tblPr/>
              <a:tblGrid>
                <a:gridCol w="1281103"/>
                <a:gridCol w="1282720"/>
                <a:gridCol w="1281103"/>
              </a:tblGrid>
              <a:tr h="5182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Уровень овладения необходимыми навыками и умениями</a:t>
                      </a:r>
                    </a:p>
                  </a:txBody>
                  <a:tcPr marL="91462" marR="9146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высокий</a:t>
                      </a:r>
                    </a:p>
                  </a:txBody>
                  <a:tcPr marL="91462" marR="9146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средний</a:t>
                      </a:r>
                    </a:p>
                  </a:txBody>
                  <a:tcPr marL="91462" marR="9146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низкий</a:t>
                      </a:r>
                    </a:p>
                  </a:txBody>
                  <a:tcPr marL="91462" marR="9146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нет</a:t>
                      </a:r>
                    </a:p>
                  </a:txBody>
                  <a:tcPr marL="91462" marR="9146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14детей -93%</a:t>
                      </a:r>
                    </a:p>
                  </a:txBody>
                  <a:tcPr marL="91462" marR="9146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.- 7%</a:t>
                      </a:r>
                    </a:p>
                  </a:txBody>
                  <a:tcPr marL="91462" marR="9146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09" name="Group 81"/>
          <p:cNvGraphicFramePr>
            <a:graphicFrameLocks noGrp="1"/>
          </p:cNvGraphicFramePr>
          <p:nvPr>
            <p:ph sz="quarter" idx="3"/>
          </p:nvPr>
        </p:nvGraphicFramePr>
        <p:xfrm>
          <a:off x="2987675" y="4292600"/>
          <a:ext cx="3773487" cy="1370013"/>
        </p:xfrm>
        <a:graphic>
          <a:graphicData uri="http://schemas.openxmlformats.org/drawingml/2006/table">
            <a:tbl>
              <a:tblPr/>
              <a:tblGrid>
                <a:gridCol w="1257300"/>
                <a:gridCol w="1258887"/>
                <a:gridCol w="1257300"/>
              </a:tblGrid>
              <a:tr h="2238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уровень развития интегративных качеств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высокий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13детей-86%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2реб.-14%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5" name="Group 15"/>
          <p:cNvGraphicFramePr>
            <a:graphicFrameLocks noGrp="1"/>
          </p:cNvGraphicFramePr>
          <p:nvPr/>
        </p:nvGraphicFramePr>
        <p:xfrm>
          <a:off x="755650" y="692150"/>
          <a:ext cx="7154863" cy="5257800"/>
        </p:xfrm>
        <a:graphic>
          <a:graphicData uri="http://schemas.openxmlformats.org/drawingml/2006/table">
            <a:tbl>
              <a:tblPr/>
              <a:tblGrid>
                <a:gridCol w="208272"/>
                <a:gridCol w="6946591"/>
              </a:tblGrid>
              <a:tr h="525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 начало учебного года с низком уровнем овладения навыками и умениями был выявлен один ребенок- так как у ребенка плохо развито речевое развитие.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 низким уровнем развития интегративных качеств два ребенка – так как они только начали посещать дошкольное учреждение, и им  приходится адаптироваться в новом коллективе.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Наша цель: создать в группе те условия ,что бы ребенок мог развиваться физически развитым, здоровым. любознательным ,активным, эмоционально отзывчивым, овладевший средствами общения и способами взаимодействия со взрослыми и сверстниками. Способным  управлять своим поведением и планировать свои действия на основе первичных ценностных представлений, соблюдая элементарные   общепринятые нормы и правила поведения. Способных решать интеллектуальные и личностные задачи( проблемы), адекватные возрасту. Иметь первичные представления о себе, семье, обществе, государстве, мире и природе.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42875" y="-2022190"/>
            <a:ext cx="8786813" cy="102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 eaLnBrk="0" hangingPunct="0"/>
            <a:endParaRPr lang="ru-RU" sz="2000" b="1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b="1" i="1" dirty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b="1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b="1" i="1" dirty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b="1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b="1" i="1" dirty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b="1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b="1" i="1" dirty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b="1" i="1" dirty="0">
              <a:latin typeface="Arial" charset="0"/>
              <a:cs typeface="Times New Roman" pitchFamily="18" charset="0"/>
            </a:endParaRPr>
          </a:p>
          <a:p>
            <a:pPr indent="228600" algn="ctr" eaLnBrk="0" hangingPunct="0"/>
            <a:r>
              <a:rPr lang="ru-RU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Принцип </a:t>
            </a:r>
            <a:r>
              <a:rPr lang="ru-RU" sz="20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интеграции образовательных областей</a:t>
            </a:r>
            <a:r>
              <a:rPr lang="ru-RU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indent="228600" algn="ctr" eaLnBrk="0" hangingPunct="0"/>
            <a:endParaRPr lang="ru-RU" sz="2000" dirty="0" smtClean="0">
              <a:solidFill>
                <a:srgbClr val="FF0000"/>
              </a:solidFill>
              <a:latin typeface="Arial" charset="0"/>
            </a:endParaRPr>
          </a:p>
          <a:p>
            <a:pPr indent="228600" algn="ctr" eaLnBrk="0" hangingPunct="0"/>
            <a:endParaRPr lang="ru-RU" sz="2000" dirty="0">
              <a:solidFill>
                <a:srgbClr val="FF0000"/>
              </a:solidFill>
              <a:latin typeface="Arial" charset="0"/>
            </a:endParaRPr>
          </a:p>
          <a:p>
            <a:pPr indent="228600" algn="ctr" eaLnBrk="0" hangingPunct="0"/>
            <a:endParaRPr lang="ru-RU" sz="2000" dirty="0" smtClean="0">
              <a:solidFill>
                <a:srgbClr val="FF0000"/>
              </a:solidFill>
              <a:latin typeface="Arial" charset="0"/>
            </a:endParaRPr>
          </a:p>
          <a:p>
            <a:pPr indent="228600" algn="ctr" eaLnBrk="0" hangingPunct="0"/>
            <a:endParaRPr lang="ru-RU" sz="2000" dirty="0">
              <a:solidFill>
                <a:srgbClr val="FF0000"/>
              </a:solidFill>
              <a:latin typeface="Arial" charset="0"/>
            </a:endParaRPr>
          </a:p>
          <a:p>
            <a:pPr indent="228600" eaLnBrk="0" hangingPunct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Интеграция содержания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состояние связанности, взаимопроникновения и взаимодействия отдельных образовательных областей, обеспечивающее целостность образовательного процесса.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endParaRPr lang="ru-RU" sz="2000" i="1" dirty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Основная задача этого вида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выявить индивидуальные особенности развития каждого ребенка и наметить при необходимости индивидуальную работу для максимального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потенциала детской личности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endParaRPr lang="ru-RU" sz="2000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i="1" dirty="0" smtClean="0">
              <a:latin typeface="Arial" charset="0"/>
              <a:cs typeface="Times New Roman" pitchFamily="18" charset="0"/>
            </a:endParaRPr>
          </a:p>
          <a:p>
            <a:pPr indent="228600" eaLnBrk="0" hangingPunct="0"/>
            <a:endParaRPr lang="ru-RU" sz="2000" dirty="0">
              <a:latin typeface="Arial" charset="0"/>
            </a:endParaRPr>
          </a:p>
          <a:p>
            <a:pPr indent="228600" eaLnBrk="0" hangingPunct="0"/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828675"/>
          <a:ext cx="8715375" cy="5913120"/>
        </p:xfrm>
        <a:graphic>
          <a:graphicData uri="http://schemas.openxmlformats.org/drawingml/2006/table">
            <a:tbl>
              <a:tblPr/>
              <a:tblGrid>
                <a:gridCol w="2786062"/>
                <a:gridCol w="5929313"/>
              </a:tblGrid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Интегративные качества ребенка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Содержательная характеристика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 развитый, овладевший основными культурно-гигиеническими навыками.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ребенка сформированы основные физические качества и потребность в двигательной активности. Самостоятельно выполняет доступные возрасту гигиенические процедуры, соблюдает элементарные правила здорового образа жизни.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Любознательный, активный.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Интересуется новым, неизвестным в окружающем мире (мире предметов и вещей, мире отношений и своем внутреннем мире). Задает вопросы взрослому, любит экспериментировать. Способен самостоятельно действовать (в повседневной жизни, в различных видах детской деятельности). В случаях затруднений обращается за помощью к взрослому. Принимает живое, заинтересованное участие в образовательном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процессе.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 отзывчивый.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Откликается на эмоции близких людей и друзей. Сопереживает персонажам сказок, историй, рассказов. Эмоционально реагирует на произведения изобразительного искусства, музыкальные и художественные произведения, мир природы.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6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Овладевший средствами общения и способами взаимодействия со взрослыми и сверстниками.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адекватно использует вербальные и невербальные средства общения, владеет диалогической речью и конструктивными способами взаимодействия с детьми и взрослыми (договаривается, обменивается предметами, распределяет действия при сотрудничестве). Способен изменять стиль общения со взрослым или сверстником, в зависимости от ситуации.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8" name="TextBox 2"/>
          <p:cNvSpPr txBox="1">
            <a:spLocks noChangeArrowheads="1"/>
          </p:cNvSpPr>
          <p:nvPr/>
        </p:nvSpPr>
        <p:spPr bwMode="auto">
          <a:xfrm>
            <a:off x="428625" y="142875"/>
            <a:ext cx="8072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u="sng" dirty="0">
                <a:solidFill>
                  <a:srgbClr val="FF0000"/>
                </a:solidFill>
              </a:rPr>
              <a:t>Интегративные  </a:t>
            </a:r>
            <a:r>
              <a:rPr lang="ru-RU" sz="2400" b="1" u="sng" dirty="0" smtClean="0">
                <a:solidFill>
                  <a:srgbClr val="FF0000"/>
                </a:solidFill>
              </a:rPr>
              <a:t>качества</a:t>
            </a:r>
            <a:r>
              <a:rPr lang="ru-RU" sz="2400" dirty="0" smtClean="0">
                <a:solidFill>
                  <a:srgbClr val="FF0000"/>
                </a:solidFill>
              </a:rPr>
              <a:t> , </a:t>
            </a:r>
            <a:r>
              <a:rPr lang="ru-RU" sz="2400" dirty="0">
                <a:solidFill>
                  <a:srgbClr val="FF0000"/>
                </a:solidFill>
              </a:rPr>
              <a:t>которые ребенок может </a:t>
            </a:r>
            <a:r>
              <a:rPr lang="ru-RU" sz="2400" u="sng" dirty="0" err="1">
                <a:solidFill>
                  <a:srgbClr val="FF0000"/>
                </a:solidFill>
              </a:rPr>
              <a:t>приобре</a:t>
            </a:r>
            <a:r>
              <a:rPr lang="en-US" sz="2400" u="sng" dirty="0">
                <a:solidFill>
                  <a:srgbClr val="FF0000"/>
                </a:solidFill>
              </a:rPr>
              <a:t>c</a:t>
            </a:r>
            <a:r>
              <a:rPr lang="ru-RU" sz="2400" u="sng" dirty="0" err="1">
                <a:solidFill>
                  <a:srgbClr val="FF0000"/>
                </a:solidFill>
              </a:rPr>
              <a:t>ти</a:t>
            </a:r>
            <a:r>
              <a:rPr lang="ru-RU" sz="2400" u="sng" dirty="0">
                <a:solidFill>
                  <a:srgbClr val="FF0000"/>
                </a:solidFill>
              </a:rPr>
              <a:t> в результате освоения программы: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188913"/>
          <a:ext cx="8391525" cy="6583680"/>
        </p:xfrm>
        <a:graphic>
          <a:graphicData uri="http://schemas.openxmlformats.org/drawingml/2006/table">
            <a:tbl>
              <a:tblPr/>
              <a:tblGrid>
                <a:gridCol w="2565400"/>
                <a:gridCol w="5826125"/>
              </a:tblGrid>
              <a:tr h="192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 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Поведение ребенка преимущественно определяется не сиюминутными желаниями и потребностями, а требованиями со стороны взрослых и первичными ценностными представлениями о том "что такое хорошо и что такое плохо". Ребенок способен планировать свои действия, направленные на достижение конкретной цели. Соблюдает правила поведения на улице (дорожные правила), в общественных местах (транспорте, магазине, поликлинике, театре и др.).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Способный решать интеллектуальные и личностные задачи (проблемы), адекватные возрасту.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может применять самостоятельно усвоенные знания и способы деятельности для решения готовых задач (проблем), поставленных как взрослым, так и им самим; в зависимости от ситуации может преобразовывать способы решения задач (проблем). Ребенок способен предложить собственный замысел и воплотить его в рисунке, постройке, рассказе и др.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Имеющий первичные представления о себе, семье, обществе, государстве, мире и природе. 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имеет представление о себе, собственной принадлежности и принадлежности других людей к определенному полу; о составе семьи, родственных отношениях и взаимосвязях, распределении семейных обязанностей, семейных традициях; об обществе, его культурных ценностях; о государстве и принадлежности к нему; о мире.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Овладевший универсальными предпосылками учебной деятельности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Умениями работать по правилу и по образцу, слушать взрослого и выполнять его инструкции.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Овладевший необходимыми умениями и навыками.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ребенка сформированы умения и навыки, необходимые для осуществления различных видов детской деятельности.</a:t>
                      </a:r>
                    </a:p>
                  </a:txBody>
                  <a:tcPr marL="20097" marR="20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1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1714500"/>
          <a:ext cx="8643938" cy="5005070"/>
        </p:xfrm>
        <a:graphic>
          <a:graphicData uri="http://schemas.openxmlformats.org/drawingml/2006/table">
            <a:tbl>
              <a:tblPr/>
              <a:tblGrid>
                <a:gridCol w="1852613"/>
                <a:gridCol w="1852612"/>
                <a:gridCol w="1697038"/>
                <a:gridCol w="1533525"/>
                <a:gridCol w="170815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«Художественное творчество» 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«Социализация»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«Коммуника-ция»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«Познание»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«Безопас-ность»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Учить детей вырезать геом. фигуры. Составлять из них композицию. Создавать определенный аппликационный образ, правильно пользоваться кистью при наклеивании элементов аппликации.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Создавать ситуацию, стимулирующую эмоциональный отклик на проживаемое детьми событие, которое каким-либо образом отражается в тематике и содержании изготавлива-емого панно. 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Продолжать формирование умений детей работать во взаимодействии (договариваться, распределять обязанности, организовывать коллективный труд).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Закреплять у детей понятие формы, а также представления об основных и оттеночных цветах. 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Обратить внимание детей на возможные источники опасности в ходе создания коллективного панно, сформировать представление о способах безопасного поведения в данной и аналогичных ситуациях.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428625"/>
          <a:ext cx="8643938" cy="1071563"/>
        </p:xfrm>
        <a:graphic>
          <a:graphicData uri="http://schemas.openxmlformats.org/drawingml/2006/table">
            <a:tbl>
              <a:tblPr/>
              <a:tblGrid>
                <a:gridCol w="3714750"/>
                <a:gridCol w="4929188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воспит.-образоват. работы с детьми.</a:t>
                      </a: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Педагог, работающий в логике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интегративного подхода.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«Художественное творчество»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61" marR="599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6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429000" y="285750"/>
            <a:ext cx="2952750" cy="552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детского развития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71813" y="1000125"/>
            <a:ext cx="5791200" cy="40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общих способностей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86000" y="1928813"/>
            <a:ext cx="2171700" cy="819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познавательных способностей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643438" y="1857375"/>
            <a:ext cx="2066925" cy="819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коммуникативных способностей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086600" y="1785938"/>
            <a:ext cx="1914525" cy="819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регуляторных способностей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4313" y="785813"/>
            <a:ext cx="2357437" cy="1000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физического развития ребенка, состояние его здоровья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4313" y="2071688"/>
            <a:ext cx="1990725" cy="1104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медицинский работник, инструктор по 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ФИЗО</a:t>
            </a:r>
            <a:endParaRPr lang="ru-RU" sz="1100" dirty="0"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2214563" y="3214688"/>
            <a:ext cx="2071687" cy="23336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перцептивного развития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интеллектуального развития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творческих способностей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22" name="Text Box 3"/>
          <p:cNvSpPr txBox="1">
            <a:spLocks noChangeArrowheads="1"/>
          </p:cNvSpPr>
          <p:nvPr/>
        </p:nvSpPr>
        <p:spPr bwMode="auto">
          <a:xfrm>
            <a:off x="4500563" y="3214688"/>
            <a:ext cx="1928812" cy="23336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высказывания другого человека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выражать свое отношение к происходящему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межличностных отношений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23" name="Text Box 7"/>
          <p:cNvSpPr txBox="1">
            <a:spLocks noChangeArrowheads="1"/>
          </p:cNvSpPr>
          <p:nvPr/>
        </p:nvSpPr>
        <p:spPr bwMode="auto">
          <a:xfrm>
            <a:off x="6705600" y="2786063"/>
            <a:ext cx="2224088" cy="28622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эмоциональной и произвольной регуляции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планировать свои действия и деятельность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распределять роли и договариваться с партнерами по деятельности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0" y="5786438"/>
            <a:ext cx="1952625" cy="590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714875" y="5786438"/>
            <a:ext cx="1943100" cy="742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воспитатель, педагог-психолог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0" y="5929313"/>
            <a:ext cx="2114550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воспитатель, педагог-психолог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2856"/>
            <a:ext cx="7851648" cy="10675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Анализ мониторинга интегративных качеств дошкольников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Содержание анализа результатов мониторинга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Данный мониторинг проводился с целью выяснения уровня формирования у детей данной группы основных интегративных качеств, которые являются  показателем их интеллектуального, физического и личностного развития.</a:t>
            </a:r>
          </a:p>
          <a:p>
            <a:pPr eaLnBrk="1" hangingPunct="1"/>
            <a:r>
              <a:rPr lang="ru-RU" sz="2800" smtClean="0"/>
              <a:t>Дата проведения  сентябрь 2012г.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Содержание анализа результатов мониторинга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Данный мониторинг проводился с целью выяснения уровня формирования у детей данной группы основных интегративных качеств, которые являются  показателем их интеллектуального, физического и личностного развития.</a:t>
            </a:r>
          </a:p>
          <a:p>
            <a:pPr eaLnBrk="1" hangingPunct="1"/>
            <a:r>
              <a:rPr lang="ru-RU" sz="2800" smtClean="0"/>
              <a:t>Дата проведения  сентябрь 2012г.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1161</Words>
  <Application>Microsoft Office PowerPoint</Application>
  <PresentationFormat>Экран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Мониторинг интегративных качеств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Анализ мониторинга интегративных качеств дошкольников</vt:lpstr>
      <vt:lpstr>Содержание анализа результатов мониторинга</vt:lpstr>
      <vt:lpstr>Содержание анализа результатов мониторинга</vt:lpstr>
      <vt:lpstr>Участники мониторинга</vt:lpstr>
      <vt:lpstr>Объект мониторинга</vt:lpstr>
      <vt:lpstr>Методы мониторинга</vt:lpstr>
      <vt:lpstr>   Показатели динамики  формирования интегративного качества  «Любознательный, активный»  </vt:lpstr>
      <vt:lpstr>Выводы и предложения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ГВС</dc:creator>
  <cp:lastModifiedBy>гвс</cp:lastModifiedBy>
  <cp:revision>13</cp:revision>
  <dcterms:created xsi:type="dcterms:W3CDTF">2012-10-15T10:58:52Z</dcterms:created>
  <dcterms:modified xsi:type="dcterms:W3CDTF">2012-10-17T15:26:25Z</dcterms:modified>
</cp:coreProperties>
</file>