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71" r:id="rId2"/>
    <p:sldId id="257" r:id="rId3"/>
    <p:sldId id="264" r:id="rId4"/>
    <p:sldId id="265" r:id="rId5"/>
    <p:sldId id="266" r:id="rId6"/>
    <p:sldId id="268" r:id="rId7"/>
    <p:sldId id="269" r:id="rId8"/>
    <p:sldId id="272" r:id="rId9"/>
    <p:sldId id="273" r:id="rId10"/>
    <p:sldId id="270" r:id="rId11"/>
    <p:sldId id="27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24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8FB61-DF39-400F-9BCD-20BEC32BC7E9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751825-859F-40B6-84FC-186D02E4A6B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8FB61-DF39-400F-9BCD-20BEC32BC7E9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51825-859F-40B6-84FC-186D02E4A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8FB61-DF39-400F-9BCD-20BEC32BC7E9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51825-859F-40B6-84FC-186D02E4A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8FB61-DF39-400F-9BCD-20BEC32BC7E9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51825-859F-40B6-84FC-186D02E4A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8FB61-DF39-400F-9BCD-20BEC32BC7E9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51825-859F-40B6-84FC-186D02E4A6B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8FB61-DF39-400F-9BCD-20BEC32BC7E9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51825-859F-40B6-84FC-186D02E4A6B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8FB61-DF39-400F-9BCD-20BEC32BC7E9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51825-859F-40B6-84FC-186D02E4A6B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8FB61-DF39-400F-9BCD-20BEC32BC7E9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51825-859F-40B6-84FC-186D02E4A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8FB61-DF39-400F-9BCD-20BEC32BC7E9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51825-859F-40B6-84FC-186D02E4A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8FB61-DF39-400F-9BCD-20BEC32BC7E9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51825-859F-40B6-84FC-186D02E4A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8FB61-DF39-400F-9BCD-20BEC32BC7E9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51825-859F-40B6-84FC-186D02E4A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B88FB61-DF39-400F-9BCD-20BEC32BC7E9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A751825-859F-40B6-84FC-186D02E4A6B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 spd="slow">
    <p:wipe/>
  </p:transition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4392488"/>
          </a:xfrm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prstClr val="black"/>
                </a:solidFill>
              </a:rPr>
              <a:t>Фольклор, как</a:t>
            </a:r>
            <a:r>
              <a:rPr lang="ru-RU" sz="6600" dirty="0">
                <a:solidFill>
                  <a:prstClr val="black"/>
                </a:solidFill>
              </a:rPr>
              <a:t> </a:t>
            </a:r>
            <a:r>
              <a:rPr lang="ru-RU" sz="6600" dirty="0" smtClean="0">
                <a:solidFill>
                  <a:prstClr val="black"/>
                </a:solidFill>
              </a:rPr>
              <a:t>одно </a:t>
            </a:r>
            <a:r>
              <a:rPr lang="ru-RU" sz="6600" dirty="0">
                <a:solidFill>
                  <a:prstClr val="black"/>
                </a:solidFill>
              </a:rPr>
              <a:t>из средств духовно-нравственного </a:t>
            </a:r>
            <a:r>
              <a:rPr lang="ru-RU" sz="6600" dirty="0" smtClean="0">
                <a:solidFill>
                  <a:prstClr val="black"/>
                </a:solidFill>
              </a:rPr>
              <a:t>воспитания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2499659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208912" cy="550920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3200" i="1" u="sng" dirty="0"/>
              <a:t>Жанры фольклора имеют каждый свое содержание</a:t>
            </a:r>
            <a:r>
              <a:rPr lang="ru-RU" sz="3200" dirty="0"/>
              <a:t>: былины изображают ратные подвиги бога­тырей, исторические песни — события и героев прошлого, семейные песни описывают бытовую сторону жизни. Для каждого жанра характерны свои герои: в былинах действуют богатыри Илья Муромец, Добрыня Никитич, Алеша Попович, в сказках — Иван-царевич, Иван-дурак, Василиса Прекрасная, Баба Яга, в семейных песнях — жена, муж, свекровь.</a:t>
            </a:r>
          </a:p>
        </p:txBody>
      </p:sp>
    </p:spTree>
    <p:extLst>
      <p:ext uri="{BB962C8B-B14F-4D97-AF65-F5344CB8AC3E}">
        <p14:creationId xmlns:p14="http://schemas.microsoft.com/office/powerpoint/2010/main" val="24576506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6" r="8326"/>
          <a:stretch>
            <a:fillRect/>
          </a:stretch>
        </p:blipFill>
        <p:spPr>
          <a:xfrm>
            <a:off x="-324543" y="12754"/>
            <a:ext cx="9468543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1700808"/>
            <a:ext cx="8676456" cy="2376264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  <a:sp3d>
            <a:bevelT prst="angle"/>
          </a:sp3d>
        </p:spPr>
        <p:txBody>
          <a:bodyPr/>
          <a:lstStyle/>
          <a:p>
            <a:r>
              <a:rPr lang="ru-RU" sz="6600" dirty="0" smtClean="0"/>
              <a:t>Спасибо за внимание</a:t>
            </a:r>
            <a:endParaRPr lang="ru-RU" sz="6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905864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2146250"/>
          </a:xfrm>
        </p:spPr>
        <p:txBody>
          <a:bodyPr>
            <a:normAutofit/>
          </a:bodyPr>
          <a:lstStyle/>
          <a:p>
            <a:r>
              <a:rPr lang="ru-RU" sz="2800" dirty="0"/>
              <a:t> Одним из средств духовно-нравственного воспитания </a:t>
            </a:r>
            <a:r>
              <a:rPr lang="ru-RU" sz="2800" dirty="0" smtClean="0"/>
              <a:t>является </a:t>
            </a:r>
            <a:r>
              <a:rPr lang="ru-RU" sz="2800" dirty="0"/>
              <a:t>устное народное </a:t>
            </a:r>
            <a:r>
              <a:rPr lang="ru-RU" sz="2800" dirty="0" smtClean="0"/>
              <a:t>творчество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былины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, </a:t>
            </a:r>
            <a:endParaRPr lang="ru-RU" dirty="0" smtClean="0">
              <a:solidFill>
                <a:srgbClr val="000000"/>
              </a:solidFill>
              <a:latin typeface="Times New Roman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/>
              </a:rPr>
              <a:t>сказки, 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поговорки,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частушки </a:t>
            </a:r>
            <a:endParaRPr lang="ru-RU" dirty="0" smtClean="0">
              <a:solidFill>
                <a:srgbClr val="000000"/>
              </a:solidFill>
              <a:latin typeface="Times New Roman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и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многие другие его виды - составляют сокровищницу нашей культуры, и имеет важные моменты в жизни человека.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18077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42088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200" dirty="0">
                <a:solidFill>
                  <a:prstClr val="black"/>
                </a:solidFill>
              </a:rPr>
              <a:t>Сказки - древнейший жанр устного народного творчества. </a:t>
            </a:r>
            <a:r>
              <a:rPr lang="ru-RU" sz="3200" dirty="0" smtClean="0">
                <a:solidFill>
                  <a:prstClr val="black"/>
                </a:solidFill>
              </a:rPr>
              <a:t>Они учат </a:t>
            </a:r>
            <a:r>
              <a:rPr lang="ru-RU" sz="3200" dirty="0">
                <a:solidFill>
                  <a:prstClr val="black"/>
                </a:solidFill>
              </a:rPr>
              <a:t>человека жить, вселяет в него оптимизм, утверждает веру в торжество добра и </a:t>
            </a:r>
            <a:r>
              <a:rPr lang="ru-RU" sz="3200" dirty="0" smtClean="0">
                <a:solidFill>
                  <a:prstClr val="black"/>
                </a:solidFill>
              </a:rPr>
              <a:t>справедливости.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708919"/>
            <a:ext cx="3528392" cy="32403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636912"/>
            <a:ext cx="4608512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4646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1196752"/>
            <a:ext cx="3538736" cy="6120680"/>
          </a:xfrm>
        </p:spPr>
        <p:txBody>
          <a:bodyPr>
            <a:normAutofit fontScale="90000"/>
          </a:bodyPr>
          <a:lstStyle/>
          <a:p>
            <a:pPr marL="342900" lvl="0" indent="-342900" algn="l">
              <a:lnSpc>
                <a:spcPct val="100000"/>
              </a:lnSpc>
              <a:spcBef>
                <a:spcPct val="20000"/>
              </a:spcBef>
            </a:pPr>
            <a:r>
              <a:rPr lang="ru-RU" sz="3100" dirty="0">
                <a:solidFill>
                  <a:prstClr val="black"/>
                </a:solidFill>
                <a:ea typeface="+mn-ea"/>
                <a:cs typeface="+mn-cs"/>
              </a:rPr>
              <a:t>В образе Василисы Премудрой отражены замечательные особенности русской женщины - красавицы, величественная простота, мягкая гордость собой, недюжинный ум и глубокое, полное неиссякаемой любви сердце. </a:t>
            </a:r>
            <a:r>
              <a:rPr lang="ru-RU" sz="24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400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4680520" cy="6048672"/>
          </a:xfrm>
        </p:spPr>
      </p:pic>
    </p:spTree>
    <p:extLst>
      <p:ext uri="{BB962C8B-B14F-4D97-AF65-F5344CB8AC3E}">
        <p14:creationId xmlns:p14="http://schemas.microsoft.com/office/powerpoint/2010/main" val="10180113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06888" cy="5890666"/>
          </a:xfrm>
        </p:spPr>
        <p:txBody>
          <a:bodyPr>
            <a:noAutofit/>
          </a:bodyPr>
          <a:lstStyle/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2800" dirty="0">
                <a:solidFill>
                  <a:prstClr val="black"/>
                </a:solidFill>
                <a:ea typeface="+mn-ea"/>
                <a:cs typeface="+mn-cs"/>
              </a:rPr>
              <a:t>Герой самых популярных волшебных сказок - Иван-царевич. </a:t>
            </a:r>
            <a:r>
              <a:rPr lang="ru-RU" sz="2800" dirty="0" smtClean="0">
                <a:solidFill>
                  <a:prstClr val="black"/>
                </a:solidFill>
                <a:ea typeface="+mn-ea"/>
                <a:cs typeface="+mn-cs"/>
              </a:rPr>
              <a:t>Он </a:t>
            </a:r>
            <a:r>
              <a:rPr lang="ru-RU" sz="2800" dirty="0">
                <a:solidFill>
                  <a:prstClr val="black"/>
                </a:solidFill>
                <a:ea typeface="+mn-ea"/>
                <a:cs typeface="+mn-cs"/>
              </a:rPr>
              <a:t>представлен в сказках как народный герой, воплощение высших моральных качеств - смелости, честности, доброты. Он молод, красив, умен и силен. Это тип смелого и сильного богатыря.</a:t>
            </a:r>
            <a:r>
              <a:rPr lang="ru-RU" sz="24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400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32656"/>
            <a:ext cx="3538380" cy="6336704"/>
          </a:xfrm>
        </p:spPr>
      </p:pic>
    </p:spTree>
    <p:extLst>
      <p:ext uri="{BB962C8B-B14F-4D97-AF65-F5344CB8AC3E}">
        <p14:creationId xmlns:p14="http://schemas.microsoft.com/office/powerpoint/2010/main" val="1182564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372" y="260648"/>
            <a:ext cx="8229600" cy="244827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dirty="0"/>
              <a:t> </a:t>
            </a:r>
            <a:r>
              <a:rPr lang="ru-RU" sz="2800" b="1" dirty="0">
                <a:solidFill>
                  <a:sysClr val="windowText" lastClr="000000"/>
                </a:solidFill>
              </a:rPr>
              <a:t>В русских народных сказках раскрыты определенные социальные отношения, показаны быт народа, его домашняя жизнь, его нравственные понятия, русский взгляд, русский ум  </a:t>
            </a:r>
            <a:r>
              <a:rPr lang="ru-RU" sz="2800" b="1" dirty="0" smtClean="0">
                <a:solidFill>
                  <a:sysClr val="windowText" lastClr="000000"/>
                </a:solidFill>
              </a:rPr>
              <a:t>все</a:t>
            </a:r>
            <a:r>
              <a:rPr lang="ru-RU" sz="2800" b="1" dirty="0">
                <a:solidFill>
                  <a:sysClr val="windowText" lastClr="000000"/>
                </a:solidFill>
              </a:rPr>
              <a:t>, что делает </a:t>
            </a:r>
            <a:r>
              <a:rPr lang="ru-RU" sz="2800" b="1" dirty="0" smtClean="0">
                <a:solidFill>
                  <a:sysClr val="windowText" lastClr="000000"/>
                </a:solidFill>
              </a:rPr>
              <a:t>сказку  национально-самобытной </a:t>
            </a:r>
            <a:r>
              <a:rPr lang="ru-RU" sz="2800" b="1" dirty="0">
                <a:solidFill>
                  <a:sysClr val="windowText" lastClr="000000"/>
                </a:solidFill>
              </a:rPr>
              <a:t>и неповторимой.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49" y="2781300"/>
            <a:ext cx="4029077" cy="324008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129653"/>
            <a:ext cx="4038600" cy="2719595"/>
          </a:xfrm>
        </p:spPr>
      </p:pic>
    </p:spTree>
    <p:extLst>
      <p:ext uri="{BB962C8B-B14F-4D97-AF65-F5344CB8AC3E}">
        <p14:creationId xmlns:p14="http://schemas.microsoft.com/office/powerpoint/2010/main" val="35054396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3008313" cy="92370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ysClr val="windowText" lastClr="000000"/>
                </a:solidFill>
              </a:rPr>
              <a:t>Жанр былины</a:t>
            </a:r>
            <a:r>
              <a:rPr lang="ru-RU" sz="3200" dirty="0"/>
              <a:t>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0768"/>
            <a:ext cx="4824536" cy="519918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20072" y="620688"/>
            <a:ext cx="3744416" cy="5505475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ysClr val="windowText" lastClr="000000"/>
                </a:solidFill>
              </a:rPr>
              <a:t>Образы </a:t>
            </a:r>
            <a:r>
              <a:rPr lang="ru-RU" sz="2400" b="1" dirty="0">
                <a:solidFill>
                  <a:sysClr val="windowText" lastClr="000000"/>
                </a:solidFill>
              </a:rPr>
              <a:t>богатырей, наделённых высокими моральными качествами, самоотверженно преданных Родине. Образы богатырей, охраняющих родную землю, — Добрыни Никитича и Алеши Поповича. Тема защиты Родины закономерно слита в былинах с темой народной жизни и труда.</a:t>
            </a:r>
          </a:p>
        </p:txBody>
      </p:sp>
    </p:spTree>
    <p:extLst>
      <p:ext uri="{BB962C8B-B14F-4D97-AF65-F5344CB8AC3E}">
        <p14:creationId xmlns:p14="http://schemas.microsoft.com/office/powerpoint/2010/main" val="36241488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36910"/>
          </a:xfrm>
        </p:spPr>
        <p:txBody>
          <a:bodyPr anchor="t">
            <a:normAutofit fontScale="90000"/>
          </a:bodyPr>
          <a:lstStyle/>
          <a:p>
            <a:r>
              <a:rPr lang="ru-RU" sz="4000" i="1" u="sng" dirty="0" smtClean="0">
                <a:solidFill>
                  <a:srgbClr val="000000"/>
                </a:solidFill>
                <a:latin typeface="Arial"/>
              </a:rPr>
              <a:t>Пословицы </a:t>
            </a:r>
            <a:r>
              <a:rPr lang="ru-RU" sz="4000" i="1" u="sng" dirty="0">
                <a:solidFill>
                  <a:srgbClr val="000000"/>
                </a:solidFill>
                <a:latin typeface="Arial"/>
              </a:rPr>
              <a:t>и </a:t>
            </a:r>
            <a:r>
              <a:rPr lang="ru-RU" sz="4000" i="1" u="sng" dirty="0" smtClean="0">
                <a:solidFill>
                  <a:srgbClr val="000000"/>
                </a:solidFill>
                <a:latin typeface="Arial"/>
              </a:rPr>
              <a:t>поговорки </a:t>
            </a:r>
            <a:r>
              <a:rPr lang="ru-RU" sz="2800" dirty="0" smtClean="0">
                <a:solidFill>
                  <a:srgbClr val="000000"/>
                </a:solidFill>
                <a:latin typeface="Arial"/>
              </a:rPr>
              <a:t>формируют чувство </a:t>
            </a:r>
            <a:r>
              <a:rPr lang="ru-RU" sz="2800" dirty="0">
                <a:solidFill>
                  <a:srgbClr val="000000"/>
                </a:solidFill>
                <a:latin typeface="Arial"/>
              </a:rPr>
              <a:t>патриотизма, привязанности к родному краю, чувство коллективизма, доброжелательности, трудолюбия, милосердия, бережного отношения к природе, к братьям нашим меньшим и др., способствует воспитанию эстетической и этической культуры.</a:t>
            </a:r>
            <a:endParaRPr lang="ru-RU" sz="3100" i="1" dirty="0"/>
          </a:p>
        </p:txBody>
      </p:sp>
    </p:spTree>
    <p:extLst>
      <p:ext uri="{BB962C8B-B14F-4D97-AF65-F5344CB8AC3E}">
        <p14:creationId xmlns:p14="http://schemas.microsoft.com/office/powerpoint/2010/main" val="40913582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2"/>
            <a:ext cx="9144000" cy="681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8939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Другая 4">
      <a:dk1>
        <a:srgbClr val="0598E4"/>
      </a:dk1>
      <a:lt1>
        <a:srgbClr val="D5F0FE"/>
      </a:lt1>
      <a:dk2>
        <a:srgbClr val="0293E0"/>
      </a:dk2>
      <a:lt2>
        <a:srgbClr val="C6E7FC"/>
      </a:lt2>
      <a:accent1>
        <a:srgbClr val="31B6FD"/>
      </a:accent1>
      <a:accent2>
        <a:srgbClr val="4584D3"/>
      </a:accent2>
      <a:accent3>
        <a:srgbClr val="ACE1FE"/>
      </a:accent3>
      <a:accent4>
        <a:srgbClr val="73ACF7"/>
      </a:accent4>
      <a:accent5>
        <a:srgbClr val="2D82F4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148</TotalTime>
  <Words>285</Words>
  <Application>Microsoft Office PowerPoint</Application>
  <PresentationFormat>Экран (4:3)</PresentationFormat>
  <Paragraphs>16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Исполнительная</vt:lpstr>
      <vt:lpstr>Фольклор, как одно из средств духовно-нравственного воспитания</vt:lpstr>
      <vt:lpstr> Одним из средств духовно-нравственного воспитания является устное народное творчество</vt:lpstr>
      <vt:lpstr>Сказки - древнейший жанр устного народного творчества. Они учат человека жить, вселяет в него оптимизм, утверждает веру в торжество добра и справедливости.</vt:lpstr>
      <vt:lpstr>В образе Василисы Премудрой отражены замечательные особенности русской женщины - красавицы, величественная простота, мягкая гордость собой, недюжинный ум и глубокое, полное неиссякаемой любви сердце.  </vt:lpstr>
      <vt:lpstr>Герой самых популярных волшебных сказок - Иван-царевич. Он представлен в сказках как народный герой, воплощение высших моральных качеств - смелости, честности, доброты. Он молод, красив, умен и силен. Это тип смелого и сильного богатыря. </vt:lpstr>
      <vt:lpstr> В русских народных сказках раскрыты определенные социальные отношения, показаны быт народа, его домашняя жизнь, его нравственные понятия, русский взгляд, русский ум  все, что делает сказку  национально-самобытной и неповторимой.</vt:lpstr>
      <vt:lpstr>Жанр былины. </vt:lpstr>
      <vt:lpstr>Пословицы и поговорки формируют чувство патриотизма, привязанности к родному краю, чувство коллективизма, доброжелательности, трудолюбия, милосердия, бережного отношения к природе, к братьям нашим меньшим и др., способствует воспитанию эстетической и этической культуры.</vt:lpstr>
      <vt:lpstr>Презентация PowerPoint</vt:lpstr>
      <vt:lpstr>Презентация PowerPoint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Kat</dc:creator>
  <cp:lastModifiedBy>Kat</cp:lastModifiedBy>
  <cp:revision>18</cp:revision>
  <dcterms:created xsi:type="dcterms:W3CDTF">2013-11-15T16:19:55Z</dcterms:created>
  <dcterms:modified xsi:type="dcterms:W3CDTF">2014-03-21T17:08:42Z</dcterms:modified>
</cp:coreProperties>
</file>