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365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E70"/>
    <a:srgbClr val="3333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46" d="100"/>
          <a:sy n="46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4F5CE-44F8-4CFE-878D-540B500DAC7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A0E2E-FCAE-4162-B829-B3F73426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27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EA62-8632-4A13-B4D7-55B576B6B1D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7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0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89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3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8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67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6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4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1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1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990656" cy="38164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ilyUPC" pitchFamily="34" charset="-34"/>
              </a:rPr>
              <a:t>Рабочая программа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ilyUPC" pitchFamily="34" charset="-34"/>
              </a:rPr>
              <a:t>                     </a:t>
            </a:r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ilyUPC" pitchFamily="34" charset="-34"/>
              </a:rPr>
              <a:t>музыкального руководителя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ilyUPC" pitchFamily="34" charset="-34"/>
              </a:rPr>
              <a:t>                        </a:t>
            </a:r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ilyUPC" pitchFamily="34" charset="-34"/>
              </a:rPr>
              <a:t>детского сада         </a:t>
            </a:r>
            <a:r>
              <a:rPr lang="ru-RU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ilyUPC" pitchFamily="34" charset="-34"/>
              </a:rPr>
              <a:t>                                                         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соответствии с ФГОС ДО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1422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Структура пояснительной записки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 позиции образовательной системы; с позиции социального заказа; с позиции ребенка, родителей; с позиции самого педагога;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 программы;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рабочей программы;</a:t>
            </a:r>
            <a:r>
              <a:rPr lang="ru-RU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Ценностно-целевые ориентиры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образовательного процесса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Возрастная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адресность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образования.</a:t>
            </a:r>
          </a:p>
        </p:txBody>
      </p:sp>
      <p:pic>
        <p:nvPicPr>
          <p:cNvPr id="5" name="Picture 4" descr="PE0161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60232" y="4581128"/>
            <a:ext cx="1880204" cy="1764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140378841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424613" y="280"/>
            <a:ext cx="2915495" cy="191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23042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Содержание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548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образования (воспитания, развития и обучения)  воспитанников требованиям ФГОС ДО;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Непрерывное основное образование дошкольников может подкрепляться дополнительным образованием;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новых образовательных технологий;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комплекса программно-методического обеспечения образовательного процесса;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индивидуальных образовательных маршрутов  воспитанников;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и методы педагогической оценки развития  ребенка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7272449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4401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Организация образовательного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7774781" cy="49429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образовательного процесса можно представить через структуру организационных форм взаимодействия взрослых с детьми;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Учебно-тематический план: количество НОД по каждой из тем для реализации содержания образования;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Перспективный тематический план на основе принципа интеграции: тема, возрастная группа, сроки (месяцы), программное содержание, формы                 взаимодействия.</a:t>
            </a:r>
          </a:p>
        </p:txBody>
      </p:sp>
      <p:pic>
        <p:nvPicPr>
          <p:cNvPr id="6" name="Picture 2" descr="C:\Users\Жаворонкова Татьяна\AppData\Local\Microsoft\Windows\Temporary Internet Files\Content.IE5\GPIH03CH\MM90020536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5529188"/>
            <a:ext cx="1980728" cy="1296144"/>
          </a:xfrm>
          <a:prstGeom prst="rect">
            <a:avLst/>
          </a:prstGeom>
          <a:solidFill>
            <a:srgbClr val="9F2936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xmlns="" val="421851135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Программно-методический комплекс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029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 представить в виде таблицы, которая включает описание основных  и дополнительных программ, образовательных технологий, технологий коррекции и оздоровления, методические и дидактические пособия.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997592"/>
              </p:ext>
            </p:extLst>
          </p:nvPr>
        </p:nvGraphicFramePr>
        <p:xfrm>
          <a:off x="323529" y="3501009"/>
          <a:ext cx="8424936" cy="2858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3176180"/>
                <a:gridCol w="2720922"/>
                <a:gridCol w="2527834"/>
              </a:tblGrid>
              <a:tr h="2073921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Образовательные программы, технологии</a:t>
                      </a:r>
                      <a:endParaRPr lang="ru-RU" sz="2000" dirty="0">
                        <a:effectLst/>
                      </a:endParaRPr>
                    </a:p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Методические пособия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Учебно-наглядные материалы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4303">
                <a:tc>
                  <a:txBody>
                    <a:bodyPr/>
                    <a:lstStyle/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780229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68752" cy="15841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Предметно-развивающая среда                в соответствии с требованиями ФГОС 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548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 максимальную реализацию образовательного потенциала пространства;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Предоставляет возможность общения в совместной деятельности детей и взрослых и возможность уединения;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реализации образовательной программы;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Строится с учетом национально-культурных и климатических условий;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MCj023251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11772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29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latin typeface="Monotype Corsiva" pitchFamily="66" charset="0"/>
              </a:rPr>
              <a:t>Материалы оценки достижений воспитанников  </a:t>
            </a:r>
            <a:r>
              <a:rPr lang="ru-RU" sz="3100" b="1" dirty="0" smtClean="0">
                <a:solidFill>
                  <a:srgbClr val="0000FF"/>
                </a:solidFill>
                <a:latin typeface="+mn-lt"/>
              </a:rPr>
              <a:t>могут быть представлены в таблицах развития музыкальности</a:t>
            </a:r>
            <a:endParaRPr lang="ru-RU" sz="31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4280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Таблица </a:t>
            </a:r>
            <a:r>
              <a:rPr lang="ru-RU" b="1" dirty="0"/>
              <a:t>развития музыкальности (возрастная группа № </a:t>
            </a:r>
            <a:r>
              <a:rPr lang="ru-RU" b="1" dirty="0" smtClean="0"/>
              <a:t>_____)</a:t>
            </a: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14" descr="MCj00901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120"/>
            <a:ext cx="1762408" cy="22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0545661"/>
              </p:ext>
            </p:extLst>
          </p:nvPr>
        </p:nvGraphicFramePr>
        <p:xfrm>
          <a:off x="611560" y="3717032"/>
          <a:ext cx="6096000" cy="276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296144"/>
                <a:gridCol w="1929408"/>
                <a:gridCol w="1219200"/>
                <a:gridCol w="1219200"/>
              </a:tblGrid>
              <a:tr h="1497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№ п\п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Ф.И. ребенка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Уровневая оценка заданий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Результат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Примечание</a:t>
                      </a:r>
                      <a:endParaRPr lang="ru-RU" sz="1000" dirty="0"/>
                    </a:p>
                  </a:txBody>
                  <a:tcPr/>
                </a:tc>
              </a:tr>
              <a:tr h="2370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8166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563072" cy="15841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Формы  взаимодействия с коллегами и с семьями воспитанников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548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Формы и направления взаимодействия                                                с коллегами определяются через среду развития ребенка в группе, в НОД и в повседневной жизни;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Формы образовательного взаимодействия с семьями воспитанников: традиционные и нетрадиционные.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Жаворонкова Татьяна\AppData\Local\Microsoft\Windows\Temporary Internet Files\Content.IE5\DEFVX66I\MM90030055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764"/>
            <a:ext cx="2843808" cy="220153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2629444"/>
              </p:ext>
            </p:extLst>
          </p:nvPr>
        </p:nvGraphicFramePr>
        <p:xfrm>
          <a:off x="971601" y="4279776"/>
          <a:ext cx="7200800" cy="195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2952329"/>
                <a:gridCol w="1800200"/>
                <a:gridCol w="1800200"/>
              </a:tblGrid>
              <a:tr h="130614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№ п\п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Тема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Формы взаимодействия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Месяц</a:t>
                      </a:r>
                      <a:endParaRPr lang="ru-RU" sz="1400" dirty="0"/>
                    </a:p>
                  </a:txBody>
                  <a:tcPr/>
                </a:tc>
              </a:tr>
              <a:tr h="6513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540014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4744"/>
            <a:ext cx="1952381" cy="360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Рабочая программа (основная часть)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029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Возрастная группа;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тенденции возрастного развития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Учебно-тематический план;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образования с учетом ФГОС ДО                                 (общие задачи);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и культурно-досуговая                       деятельность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достижений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Предметное наполнение музыкальной                      развивающей среды;	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07369357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Алгоритм действий составления рабочей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86227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примере</a:t>
            </a: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рабочей программы по реализации  задач образовательной области «Художественно-эстетическое развитие», составленной на основе  программы развития</a:t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музыкальности у детей 4-го года жизни «Гармония», К.В. Тарасова, Т.В. Нестеренко,  Т. Г. Рубан</a:t>
            </a: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Monotype Corsiva" pitchFamily="66" charset="0"/>
              </a:rPr>
              <a:t>                       </a:t>
            </a:r>
          </a:p>
          <a:p>
            <a:r>
              <a:rPr lang="ru-RU" sz="2800" b="1" dirty="0" smtClean="0">
                <a:solidFill>
                  <a:srgbClr val="660033"/>
                </a:solidFill>
                <a:latin typeface="Monotype Corsiva" pitchFamily="66" charset="0"/>
              </a:rPr>
              <a:t>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104199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Титульный лист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300" b="1" dirty="0" smtClean="0"/>
              <a:t>Ворошиловское территориальное управление департамента по образованию администрации Волгограда</a:t>
            </a:r>
            <a:endParaRPr lang="ru-RU" sz="4300" dirty="0" smtClean="0"/>
          </a:p>
          <a:p>
            <a:pPr algn="ctr">
              <a:buNone/>
            </a:pPr>
            <a:r>
              <a:rPr lang="ru-RU" sz="4300" b="1" dirty="0" smtClean="0"/>
              <a:t>Муниципальное дошкольное образовательное учреждение Центр развития ребенка детский сад № 28</a:t>
            </a:r>
            <a:endParaRPr lang="ru-RU" sz="4300" dirty="0" smtClean="0"/>
          </a:p>
          <a:p>
            <a:pPr algn="ctr">
              <a:buNone/>
            </a:pPr>
            <a:r>
              <a:rPr lang="ru-RU" sz="4300" dirty="0" smtClean="0"/>
              <a:t>                                                                           Утверждаю:</a:t>
            </a:r>
          </a:p>
          <a:p>
            <a:pPr algn="ctr">
              <a:buNone/>
            </a:pPr>
            <a:r>
              <a:rPr lang="ru-RU" sz="4300" dirty="0" smtClean="0"/>
              <a:t>                                                                           Заведующий МОУ Центром – детским садом № 28</a:t>
            </a:r>
          </a:p>
          <a:p>
            <a:pPr algn="ctr">
              <a:buNone/>
            </a:pPr>
            <a:r>
              <a:rPr lang="ru-RU" sz="4300" dirty="0" smtClean="0"/>
              <a:t>                                                                           _______________________ Л. И. Новикова</a:t>
            </a:r>
          </a:p>
          <a:p>
            <a:pPr algn="ctr">
              <a:buNone/>
            </a:pPr>
            <a:r>
              <a:rPr lang="ru-RU" sz="4300" dirty="0" smtClean="0"/>
              <a:t> </a:t>
            </a:r>
          </a:p>
          <a:p>
            <a:pPr algn="ctr">
              <a:buNone/>
            </a:pPr>
            <a:r>
              <a:rPr lang="ru-RU" sz="4300" dirty="0" smtClean="0"/>
              <a:t>                                                                          Принято на заседании педсовета</a:t>
            </a:r>
          </a:p>
          <a:p>
            <a:pPr algn="ctr">
              <a:buNone/>
            </a:pPr>
            <a:r>
              <a:rPr lang="ru-RU" sz="4300" dirty="0" smtClean="0"/>
              <a:t>                                                                          _______________ протокол №____</a:t>
            </a:r>
          </a:p>
          <a:p>
            <a:pPr algn="ctr"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5600" b="1" dirty="0" smtClean="0"/>
              <a:t>Рабочая программа </a:t>
            </a:r>
            <a:endParaRPr lang="ru-RU" sz="5600" dirty="0" smtClean="0"/>
          </a:p>
          <a:p>
            <a:pPr algn="ctr">
              <a:buNone/>
            </a:pPr>
            <a:r>
              <a:rPr lang="ru-RU" sz="5600" b="1" dirty="0" smtClean="0"/>
              <a:t>по реализации основной образовательной программы МОУ Центра – детского сада № 28 .   Образовательная область «Художественно-эстетическое развитие» - курс подготовки на основе программы развития музыкальности у детей 4-го  года жизни, К.В. Тарасова, Т.В. Нестеренко,                  Т.Г. Рубан  </a:t>
            </a:r>
            <a:endParaRPr lang="ru-RU" sz="5600" dirty="0" smtClean="0"/>
          </a:p>
          <a:p>
            <a:pPr algn="ctr">
              <a:buNone/>
            </a:pPr>
            <a:r>
              <a:rPr lang="ru-RU" sz="5600" b="1" dirty="0" smtClean="0"/>
              <a:t> </a:t>
            </a:r>
            <a:endParaRPr lang="ru-RU" sz="56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</a:t>
            </a:r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                                                                                              </a:t>
            </a:r>
            <a:r>
              <a:rPr lang="ru-RU" sz="5600" b="1" dirty="0" smtClean="0"/>
              <a:t>Составитель: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Музыкальный руководитель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Высшей квалификационной категории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Равчеева И.П.                                                                             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5600" b="1" dirty="0" smtClean="0"/>
              <a:t> 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          Волгоград – 2013 г.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822100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Закон «Об образовании в РФ»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029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Значимость разработки рабочей программы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вызвана необходимостью удовлетворить законодательные требования, предъявляемые сегодня к педагогам образовательных организаций (в соответствии с нормой закона «Об образовании в РФ», ст.48 п.1 «Обязанности и ответственность педагогических работников» - педагогические работники обязаны осуществлять свою деятельность в соответствии с утвержденной</a:t>
            </a:r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рабочей программой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41832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Пояснительная записка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660033"/>
                </a:solidFill>
              </a:rPr>
              <a:t>Актуальность:</a:t>
            </a:r>
            <a:r>
              <a:rPr lang="ru-RU" sz="2800" b="1" u="sng" dirty="0" smtClean="0">
                <a:solidFill>
                  <a:srgbClr val="660033"/>
                </a:solidFill>
              </a:rPr>
              <a:t> </a:t>
            </a:r>
          </a:p>
          <a:p>
            <a:pPr marL="0" indent="0">
              <a:buFontTx/>
              <a:buChar char="-"/>
            </a:pPr>
            <a:r>
              <a:rPr lang="ru-RU" sz="2800" b="1" dirty="0" smtClean="0">
                <a:solidFill>
                  <a:srgbClr val="660033"/>
                </a:solidFill>
              </a:rPr>
              <a:t>Дошкольное детство – оптимальный период для формирования основ духовной культуры;</a:t>
            </a:r>
          </a:p>
          <a:p>
            <a:pPr marL="0" indent="0">
              <a:buFontTx/>
              <a:buChar char="-"/>
            </a:pPr>
            <a:r>
              <a:rPr lang="ru-RU" sz="2800" b="1" dirty="0" smtClean="0">
                <a:solidFill>
                  <a:srgbClr val="660033"/>
                </a:solidFill>
              </a:rPr>
              <a:t>Значимость музыкального развития для  реализации этой задачи;</a:t>
            </a:r>
          </a:p>
          <a:p>
            <a:pPr marL="0" indent="0">
              <a:buFontTx/>
              <a:buChar char="-"/>
            </a:pPr>
            <a:r>
              <a:rPr lang="ru-RU" sz="2800" b="1" dirty="0" smtClean="0">
                <a:solidFill>
                  <a:srgbClr val="660033"/>
                </a:solidFill>
              </a:rPr>
              <a:t>Роль педагога в организации образовательного процесса;</a:t>
            </a:r>
          </a:p>
          <a:p>
            <a:pPr marL="0" indent="0">
              <a:buFontTx/>
              <a:buChar char="-"/>
            </a:pPr>
            <a:r>
              <a:rPr lang="ru-RU" sz="2800" b="1" dirty="0" smtClean="0">
                <a:solidFill>
                  <a:srgbClr val="660033"/>
                </a:solidFill>
              </a:rPr>
              <a:t>Необходимость удовлетворить законодательные требования, предъявляемые сегодня к педагогам образовательных учреждений </a:t>
            </a:r>
            <a:endParaRPr lang="ru-RU" sz="28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0241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640960" cy="64807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4400" b="1" dirty="0">
                <a:latin typeface="Monotype Corsiva" pitchFamily="66" charset="0"/>
                <a:ea typeface="+mj-ea"/>
                <a:cs typeface="+mj-cs"/>
              </a:rPr>
              <a:t>Обоснование разработки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222" y="1052736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</a:t>
            </a:r>
            <a:r>
              <a:rPr lang="ru-RU" sz="3200" b="1" dirty="0" smtClean="0">
                <a:solidFill>
                  <a:srgbClr val="0000FF"/>
                </a:solidFill>
              </a:rPr>
              <a:t> Нормативные документы</a:t>
            </a:r>
            <a:r>
              <a:rPr lang="ru-RU" sz="3200" b="1" dirty="0">
                <a:solidFill>
                  <a:srgbClr val="660033"/>
                </a:solidFill>
              </a:rPr>
              <a:t/>
            </a:r>
            <a:br>
              <a:rPr lang="ru-RU" sz="3200" b="1" dirty="0">
                <a:solidFill>
                  <a:srgbClr val="660033"/>
                </a:solidFill>
              </a:rPr>
            </a:br>
            <a:r>
              <a:rPr lang="ru-RU" sz="3200" b="1" dirty="0">
                <a:solidFill>
                  <a:srgbClr val="660033"/>
                </a:solidFill>
              </a:rPr>
              <a:t>-</a:t>
            </a:r>
            <a:r>
              <a:rPr lang="ru-RU" sz="2600" b="1" dirty="0">
                <a:solidFill>
                  <a:srgbClr val="660033"/>
                </a:solidFill>
              </a:rPr>
              <a:t> Закон «Об образовании в Российской Федерации»;</a:t>
            </a:r>
            <a:br>
              <a:rPr lang="ru-RU" sz="2600" b="1" dirty="0">
                <a:solidFill>
                  <a:srgbClr val="660033"/>
                </a:solidFill>
              </a:rPr>
            </a:br>
            <a:r>
              <a:rPr lang="ru-RU" sz="2600" b="1" dirty="0">
                <a:solidFill>
                  <a:srgbClr val="C00000"/>
                </a:solidFill>
              </a:rPr>
              <a:t>- Национальная </a:t>
            </a:r>
            <a:r>
              <a:rPr lang="ru-RU" sz="2600" b="1" dirty="0" smtClean="0">
                <a:solidFill>
                  <a:srgbClr val="C00000"/>
                </a:solidFill>
              </a:rPr>
              <a:t>стратегия действий в интересах детей на 2012-2017 гг.;                                                                                        </a:t>
            </a:r>
            <a:r>
              <a:rPr lang="ru-RU" sz="2600" b="1" dirty="0" smtClean="0">
                <a:solidFill>
                  <a:srgbClr val="04085C"/>
                </a:solidFill>
              </a:rPr>
              <a:t>- ФГОС ДО;</a:t>
            </a:r>
          </a:p>
          <a:p>
            <a:r>
              <a:rPr lang="ru-RU" sz="2600" b="1" dirty="0" smtClean="0">
                <a:solidFill>
                  <a:srgbClr val="660033"/>
                </a:solidFill>
              </a:rPr>
              <a:t>-</a:t>
            </a:r>
            <a:r>
              <a:rPr lang="ru-RU" sz="2600" b="1" dirty="0" smtClean="0">
                <a:solidFill>
                  <a:srgbClr val="800000"/>
                </a:solidFill>
              </a:rPr>
              <a:t>Санитарно-эпидемиологические правила и нормативы к содержанию и организации режима работы в дошкольных образовательных организациях; </a:t>
            </a:r>
            <a:r>
              <a:rPr lang="ru-RU" sz="2600" b="1" dirty="0">
                <a:solidFill>
                  <a:srgbClr val="800000"/>
                </a:solidFill>
              </a:rPr>
              <a:t/>
            </a:r>
            <a:br>
              <a:rPr lang="ru-RU" sz="2600" b="1" dirty="0">
                <a:solidFill>
                  <a:srgbClr val="800000"/>
                </a:solidFill>
              </a:rPr>
            </a:br>
            <a:r>
              <a:rPr lang="ru-RU" sz="2600" b="1" dirty="0" smtClean="0">
                <a:solidFill>
                  <a:srgbClr val="660033"/>
                </a:solidFill>
              </a:rPr>
              <a:t>- </a:t>
            </a:r>
            <a:r>
              <a:rPr lang="ru-RU" sz="2600" b="1" dirty="0" smtClean="0">
                <a:solidFill>
                  <a:srgbClr val="800080"/>
                </a:solidFill>
              </a:rPr>
              <a:t>Основная образовательная программа дошкольного образования МОУ  Центра – детского сада № 28, г. Волгограда</a:t>
            </a:r>
          </a:p>
          <a:p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660033"/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15862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9115"/>
            <a:ext cx="8075240" cy="143920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>
              <a:buFont typeface="Arial" pitchFamily="34" charset="0"/>
            </a:pPr>
            <a:r>
              <a:rPr lang="ru-RU" b="1" dirty="0">
                <a:latin typeface="Monotype Corsiva" pitchFamily="66" charset="0"/>
              </a:rPr>
              <a:t>Цель: Формирование общей культуры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54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Развитие музыкально-художественной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Приобщение к музыкальному искусству;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Развитие музыкальности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Развитие способности эмоционально воспринимать музыку.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9178" y="908720"/>
            <a:ext cx="2286005" cy="2286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05857"/>
            <a:ext cx="2988000" cy="2988000"/>
          </a:xfrm>
          <a:prstGeom prst="rect">
            <a:avLst/>
          </a:prstGeom>
        </p:spPr>
      </p:pic>
      <p:pic>
        <p:nvPicPr>
          <p:cNvPr id="7" name="Picture 6" descr="D:\Наташе_РАЗОБРАТЬ\Играйте с нами\картинки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00000">
            <a:off x="1303889" y="986708"/>
            <a:ext cx="1909763" cy="27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64364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>
              <a:buFont typeface="Arial" pitchFamily="34" charset="0"/>
            </a:pPr>
            <a:r>
              <a:rPr lang="ru-RU" b="1" dirty="0">
                <a:latin typeface="Monotype Corsiva" pitchFamily="66" charset="0"/>
              </a:rPr>
              <a:t>Ценностно-целевые ориентиры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здоровья и эмоционального благополучия, обеспечение культурного развития каждого ребенка;                       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доброжелательной атмосферы, позволяющей растить воспитанников любознательными, добрыми, инициативными, стремящимися к самостоятельности и творчеству;                                                                                                                                      </a:t>
            </a:r>
          </a:p>
          <a:p>
            <a:r>
              <a:rPr lang="ru-RU" sz="2800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различных видов детской  деятельности, их интеграция в целях                                               повышения эффективности образовательного процесса;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</a:t>
            </a:r>
          </a:p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организация образовательного процесса;    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</a:p>
          <a:p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933056"/>
            <a:ext cx="2286295" cy="22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82706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046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           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музыкального развития ребенка в ходе воспитания и обучения; 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семьи к участию в культурной жизни групп детского сада и дошкольной образовательной организации в целом;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принципа преемственности.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38038749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88640"/>
            <a:ext cx="2079078" cy="2286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образования</a:t>
            </a:r>
            <a:endParaRPr lang="ru-RU" sz="36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02838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Режим пребывания воспитанников в детском саду;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Проведение непосредственной образовательной деятельности в неделю, общее количество НОД в год;   </a:t>
            </a:r>
          </a:p>
          <a:p>
            <a:pPr>
              <a:buNone/>
            </a:pPr>
            <a:r>
              <a:rPr lang="ru-RU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Осуществление культурно - досуговой деятельности в ходе развлечений и праздников.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20813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Организация и проведение не регламентируемой образовательной деятельности детей в течение дня  (совместная деятельность педагога с детьми, самостоятельная деятельность детей и режимные моменты);                        формы взаимодействия с семьями                 воспитанников и коллегами;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оценки результатов развития музыкальности дошкольников;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Программно-методический комплекс.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39552" y="260649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MCj03520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8129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79483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51304" cy="12687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>
              <a:buFont typeface="Arial" pitchFamily="34" charset="0"/>
            </a:pPr>
            <a:r>
              <a:rPr lang="ru-RU" b="1" dirty="0">
                <a:latin typeface="Monotype Corsiva" pitchFamily="66" charset="0"/>
              </a:rPr>
              <a:t>Характеристика возрастных особенностей детей 4-го года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029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повышается чувствительность, возможность более точного различения свойств предметов и явлений, в том числе и музыкальных. Этот период развития характеризуется индивидуальными различиями в слуховой чувствительности, стремлением к самостоятельности;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происходит переход от ситуативной речи к связной, от наглядно-действенного мышления к наглядно-образному;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Заметно укрепляется мышечно-двигательный аппарат;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Появляется желание заниматься музыкой, активно  действовать.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101248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62269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itchFamily="34" charset="0"/>
            </a:pPr>
            <a:r>
              <a:rPr lang="ru-RU" b="1" dirty="0">
                <a:latin typeface="Monotype Corsiva" pitchFamily="66" charset="0"/>
              </a:rPr>
              <a:t>Учебно - тематический план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3" cy="478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629"/>
                <a:gridCol w="2030548"/>
                <a:gridCol w="2548927"/>
                <a:gridCol w="1512169"/>
              </a:tblGrid>
              <a:tr h="1086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Тема, период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НОД                           в неделю, длительность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НОД в                            реализуемый 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НОД в году</a:t>
                      </a:r>
                      <a:endParaRPr lang="ru-RU" dirty="0"/>
                    </a:p>
                  </a:txBody>
                  <a:tcPr/>
                </a:tc>
              </a:tr>
              <a:tr h="3694508">
                <a:tc>
                  <a:txBody>
                    <a:bodyPr/>
                    <a:lstStyle/>
                    <a:p>
                      <a:endParaRPr lang="ru-RU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«Осень»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сентябрь, октябрь, ноябрь;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«Зима»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декабрь, январь, февраль;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«Весна» -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март,                апрель, май.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(15 мин.)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437665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036"/>
            <a:ext cx="8229600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itchFamily="34" charset="0"/>
            </a:pPr>
            <a:r>
              <a:rPr lang="ru-RU" b="1" dirty="0">
                <a:latin typeface="Monotype Corsiva" pitchFamily="66" charset="0"/>
              </a:rPr>
              <a:t>Общие задачи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9977476"/>
              </p:ext>
            </p:extLst>
          </p:nvPr>
        </p:nvGraphicFramePr>
        <p:xfrm>
          <a:off x="395536" y="908720"/>
          <a:ext cx="8229600" cy="543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2632124"/>
                <a:gridCol w="2850828"/>
              </a:tblGrid>
              <a:tr h="35922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Виды музыкально-художественной деятельности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Общие задачи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3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Базовый компонент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Дополнительный компонент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9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Слушание музыки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30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Исполнительство:</a:t>
                      </a:r>
                    </a:p>
                    <a:p>
                      <a:pPr algn="ctr"/>
                      <a:r>
                        <a:rPr lang="ru-RU" b="1" dirty="0" smtClean="0"/>
                        <a:t>- Пение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1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Музыкальное движение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-Игра на детских музыкальных инструментах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1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Музыкальная игра-драматизация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1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Творчество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771115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ФГОС  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 ДО для педагогов дошкольных образовательных организаций является заданными извне требованиями к качеству образования,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поставленными образовательной организации государством. </a:t>
            </a:r>
          </a:p>
          <a:p>
            <a:endParaRPr lang="ru-RU" dirty="0"/>
          </a:p>
        </p:txBody>
      </p:sp>
      <p:pic>
        <p:nvPicPr>
          <p:cNvPr id="4" name="Picture 22" descr="BS0097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16430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37902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400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9814" name="WordArt 6"/>
          <p:cNvSpPr>
            <a:spLocks noChangeArrowheads="1" noChangeShapeType="1" noTextEdit="1"/>
          </p:cNvSpPr>
          <p:nvPr/>
        </p:nvSpPr>
        <p:spPr bwMode="auto">
          <a:xfrm rot="5400000">
            <a:off x="11844807" y="188914"/>
            <a:ext cx="45719" cy="45719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defRPr/>
            </a:pPr>
            <a:r>
              <a:rPr lang="ru-RU" sz="3600" kern="10" dirty="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u="sng" dirty="0">
                <a:solidFill>
                  <a:srgbClr val="800000"/>
                </a:solidFill>
              </a:rPr>
              <a:t>Связь с другими </a:t>
            </a:r>
            <a:r>
              <a:rPr lang="ru-RU" sz="2400" b="1" u="sng" dirty="0" smtClean="0">
                <a:solidFill>
                  <a:srgbClr val="800000"/>
                </a:solidFill>
              </a:rPr>
              <a:t>образовательными</a:t>
            </a:r>
            <a:r>
              <a:rPr lang="ru-RU" sz="3200" b="1" u="sng" dirty="0" smtClean="0">
                <a:solidFill>
                  <a:srgbClr val="800000"/>
                </a:solidFill>
              </a:rPr>
              <a:t> </a:t>
            </a:r>
            <a:r>
              <a:rPr lang="ru-RU" sz="2400" b="1" u="sng" dirty="0" smtClean="0">
                <a:solidFill>
                  <a:srgbClr val="800000"/>
                </a:solidFill>
              </a:rPr>
              <a:t>областями</a:t>
            </a:r>
          </a:p>
          <a:p>
            <a:pPr algn="ctr">
              <a:spcBef>
                <a:spcPct val="20000"/>
              </a:spcBef>
              <a:buFont typeface="Arial" pitchFamily="34" charset="0"/>
              <a:buChar char="•"/>
            </a:pPr>
            <a:endParaRPr lang="ru-RU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01781"/>
          <a:ext cx="8640960" cy="52921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65725"/>
                <a:gridCol w="5875235"/>
              </a:tblGrid>
              <a:tr h="139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Образовательная область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«Социально-коммуникативное развитие»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/>
                        <a:t>Формирование </a:t>
                      </a:r>
                      <a:r>
                        <a:rPr lang="ru-RU" sz="1500" b="1" kern="1200" dirty="0" smtClean="0"/>
                        <a:t>представления </a:t>
                      </a:r>
                      <a:r>
                        <a:rPr lang="ru-RU" sz="1500" b="1" kern="1200" dirty="0"/>
                        <a:t>о музыкальной культуре и музыкальном искусстве; развитие навыков игровой деятельности; формирование гендерной, семейной, гражданской принадлежности, патриотических чувств, чувства принадлежности к мировому сообществу.                                                                                              Развитие свободного общения о музыке с взрослыми и           сверстниками; </a:t>
                      </a:r>
                      <a:endParaRPr lang="ru-RU" sz="15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/>
                        <a:t>Формирование основ безопасности собственной жизнедеятельности в различных видах музыкальной деятельности</a:t>
                      </a:r>
                      <a:r>
                        <a:rPr lang="ru-RU" sz="1500" b="1" kern="1200" dirty="0" smtClean="0"/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</a:tr>
              <a:tr h="1269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Образовательная область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«</a:t>
                      </a:r>
                      <a:r>
                        <a:rPr lang="ru-RU" sz="1800" b="1" kern="1200" dirty="0" smtClean="0"/>
                        <a:t>Познавательное </a:t>
                      </a:r>
                      <a:r>
                        <a:rPr lang="ru-RU" sz="1800" b="1" kern="1200" dirty="0"/>
                        <a:t>развитие»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/>
                        <a:t>Расширение музыкального кругозора детей;  сенсорное развитие, формирование </a:t>
                      </a:r>
                      <a:r>
                        <a:rPr lang="ru-RU" sz="1500" b="1" kern="1200" dirty="0" smtClean="0"/>
                        <a:t>целостной </a:t>
                      </a:r>
                      <a:r>
                        <a:rPr lang="ru-RU" sz="1500" b="1" kern="1200" dirty="0"/>
                        <a:t>картины мира средствами музыкального искусства, творчества.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</a:tr>
              <a:tr h="133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Образовательная область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/>
                        <a:t>«Речевое развитие»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/>
                        <a:t>Развитие устной речи в ходе высказываний детьми своих впечатлений,  характеристики музыкальных произведений; практическое овладение детьми нормами речи, обогащение «образного словаря».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3098126"/>
      </p:ext>
    </p:extLst>
  </p:cSld>
  <p:clrMapOvr>
    <a:masterClrMapping/>
  </p:clrMapOvr>
  <p:transition spd="slow" advTm="64855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567388"/>
            <a:ext cx="2286295" cy="2286295"/>
          </a:xfrm>
          <a:prstGeom prst="rect">
            <a:avLst/>
          </a:prstGeom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3596">
            <a:off x="3246072" y="5882949"/>
            <a:ext cx="1008000" cy="82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6"/>
          <a:ext cx="8640960" cy="40159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65725"/>
                <a:gridCol w="5875235"/>
              </a:tblGrid>
              <a:tr h="170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Образовательная область</a:t>
                      </a: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«Художественно-эстетическое развитие»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Развитие детского творчества, приобщение к различным видам искусства, </a:t>
                      </a:r>
                      <a:r>
                        <a:rPr lang="ru-RU" sz="1600" b="1" kern="1200" dirty="0" smtClean="0"/>
                        <a:t>использование  </a:t>
                      </a:r>
                      <a:r>
                        <a:rPr lang="ru-RU" sz="1600" b="1" kern="1200" dirty="0"/>
                        <a:t>художественных произведений для обогащения содержания </a:t>
                      </a:r>
                      <a:r>
                        <a:rPr lang="ru-RU" sz="1600" b="1" kern="1200" dirty="0" smtClean="0"/>
                        <a:t>музыкальных примеров , </a:t>
                      </a:r>
                      <a:r>
                        <a:rPr lang="ru-RU" sz="1600" b="1" kern="1200" dirty="0"/>
                        <a:t>закрепления результатов восприятия музыки. Формирование интереса к эстетической стороне окружающей действительности.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</a:tr>
              <a:tr h="2308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Образовательная область</a:t>
                      </a: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«Физическое развитие»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Развитие физических качеств в ходе музыкально - ритмической деятельности, использование музыкальных произведений в качестве музыкального сопровождения различных видов детской деятельности и двигательной активности.</a:t>
                      </a:r>
                      <a:endParaRPr lang="ru-RU" sz="16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/>
                        <a:t>Сохранение и укрепление физического и психического здоровья детей, формирование представлений о здоровом образе жизни, релаксации.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1" marR="56681" marT="28340" marB="283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438040"/>
      </p:ext>
    </p:extLst>
  </p:cSld>
  <p:clrMapOvr>
    <a:masterClrMapping/>
  </p:clrMapOvr>
  <p:transition spd="slow" advTm="6317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5987008" cy="57214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 деятельность;</a:t>
            </a:r>
          </a:p>
          <a:p>
            <a:r>
              <a:rPr lang="ru-RU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Предоставлять детям возможность самостоятельно слушать музыку, играть в разнообразные музыкальные игры. </a:t>
            </a:r>
          </a:p>
          <a:p>
            <a:r>
              <a:rPr lang="ru-RU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умение импровизировать на несложные сюжеты песен, сказок. Поддерживать желание детей петь, танцевать, играть с музыкальными игрушками. </a:t>
            </a:r>
          </a:p>
          <a:p>
            <a:r>
              <a:rPr lang="ru-RU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желанию детей выступать перед родителями и сверстниками.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901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24944"/>
            <a:ext cx="266112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40222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Культурно-досуговая деятельность</a:t>
            </a:r>
            <a:endParaRPr lang="ru-RU" sz="36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ежемесячно развлечения различной тематики: показ театрализованных представлений, вечера слушания музыки, просмотр музыкальных сказок, концертов, организованных взрослыми, музыкально-игровые программы соответствующие календарным временам года. Стремиться, чтобы дети получали удовольствие от увиденного и услышанного.  Приобщать детей к праздничной культуре своей страны: отмечать государственные праздники.</a:t>
            </a:r>
          </a:p>
          <a:p>
            <a:r>
              <a:rPr lang="ru-RU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Содействовать созданию обстановки общей                        радости, хорошего настроения, формированию дружелюбия к сверстникам и взрослым.</a:t>
            </a:r>
          </a:p>
          <a:p>
            <a:endParaRPr lang="ru-RU" sz="2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52769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75" y="4077072"/>
            <a:ext cx="24606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Наташе_РАЗОБРАТЬ\Играйте с нами\картинки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8697">
            <a:off x="5319545" y="5537253"/>
            <a:ext cx="19097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302216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747464"/>
            <a:ext cx="9144000" cy="2663576"/>
          </a:xfrm>
        </p:spPr>
        <p:txBody>
          <a:bodyPr>
            <a:normAutofit fontScale="90000"/>
          </a:bodyPr>
          <a:lstStyle/>
          <a:p>
            <a:pPr eaLnBrk="1" fontAlgn="t" hangingPunct="1"/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Monotype Corsiva" pitchFamily="66" charset="0"/>
              </a:rPr>
              <a:t>  </a:t>
            </a:r>
            <a:r>
              <a:rPr lang="ru-RU" sz="3100" b="1" dirty="0" smtClean="0">
                <a:latin typeface="Monotype Corsiva" pitchFamily="66" charset="0"/>
              </a:rPr>
              <a:t>Формы  взаимодействия  детей  и  взрослых </a:t>
            </a:r>
            <a:r>
              <a:rPr lang="ru-RU" sz="22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3000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076979"/>
              </p:ext>
            </p:extLst>
          </p:nvPr>
        </p:nvGraphicFramePr>
        <p:xfrm>
          <a:off x="0" y="836712"/>
          <a:ext cx="9144000" cy="5974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7653"/>
                <a:gridCol w="2397127"/>
                <a:gridCol w="2324487"/>
                <a:gridCol w="2134733"/>
              </a:tblGrid>
              <a:tr h="8181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Режимные моменты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Совместная деятельность педагога с детьми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Самостоятельная деятельность детей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Совместная деятельность с семьей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</a:tr>
              <a:tr h="33330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Формы организации деятельности детей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7" marR="91447" marT="45711" marB="4571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1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Групповые, подгрупповые, индивидуальные 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Групповые, подгрупповые, индивидуальные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Индивидуальные, подгрупповые 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Групповые, подгрупповые, индивидуальные</a:t>
                      </a:r>
                      <a:endParaRPr lang="ru-RU" sz="1600" b="1" dirty="0"/>
                    </a:p>
                  </a:txBody>
                  <a:tcPr marL="91447" marR="91447" marT="45711" marB="45711"/>
                </a:tc>
              </a:tr>
              <a:tr h="3848846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/>
                        <a:t>утренняя гимнастика;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/>
                        <a:t>НОД «Музыка»;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/>
                        <a:t>культурно-гигиеническая деятельность;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/>
                        <a:t>НОД других образовательных областей;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/>
                        <a:t>во время прогулки;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/>
                        <a:t>в сюжетно-ролевых играх;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 smtClean="0"/>
                        <a:t>дневной сон.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Использование музыки:</a:t>
                      </a:r>
                    </a:p>
                    <a:p>
                      <a:r>
                        <a:rPr lang="ru-RU" sz="1600" dirty="0" smtClean="0"/>
                        <a:t>*во время праздников и развлечений;</a:t>
                      </a:r>
                    </a:p>
                    <a:p>
                      <a:r>
                        <a:rPr lang="ru-RU" sz="1600" dirty="0" smtClean="0"/>
                        <a:t>*в музыкально- театрализованной деятельности;</a:t>
                      </a:r>
                    </a:p>
                    <a:p>
                      <a:r>
                        <a:rPr lang="ru-RU" sz="1600" dirty="0" smtClean="0"/>
                        <a:t>*при слушании муз. сказок и т.д.</a:t>
                      </a:r>
                      <a:endParaRPr lang="ru-RU" sz="1600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условий для самостоятельной музыкальной деятельности в группе:</a:t>
                      </a:r>
                    </a:p>
                    <a:p>
                      <a:r>
                        <a:rPr lang="ru-RU" sz="1600" dirty="0" smtClean="0"/>
                        <a:t>Подбор музыкальных инструментов, музыкальных игрушек, театральных кукол, атрибутов, элементов костюмов. ТСО. М/дидактические игры.</a:t>
                      </a:r>
                      <a:endParaRPr lang="ru-RU" sz="1600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*Консультации для родителей;</a:t>
                      </a:r>
                    </a:p>
                    <a:p>
                      <a:r>
                        <a:rPr lang="ru-RU" sz="1600" dirty="0" smtClean="0"/>
                        <a:t>*Родительские собрания;</a:t>
                      </a:r>
                    </a:p>
                    <a:p>
                      <a:r>
                        <a:rPr lang="ru-RU" sz="1600" dirty="0" smtClean="0"/>
                        <a:t>*Индивидуальные беседы;</a:t>
                      </a:r>
                    </a:p>
                    <a:p>
                      <a:r>
                        <a:rPr lang="ru-RU" sz="1600" dirty="0" smtClean="0"/>
                        <a:t>*Совместное проведение праздников и развлечений;</a:t>
                      </a:r>
                    </a:p>
                    <a:p>
                      <a:r>
                        <a:rPr lang="ru-RU" sz="1600" dirty="0" smtClean="0"/>
                        <a:t>*Открытые просмотры НОД;</a:t>
                      </a:r>
                    </a:p>
                    <a:p>
                      <a:r>
                        <a:rPr lang="ru-RU" sz="1600" dirty="0" smtClean="0"/>
                        <a:t>*Создание средств наглядно-педагогического просвещения и т.д.</a:t>
                      </a:r>
                      <a:endParaRPr lang="ru-RU" sz="1600" dirty="0"/>
                    </a:p>
                  </a:txBody>
                  <a:tcPr marL="91447" marR="91447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9123367"/>
      </p:ext>
    </p:extLst>
  </p:cSld>
  <p:clrMapOvr>
    <a:masterClrMapping/>
  </p:clrMapOvr>
  <p:transition spd="slow" advTm="198359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Определение результатов </a:t>
            </a:r>
            <a:r>
              <a:rPr lang="ru-RU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освоения программы, а именно развития музыкальности, </a:t>
            </a:r>
            <a:r>
              <a:rPr lang="ru-RU" sz="36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осуществляется в виде целевых ориентиров</a:t>
            </a:r>
            <a:endParaRPr lang="ru-RU" sz="3600" b="1" u="sng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067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 определены уровни развития музыкальности, в которых на основе целевых ориентиров отражаются достижения, приобретенные ребенком к концу каждого года пребывания в детском саду. 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040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отслеживания и оценки результатов развития музыкальности детей проводится 2 раза в год (в сентябре и мае).</a:t>
            </a:r>
          </a:p>
        </p:txBody>
      </p:sp>
    </p:spTree>
    <p:extLst>
      <p:ext uri="{BB962C8B-B14F-4D97-AF65-F5344CB8AC3E}">
        <p14:creationId xmlns:p14="http://schemas.microsoft.com/office/powerpoint/2010/main" xmlns="" val="28066384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ориентир:  </a:t>
            </a:r>
            <a:r>
              <a:rPr lang="ru-RU" sz="2000" b="1" dirty="0" smtClean="0"/>
              <a:t>                                                                                                                                                 </a:t>
            </a:r>
            <a:r>
              <a:rPr lang="ru-RU" sz="2000" b="1" i="1" dirty="0" smtClean="0"/>
              <a:t>Инициативность, самостоятельность, способность выбирать себе род занятий, участников совместной деятельности, способность к воплощению разнообразных замыслов.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3913"/>
          <a:ext cx="8568952" cy="52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34"/>
                <a:gridCol w="4572918"/>
              </a:tblGrid>
              <a:tr h="90951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целевого ориентира                                              в развитии музыкальности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оценки</a:t>
                      </a:r>
                      <a:endParaRPr lang="ru-RU" dirty="0"/>
                    </a:p>
                  </a:txBody>
                  <a:tcPr/>
                </a:tc>
              </a:tr>
              <a:tr h="43196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Интерес к музыке и музыкальной деятельности, способность к самостоятельным действиям: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внимание, проявление интереса (вопросы ребенка из области музыки);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самостоятельно начинать и оканчивать движение (реагировать на начало и окончание музыки);                                                                                                                                                                      - самостоятельно менять движения на смену контрастных частей в музыке двухчастной формы;                                                                                                                                                                              - различать детские музыкальные инструменты по тембровой окраске и называть их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                                               проявляет внимание, интерес к музыкальной деятельности, активность, инициативу, самостоятельность и т.д.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уровень –     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проявляет интерес к музыкальной деятельности, но малоинициативен, нуждается в помощи педагога, дополнительном объяснении, неоднократном повторении.                                                                       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Низкий уровень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                                                                 не проявляет интереса к музыке, равнодушен, не проявляет самостоятельности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т.д.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02868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1216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Отслеживание  развития музыкальности                      во </a:t>
            </a:r>
            <a:r>
              <a:rPr lang="en-US" sz="3200" b="1" dirty="0" smtClean="0"/>
              <a:t>II</a:t>
            </a:r>
            <a:r>
              <a:rPr lang="ru-RU" sz="3200" b="1" dirty="0" smtClean="0"/>
              <a:t> младшей группе на основе целевого ориентира «Инициативность, самостоятельность…»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endParaRPr lang="ru-RU" sz="32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02579"/>
          <a:ext cx="8229600" cy="456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2417400"/>
                <a:gridCol w="1471032"/>
                <a:gridCol w="1224136"/>
                <a:gridCol w="2242592"/>
              </a:tblGrid>
              <a:tr h="900147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Ф.И.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Уровневая оценка 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364749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Акимцев Дмитрий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Агапов Григорий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  В С  С  С 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С  Н  Н  С  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Малоинициативен, нуждается в частичной помощи педагога, дополнительном объяснении.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проявляет интереса к музыке, равнодушен, не проявляет самостоятельности.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86460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Сводная таблица отслеживания развития музыкальности во </a:t>
            </a:r>
            <a:r>
              <a:rPr lang="en-US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младшей группе</a:t>
            </a:r>
            <a:endParaRPr lang="ru-RU" sz="32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1"/>
          <a:ext cx="8229607" cy="5053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260644"/>
                <a:gridCol w="305445"/>
                <a:gridCol w="507338"/>
              </a:tblGrid>
              <a:tr h="454557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Фамилия, имя ребенка</a:t>
                      </a:r>
                      <a:endParaRPr lang="ru-RU" dirty="0"/>
                    </a:p>
                  </a:txBody>
                  <a:tcPr vert="vert270"/>
                </a:tc>
                <a:tc gridSpan="22">
                  <a:txBody>
                    <a:bodyPr/>
                    <a:lstStyle/>
                    <a:p>
                      <a:r>
                        <a:rPr lang="ru-RU" dirty="0" smtClean="0"/>
                        <a:t>Уровень развития музыкальности на основе целевых ориентиров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Инициативность, самостоятельность</a:t>
                      </a:r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Уверенность в себе</a:t>
                      </a:r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Обладание развитым воображением</a:t>
                      </a:r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Проявление творческих способностей</a:t>
                      </a:r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Умение контролировать свои движения</a:t>
                      </a:r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Способность к волевым усилиям</a:t>
                      </a:r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Любознательность</a:t>
                      </a:r>
                      <a:endParaRPr lang="ru-RU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Итоговый результат</a:t>
                      </a:r>
                      <a:endParaRPr lang="ru-RU" dirty="0"/>
                    </a:p>
                  </a:txBody>
                  <a:tcPr vert="vert270"/>
                </a:tc>
              </a:tr>
              <a:tr h="3525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455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50823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Программно-методический комплекс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2409571"/>
              </p:ext>
            </p:extLst>
          </p:nvPr>
        </p:nvGraphicFramePr>
        <p:xfrm>
          <a:off x="323529" y="980728"/>
          <a:ext cx="8428692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2664296"/>
                <a:gridCol w="2596045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Образовательные программы и технологии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Методические пособия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Наглядные материалы и аудио приложения</a:t>
                      </a:r>
                      <a:endParaRPr lang="ru-RU" sz="1400" dirty="0"/>
                    </a:p>
                  </a:txBody>
                  <a:tcPr/>
                </a:tc>
              </a:tr>
              <a:tr h="4392488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Программа</a:t>
                      </a:r>
                      <a:r>
                        <a:rPr lang="ru-RU" dirty="0" smtClean="0"/>
                        <a:t> «Гармония», К.В.Тарасова, Т.В.Нестеренко, Т.Г.Рубан; 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и здоровье сберегающие технологии: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«Дети слушают музыку» -                Тарасова К.В., Рубан Т.Г.;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«Речевые игры» - Т.Боровик, Т.Тютюнникова;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«Артикуляционная гимнастика» -                                           Е. Косинова, Т. Куликовская;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«Пальчиковые игры» -                      Е. Железнова,                                                                                                                                                 В. Коноваленко; 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«Музыкальное воспитание дошкольников»,                      О. Радынова; </a:t>
                      </a:r>
                    </a:p>
                    <a:p>
                      <a:r>
                        <a:rPr lang="ru-RU" dirty="0" smtClean="0"/>
                        <a:t>«Учите детей петь», сост. Т.Орлова, С.Бекина (для детей 3-5 лет);</a:t>
                      </a:r>
                    </a:p>
                    <a:p>
                      <a:r>
                        <a:rPr lang="ru-RU" dirty="0" smtClean="0"/>
                        <a:t>«Музыка и движение», сост. С.Бекина, Т.Ломова (для детей 3-5 лет);</a:t>
                      </a:r>
                    </a:p>
                    <a:p>
                      <a:r>
                        <a:rPr lang="ru-RU" dirty="0" smtClean="0"/>
                        <a:t>«Веселинка», Г.Вихарева и т.д. </a:t>
                      </a:r>
                    </a:p>
                    <a:p>
                      <a:r>
                        <a:rPr lang="ru-RU" dirty="0" smtClean="0"/>
                        <a:t>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Аудио приложение к программе «Гармония»;</a:t>
                      </a:r>
                    </a:p>
                    <a:p>
                      <a:r>
                        <a:rPr lang="ru-RU" dirty="0" smtClean="0"/>
                        <a:t> «Портреты композиторов»; Подборка иллюстраций, стихов и загадок по всем временам года;  </a:t>
                      </a:r>
                    </a:p>
                    <a:p>
                      <a:r>
                        <a:rPr lang="ru-RU" dirty="0" smtClean="0"/>
                        <a:t>Презентация «Музыкальные инструменты» и т.д.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0011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Национальная стратегия действий в интересах детей на 2012-2017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прав ребенка; 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Сбережение здоровья;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реализация его потенциала;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Качественное обучение и воспитание;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Культурное развитие и информационная безопасность;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компетентности родителей в вопросах воспитания и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4530084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Предметное наполнение музыкальной развивающей среды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790123"/>
          <a:ext cx="8280920" cy="587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1216839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 игры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Музыкальные игрушки</a:t>
                      </a:r>
                      <a:endParaRPr lang="ru-RU" sz="2400" dirty="0"/>
                    </a:p>
                  </a:txBody>
                  <a:tcPr/>
                </a:tc>
              </a:tr>
              <a:tr h="4662398"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Примерный перечень музыкально-дидактических игр для развития: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звуковысотного слуха («Где мои детки?»);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тембрового слуха («В лесу»);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динамического слуха («Громко – тихо запоем»);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чувства ритма («Прогулка»);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ладового чувства («Весело – грустно»);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музыкальной памяти («Чудесный мешочек»);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восприятия музыкальных жанров («Что делают зайцы?»).</a:t>
                      </a:r>
                    </a:p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Крупногабаритное пианино, гармошка, гитара. Инструменты должны быть соразмерны руке ребенка, не озвученные;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Игрушки с зафиксированной мелодией – различные органчики, балалайки и т.д.;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Звуковые картинки с зафиксированной мелодией;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Музыкальный волчок;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Погремушки;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Барабаны, бубны;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Дудочки;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Металлофон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т.д..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051695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Прогнозируемый результат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ru-RU" sz="28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концу года дети смогут: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Внимательно слушать музыкальные произведения различной тематики от начала до конца, эмоционально откликаться на них выражая свои мысли, чувства, впечатления;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Узнавать знакомые песни, различать звуки по высоте (в пределах октавы);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Замечать изменения в динамике и силе  звучания (громко-тихо, быстро-медленно);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Петь, не отставая и не опережая друг друга;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Выполнять программные танцевальные движения, </a:t>
            </a:r>
            <a:r>
              <a:rPr lang="ru-RU" sz="2400" b="1" dirty="0">
                <a:solidFill>
                  <a:srgbClr val="660033"/>
                </a:solidFill>
              </a:rPr>
              <a:t>двигаться под музыку с </a:t>
            </a:r>
            <a:r>
              <a:rPr lang="ru-RU" sz="2400" b="1" dirty="0" smtClean="0">
                <a:solidFill>
                  <a:srgbClr val="660033"/>
                </a:solidFill>
              </a:rPr>
              <a:t>предметами: в подгруппе, с партнером;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Доброжелательно относиться к взрослым и сверстникам ;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Взаимодействовать со сверстниками, используя различные               способы на основе правил музыкальной игры;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Различать и называть детские музыкальные инструменты;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Использовать способы творческих действий  в песенной, двигательной, инструментальной импровизациях.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966" y="4221088"/>
            <a:ext cx="2191916" cy="2286295"/>
          </a:xfrm>
          <a:prstGeom prst="rect">
            <a:avLst/>
          </a:prstGeom>
        </p:spPr>
      </p:pic>
      <p:pic>
        <p:nvPicPr>
          <p:cNvPr id="5" name="Picture 6" descr="D:\Наташе_РАЗОБРАТЬ\Играйте с нами\картинки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7192325" y="4256371"/>
            <a:ext cx="864000" cy="12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447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Перспективный образовательный план                                       Тема: «Осень» (сентябрь, октябрь, ноябр</a:t>
            </a:r>
            <a:r>
              <a:rPr lang="ru-RU" b="1" dirty="0" smtClean="0">
                <a:latin typeface="Monotype Corsiva" pitchFamily="66" charset="0"/>
              </a:rPr>
              <a:t>ь)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7268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11438" y="133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4" y="1268760"/>
          <a:ext cx="8784975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32"/>
                <a:gridCol w="509905"/>
                <a:gridCol w="557690"/>
                <a:gridCol w="439508"/>
                <a:gridCol w="444998"/>
                <a:gridCol w="519164"/>
                <a:gridCol w="519164"/>
                <a:gridCol w="741665"/>
                <a:gridCol w="1854160"/>
                <a:gridCol w="519164"/>
                <a:gridCol w="519164"/>
                <a:gridCol w="577598"/>
                <a:gridCol w="557690"/>
                <a:gridCol w="496373"/>
              </a:tblGrid>
              <a:tr h="985597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Консультации воспитателям</a:t>
                      </a:r>
                      <a:endParaRPr lang="ru-RU" dirty="0"/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Праздники</a:t>
                      </a:r>
                      <a:endParaRPr lang="ru-RU" dirty="0"/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Развлечения</a:t>
                      </a:r>
                      <a:endParaRPr lang="ru-RU" dirty="0"/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МПЖ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Содержание (репертуар по видам МХД)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Интеграция образовательных областей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Подгрупповая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Групповая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Индивидуальная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Режимные  моменты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Самостоятельная деятельность детей</a:t>
                      </a:r>
                      <a:endParaRPr lang="ru-RU" b="1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Физическое развитие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Речевое развитие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Художественно-эстетическое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Познавательное развитие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Социально-куммуникативное</a:t>
                      </a:r>
                      <a:endParaRPr lang="ru-RU" b="1" dirty="0"/>
                    </a:p>
                  </a:txBody>
                  <a:tcPr vert="vert270"/>
                </a:tc>
              </a:tr>
              <a:tr h="126914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1.Слушание музыки:</a:t>
                      </a:r>
                    </a:p>
                    <a:p>
                      <a:r>
                        <a:rPr lang="ru-RU" dirty="0" smtClean="0"/>
                        <a:t>«Дождик»,                   Н. Любарский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821546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Музыкально-досуговая деятельность (перспективное планирование)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916118"/>
              </p:ext>
            </p:extLst>
          </p:nvPr>
        </p:nvGraphicFramePr>
        <p:xfrm>
          <a:off x="395536" y="1844823"/>
          <a:ext cx="8504060" cy="4197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30"/>
                <a:gridCol w="2347790"/>
                <a:gridCol w="3755367"/>
                <a:gridCol w="1868373"/>
              </a:tblGrid>
              <a:tr h="727444">
                <a:tc>
                  <a:txBody>
                    <a:bodyPr/>
                    <a:lstStyle/>
                    <a:p>
                      <a:r>
                        <a:rPr lang="ru-RU" dirty="0" smtClean="0"/>
                        <a:t>№ 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 проведения </a:t>
                      </a:r>
                      <a:endParaRPr lang="ru-RU" dirty="0"/>
                    </a:p>
                  </a:txBody>
                  <a:tcPr/>
                </a:tc>
              </a:tr>
              <a:tr h="243042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Осеннее развлечение «Встреча с ежиком»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Создавать радостную атмосферу;</a:t>
                      </a:r>
                    </a:p>
                    <a:p>
                      <a:r>
                        <a:rPr lang="ru-RU" dirty="0" smtClean="0"/>
                        <a:t>Расширять представление об осеннем времени года;</a:t>
                      </a:r>
                    </a:p>
                    <a:p>
                      <a:r>
                        <a:rPr lang="ru-RU" dirty="0" smtClean="0"/>
                        <a:t>Побуждать к активному участию в развлечении.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</a:tr>
              <a:tr h="103920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Развлечение «Именинники осени»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Способствовать эмоциональному благополучию детей; Воспитывать уважение к семейным традициям.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7442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9512" y="1484784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Проведение открытых музыкальных занятий, досугов с последующим обсуждением</a:t>
            </a:r>
            <a:endParaRPr lang="ru-RU" sz="1600" b="1" dirty="0"/>
          </a:p>
        </p:txBody>
      </p:sp>
      <p:sp>
        <p:nvSpPr>
          <p:cNvPr id="5" name="Овал 4"/>
          <p:cNvSpPr/>
          <p:nvPr/>
        </p:nvSpPr>
        <p:spPr>
          <a:xfrm>
            <a:off x="6146355" y="1483856"/>
            <a:ext cx="280831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Индивидуальные и подгрупповые (по 2-4 человека) консультации</a:t>
            </a:r>
            <a:endParaRPr lang="ru-RU" sz="1600" b="1" dirty="0"/>
          </a:p>
        </p:txBody>
      </p:sp>
      <p:sp>
        <p:nvSpPr>
          <p:cNvPr id="6" name="Овал 5"/>
          <p:cNvSpPr/>
          <p:nvPr/>
        </p:nvSpPr>
        <p:spPr>
          <a:xfrm>
            <a:off x="179512" y="3314947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Практические занятия с коллегами по разучиванию музыкального репертуара</a:t>
            </a:r>
            <a:endParaRPr lang="ru-RU" sz="1600" b="1" dirty="0"/>
          </a:p>
        </p:txBody>
      </p:sp>
      <p:sp>
        <p:nvSpPr>
          <p:cNvPr id="8" name="Овал 7"/>
          <p:cNvSpPr/>
          <p:nvPr/>
        </p:nvSpPr>
        <p:spPr>
          <a:xfrm>
            <a:off x="2915816" y="4941168"/>
            <a:ext cx="33836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Выступления на педсоветах с докладами, тематическими сообщениями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6218363" y="3374504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Ознакомление с новой музыкально-методической литературой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2564904"/>
            <a:ext cx="201622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взаимодействия музыкального руководителя с коллегами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 rot="300000" flipH="1" flipV="1">
            <a:off x="2991847" y="2460919"/>
            <a:ext cx="625187" cy="460125"/>
          </a:xfrm>
          <a:prstGeom prst="rightArrow">
            <a:avLst>
              <a:gd name="adj1" fmla="val 470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Взаимодействие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музыкального руководителя с коллегами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1000000">
            <a:off x="5684209" y="2531128"/>
            <a:ext cx="504056" cy="390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46169" y="4437112"/>
            <a:ext cx="39567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5684567" y="4090392"/>
            <a:ext cx="471597" cy="396044"/>
          </a:xfrm>
          <a:prstGeom prst="rightArrow">
            <a:avLst>
              <a:gd name="adj1" fmla="val 50000"/>
              <a:gd name="adj2" fmla="val 41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2972982" y="4090392"/>
            <a:ext cx="590905" cy="352890"/>
          </a:xfrm>
          <a:prstGeom prst="rightArrow">
            <a:avLst>
              <a:gd name="adj1" fmla="val 655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51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8" grpId="0" build="p" animBg="1"/>
      <p:bldP spid="9" grpId="0" build="p" animBg="1"/>
      <p:bldP spid="10" grpId="0" build="p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Планирование взаимодействия  музыкального руководителя с семьями воспитанников.</a:t>
            </a:r>
            <a:endParaRPr lang="ru-RU" sz="3600" b="1" dirty="0"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7967848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3459832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Месяц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«Развитие музыкальности ребенка 4-го года жизни»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Индивидуальные беседы, консультации;</a:t>
                      </a:r>
                    </a:p>
                    <a:p>
                      <a:r>
                        <a:rPr lang="ru-RU" dirty="0" smtClean="0"/>
                        <a:t>Ролевое участие родителей в праздниках и развлечениях.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«Музыкально-ритмические движения в жизни детей 4-го года жизни»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Выступление на родительском собрании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«Как слушать музыку дома»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 для родителей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«Музыкальная предметно-развивающая среда»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родителей в оформлении музыкального функционала в группе.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450012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68048" y="2967335"/>
            <a:ext cx="9280106" cy="1200329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MCj0410583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3167204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Cj03967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1" y="3789040"/>
            <a:ext cx="2364864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3985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Сан ПиН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48574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Обязательные нормы и правила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к содержанию и организации режима работы дошкольной образовательной организации.</a:t>
            </a:r>
          </a:p>
        </p:txBody>
      </p:sp>
      <p:pic>
        <p:nvPicPr>
          <p:cNvPr id="4" name="Picture 3" descr="C:\Users\Жаворонкова Татьяна\AppData\Local\Microsoft\Windows\Temporary Internet Files\Content.IE5\U8WHGLM7\MM90028363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2435178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677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Рабочая программа педагога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90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дошкольного образования требует особого подхода к рассмотрению вопросов, касающихся разработки педагогами рабочей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соотносима с требованиями ФГОС ДО в части определения цели, содержания, условий, оценки результата образования воспитанников;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программы отвечает потребностям и возможностям воспитанником с учетом образовательных требований семьи;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программа, рассматриваемая как структурный, взаимосвязанный и взаимообусловленный компонент основной образовательной программы Дошкольной образовательной организации. 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9393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Основные позиции разработки рабочей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3093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ценностных ориентиров: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ценностных отношений личности с целью интеграции ее в национальную и мировую культуру;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деятельностных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коммуникативных качеств личности, обеспечивающих ее развитие и самореализацию;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 воспитанников адекватной современному уровню знаний картины мира.</a:t>
            </a:r>
          </a:p>
          <a:p>
            <a:pPr>
              <a:buFont typeface="Wingdings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рабочей программы</a:t>
            </a:r>
            <a:r>
              <a:rPr lang="ru-RU" sz="2300" b="1" dirty="0" smtClean="0">
                <a:solidFill>
                  <a:srgbClr val="0000FF"/>
                </a:solidFill>
              </a:rPr>
              <a:t> представляет собой конкретизацию цели ООП с учетом особенностей и возможностей воспитанников каждой возрастной ступени дошкольного образования, содержания направления развития детей, а также реализуемых программ и технологий;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800000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683531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Структура  и содержание  </a:t>
            </a:r>
            <a:br>
              <a:rPr lang="ru-RU" b="1" dirty="0">
                <a:latin typeface="Monotype Corsiva" pitchFamily="66" charset="0"/>
              </a:rPr>
            </a:br>
            <a:r>
              <a:rPr lang="ru-RU" b="1" dirty="0">
                <a:latin typeface="Monotype Corsiva" pitchFamily="66" charset="0"/>
              </a:rPr>
              <a:t>рабочей программы</a:t>
            </a:r>
            <a:br>
              <a:rPr lang="ru-RU" b="1" dirty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</a:rPr>
              <a:t>Рабочая программа – индивидуальная педагогическая модель образования: структура и содержание рабочей программы определяются сроком на 1 год, или на несколько лет;</a:t>
            </a:r>
          </a:p>
          <a:p>
            <a:pPr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00FF"/>
                </a:solidFill>
              </a:rPr>
              <a:t>Рабочая программа разрабатывается на единой структурной основе и имеет следующие разделы:</a:t>
            </a:r>
          </a:p>
          <a:p>
            <a:pPr marL="0" indent="0">
              <a:buNone/>
            </a:pPr>
            <a:r>
              <a:rPr lang="ru-RU" sz="2700" b="1" dirty="0" smtClean="0">
                <a:solidFill>
                  <a:srgbClr val="1297C0"/>
                </a:solidFill>
              </a:rPr>
              <a:t>-   Титульный лист (название программы);</a:t>
            </a:r>
          </a:p>
          <a:p>
            <a:pPr>
              <a:buFontTx/>
              <a:buChar char="-"/>
            </a:pPr>
            <a:r>
              <a:rPr lang="ru-RU" sz="2700" b="1" dirty="0" smtClean="0">
                <a:solidFill>
                  <a:srgbClr val="0070C0"/>
                </a:solidFill>
              </a:rPr>
              <a:t>Пояснительная записка;</a:t>
            </a:r>
          </a:p>
          <a:p>
            <a:pPr>
              <a:buFontTx/>
              <a:buChar char="-"/>
            </a:pPr>
            <a:r>
              <a:rPr lang="ru-RU" sz="2700" b="1" dirty="0" smtClean="0">
                <a:solidFill>
                  <a:srgbClr val="823E84"/>
                </a:solidFill>
              </a:rPr>
              <a:t>Содержание и средства образования (сама рабочая программа)</a:t>
            </a:r>
          </a:p>
        </p:txBody>
      </p:sp>
    </p:spTree>
    <p:extLst>
      <p:ext uri="{BB962C8B-B14F-4D97-AF65-F5344CB8AC3E}">
        <p14:creationId xmlns:p14="http://schemas.microsoft.com/office/powerpoint/2010/main" xmlns="" val="429120267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Титульный лист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название дошкольной образовательной организации;</a:t>
            </a:r>
          </a:p>
          <a:p>
            <a:r>
              <a:rPr lang="ru-RU" sz="2800" b="1" dirty="0" smtClean="0">
                <a:solidFill>
                  <a:srgbClr val="2D5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«Утверждаю: заведующий …»;</a:t>
            </a:r>
          </a:p>
          <a:p>
            <a:r>
              <a:rPr lang="ru-RU" sz="2800" b="1" dirty="0" smtClean="0">
                <a:solidFill>
                  <a:srgbClr val="823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Принято на заседании педсовета, дата,                          № протокола;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образовательной области;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группы;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Должность, квалификация;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Ф.И.О. педагога;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834000"/>
            <a:ext cx="448480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8549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2337</TotalTime>
  <Words>2741</Words>
  <Application>Microsoft Office PowerPoint</Application>
  <PresentationFormat>Экран (4:3)</PresentationFormat>
  <Paragraphs>513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Рабочая программа                      музыкального руководителя                         детского сада                                                                   в соответствии с ФГОС ДО</vt:lpstr>
      <vt:lpstr>Закон «Об образовании в РФ»</vt:lpstr>
      <vt:lpstr>ФГОС  ДО</vt:lpstr>
      <vt:lpstr>Национальная стратегия действий в интересах детей на 2012-2017 гг.</vt:lpstr>
      <vt:lpstr>Сан ПиН</vt:lpstr>
      <vt:lpstr>Рабочая программа педагога Дошкольного Образования</vt:lpstr>
      <vt:lpstr>Основные позиции разработки рабочей программы</vt:lpstr>
      <vt:lpstr>Структура  и содержание   рабочей программы </vt:lpstr>
      <vt:lpstr>Титульный лист</vt:lpstr>
      <vt:lpstr>Структура пояснительной записки</vt:lpstr>
      <vt:lpstr>Содержание образования</vt:lpstr>
      <vt:lpstr>Организация образовательного процесса</vt:lpstr>
      <vt:lpstr>Программно-методический комплекс</vt:lpstr>
      <vt:lpstr>Предметно-развивающая среда                в соответствии с требованиями ФГОС ДО</vt:lpstr>
      <vt:lpstr>Материалы оценки достижений воспитанников  могут быть представлены в таблицах развития музыкальности</vt:lpstr>
      <vt:lpstr>Формы  взаимодействия с коллегами и с семьями воспитанников</vt:lpstr>
      <vt:lpstr>Рабочая программа (основная часть)</vt:lpstr>
      <vt:lpstr>Алгоритм действий составления рабочей программы</vt:lpstr>
      <vt:lpstr>Титульный лист</vt:lpstr>
      <vt:lpstr>Пояснительная записка</vt:lpstr>
      <vt:lpstr>Слайд 21</vt:lpstr>
      <vt:lpstr>Цель: Формирование общей культуры детей</vt:lpstr>
      <vt:lpstr>Ценностно-целевые ориентиры образовательного процесса</vt:lpstr>
      <vt:lpstr>Слайд 24</vt:lpstr>
      <vt:lpstr>Содержание образования</vt:lpstr>
      <vt:lpstr>Слайд 26</vt:lpstr>
      <vt:lpstr>Характеристика возрастных особенностей детей 4-го года жизни</vt:lpstr>
      <vt:lpstr>Учебно - тематический план </vt:lpstr>
      <vt:lpstr>Общие задачи</vt:lpstr>
      <vt:lpstr>Слайд 30</vt:lpstr>
      <vt:lpstr>Слайд 31</vt:lpstr>
      <vt:lpstr>Слайд 32</vt:lpstr>
      <vt:lpstr>Культурно-досуговая деятельность</vt:lpstr>
      <vt:lpstr>     Формы  взаимодействия  детей  и  взрослых     </vt:lpstr>
      <vt:lpstr>Определение результатов освоения программы, а именно развития музыкальности, осуществляется в виде целевых ориентиров</vt:lpstr>
      <vt:lpstr>Целевой ориентир:                                                                                                                                                   Инициативность, самостоятельность, способность выбирать себе род занятий, участников совместной деятельности, способность к воплощению разнообразных замыслов. </vt:lpstr>
      <vt:lpstr> Отслеживание  развития музыкальности                      во II младшей группе на основе целевого ориентира «Инициативность, самостоятельность…» </vt:lpstr>
      <vt:lpstr>Сводная таблица отслеживания развития музыкальности во II младшей группе</vt:lpstr>
      <vt:lpstr>Программно-методический комплекс</vt:lpstr>
      <vt:lpstr>Предметное наполнение музыкальной развивающей среды</vt:lpstr>
      <vt:lpstr>Прогнозируемый результат</vt:lpstr>
      <vt:lpstr>Перспективный образовательный план                                       Тема: «Осень» (сентябрь, октябрь, ноябрь)</vt:lpstr>
      <vt:lpstr>Музыкально-досуговая деятельность (перспективное планирование)</vt:lpstr>
      <vt:lpstr>Взаимодействие музыкального руководителя с коллегами</vt:lpstr>
      <vt:lpstr>Планирование взаимодействия  музыкального руководителя с семьями воспитанников.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Ксения</cp:lastModifiedBy>
  <cp:revision>164</cp:revision>
  <dcterms:created xsi:type="dcterms:W3CDTF">2013-09-03T10:23:08Z</dcterms:created>
  <dcterms:modified xsi:type="dcterms:W3CDTF">2014-03-22T12:09:09Z</dcterms:modified>
</cp:coreProperties>
</file>