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  <p:sldMasterId id="2147483912" r:id="rId3"/>
    <p:sldMasterId id="2147483972" r:id="rId4"/>
  </p:sldMasterIdLst>
  <p:sldIdLst>
    <p:sldId id="256" r:id="rId5"/>
    <p:sldId id="257" r:id="rId6"/>
    <p:sldId id="298" r:id="rId7"/>
    <p:sldId id="259" r:id="rId8"/>
    <p:sldId id="260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2" autoAdjust="0"/>
    <p:restoredTop sz="94605" autoAdjust="0"/>
  </p:normalViewPr>
  <p:slideViewPr>
    <p:cSldViewPr>
      <p:cViewPr varScale="1">
        <p:scale>
          <a:sx n="78" d="100"/>
          <a:sy n="78" d="100"/>
        </p:scale>
        <p:origin x="-5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E4B280"/>
            </a:gs>
            <a:gs pos="64999">
              <a:srgbClr val="F0EBD5"/>
            </a:gs>
            <a:gs pos="100000">
              <a:srgbClr val="D1C39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 фон (30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5500702"/>
            <a:ext cx="1673355" cy="69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 фон (30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082" y="4786322"/>
            <a:ext cx="1673355" cy="69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 фон (30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5715016"/>
            <a:ext cx="2529675" cy="105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rgbClr val="FFF4E1"/>
            </a:gs>
            <a:gs pos="64999">
              <a:srgbClr val="F0EBD5"/>
            </a:gs>
            <a:gs pos="100000">
              <a:srgbClr val="E0D6B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hool23332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763" y="1571625"/>
            <a:ext cx="5837237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3731794444c1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950" y="2071688"/>
            <a:ext cx="5857875" cy="513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230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9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1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0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E7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rawn_wallpapers_Butterfly_018678_1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57827"/>
            <a:ext cx="2382094" cy="1500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Drawn_wallpapers_Butterfly_018678_10.png"/>
          <p:cNvPicPr>
            <a:picLocks noChangeAspect="1"/>
          </p:cNvPicPr>
          <p:nvPr/>
        </p:nvPicPr>
        <p:blipFill>
          <a:blip r:embed="rId1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958" y="5429264"/>
            <a:ext cx="1323187" cy="83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Drawn_wallpapers_Butterfly_018678_10.png"/>
          <p:cNvPicPr>
            <a:picLocks noChangeAspect="1"/>
          </p:cNvPicPr>
          <p:nvPr/>
        </p:nvPicPr>
        <p:blipFill>
          <a:blip r:embed="rId1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5786454"/>
            <a:ext cx="1323187" cy="83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Drawn_wallpapers_Butterfly_018678_10.png"/>
          <p:cNvPicPr>
            <a:picLocks noChangeAspect="1"/>
          </p:cNvPicPr>
          <p:nvPr/>
        </p:nvPicPr>
        <p:blipFill>
          <a:blip r:embed="rId1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13" y="285728"/>
            <a:ext cx="1323187" cy="83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Drawn_wallpapers_Butterfly_018678_10.png"/>
          <p:cNvPicPr>
            <a:picLocks noChangeAspect="1"/>
          </p:cNvPicPr>
          <p:nvPr/>
        </p:nvPicPr>
        <p:blipFill>
          <a:blip r:embed="rId1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813" y="3786190"/>
            <a:ext cx="1323187" cy="83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niga0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7162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43063" y="1600200"/>
            <a:ext cx="70437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no Pro Smbd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2060"/>
          </a:solidFill>
          <a:latin typeface="Arno Pro Smb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latin typeface="Arno Pro Smb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D4A7783-D6AC-49D0-A3C4-ACF77B199CBC}" type="datetimeFigureOut">
              <a:rPr lang="ru-RU" smtClean="0"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DDEB4CD-B199-4632-8C8D-0E34EF5B9F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87026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images.yandex.ru/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www.sarrest.ru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hyperlink" Target="http://ulchatka.ru/archives/2877" TargetMode="External"/><Relationship Id="rId4" Type="http://schemas.openxmlformats.org/officeDocument/2006/relationships/hyperlink" Target="http://www.google.r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1228741008_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609" y="-26989"/>
            <a:ext cx="94678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57" y="2865130"/>
            <a:ext cx="2492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роект: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10037" y="188640"/>
            <a:ext cx="96481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«Детский сад компенсирующего вида № 163» г. Саратова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4" y="3573016"/>
            <a:ext cx="48265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Саратов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парковый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8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79208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/>
              <a:t>Образовательные области: </a:t>
            </a:r>
          </a:p>
          <a:p>
            <a:pPr marL="342900" indent="457200" algn="just">
              <a:buAutoNum type="arabicPeriod"/>
            </a:pPr>
            <a:r>
              <a:rPr lang="ru-RU" dirty="0" smtClean="0"/>
              <a:t>познание;</a:t>
            </a:r>
          </a:p>
          <a:p>
            <a:pPr marL="342900" indent="457200" algn="just">
              <a:buAutoNum type="arabicPeriod"/>
            </a:pPr>
            <a:r>
              <a:rPr lang="ru-RU" dirty="0" smtClean="0"/>
              <a:t>социализация;</a:t>
            </a:r>
          </a:p>
          <a:p>
            <a:pPr marL="342900" indent="457200" algn="just">
              <a:buAutoNum type="arabicPeriod"/>
            </a:pPr>
            <a:r>
              <a:rPr lang="ru-RU" dirty="0" smtClean="0"/>
              <a:t>коммуникация;</a:t>
            </a:r>
          </a:p>
          <a:p>
            <a:pPr marL="342900" indent="457200" algn="just">
              <a:buAutoNum type="arabicPeriod"/>
            </a:pPr>
            <a:r>
              <a:rPr lang="ru-RU" dirty="0" smtClean="0"/>
              <a:t>художественное творчество;</a:t>
            </a:r>
          </a:p>
          <a:p>
            <a:pPr marL="342900" indent="457200" algn="just">
              <a:buAutoNum type="arabicPeriod"/>
            </a:pPr>
            <a:r>
              <a:rPr lang="ru-RU" dirty="0" smtClean="0"/>
              <a:t>чтение художественной литературы;</a:t>
            </a:r>
          </a:p>
          <a:p>
            <a:pPr marL="342900" indent="457200" algn="just"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доровье;</a:t>
            </a:r>
          </a:p>
          <a:p>
            <a:pPr marL="342900" indent="457200" algn="just">
              <a:buAutoNum type="arabicPeriod"/>
            </a:pPr>
            <a:r>
              <a:rPr lang="ru-RU" dirty="0"/>
              <a:t>м</a:t>
            </a:r>
            <a:r>
              <a:rPr lang="ru-RU" dirty="0" smtClean="0"/>
              <a:t>узыка.</a:t>
            </a:r>
          </a:p>
          <a:p>
            <a:pPr marL="342900" indent="457200" algn="just">
              <a:buAutoNum type="arabicPeriod"/>
            </a:pPr>
            <a:endParaRPr lang="ru-RU" dirty="0"/>
          </a:p>
          <a:p>
            <a:pPr indent="457200" algn="just"/>
            <a:r>
              <a:rPr lang="ru-RU" sz="2000" b="1" dirty="0" smtClean="0"/>
              <a:t>Вид проекта: </a:t>
            </a:r>
            <a:r>
              <a:rPr lang="ru-RU" dirty="0" smtClean="0"/>
              <a:t>творческо-информационный.</a:t>
            </a:r>
          </a:p>
          <a:p>
            <a:pPr indent="457200" algn="just"/>
            <a:endParaRPr lang="ru-RU" dirty="0"/>
          </a:p>
          <a:p>
            <a:pPr indent="457200" algn="just"/>
            <a:r>
              <a:rPr lang="ru-RU" sz="2000" b="1" dirty="0" smtClean="0"/>
              <a:t>Продолжительность: </a:t>
            </a:r>
            <a:r>
              <a:rPr lang="ru-RU" dirty="0" smtClean="0"/>
              <a:t>март – апрель 2013 года.</a:t>
            </a:r>
          </a:p>
          <a:p>
            <a:pPr indent="457200" algn="just"/>
            <a:endParaRPr lang="ru-RU" dirty="0"/>
          </a:p>
          <a:p>
            <a:pPr indent="457200" algn="just"/>
            <a:r>
              <a:rPr lang="ru-RU" sz="2000" b="1" dirty="0" smtClean="0"/>
              <a:t>Участники проекта: </a:t>
            </a:r>
            <a:r>
              <a:rPr lang="ru-RU" dirty="0"/>
              <a:t>воспитатели средней </a:t>
            </a:r>
            <a:r>
              <a:rPr lang="ru-RU" dirty="0" smtClean="0"/>
              <a:t>группы № </a:t>
            </a:r>
            <a:r>
              <a:rPr lang="ru-RU" dirty="0"/>
              <a:t>4 – Ю.А. </a:t>
            </a:r>
            <a:r>
              <a:rPr lang="ru-RU" dirty="0" err="1"/>
              <a:t>Сковородникова</a:t>
            </a:r>
            <a:r>
              <a:rPr lang="ru-RU" dirty="0"/>
              <a:t>, М.В. </a:t>
            </a:r>
            <a:r>
              <a:rPr lang="ru-RU" dirty="0" err="1"/>
              <a:t>Шерстнева</a:t>
            </a:r>
            <a:r>
              <a:rPr lang="ru-RU" dirty="0"/>
              <a:t>; учитель-логопед Л.М. </a:t>
            </a:r>
            <a:r>
              <a:rPr lang="ru-RU" dirty="0" err="1"/>
              <a:t>Кутателадзе</a:t>
            </a:r>
            <a:r>
              <a:rPr lang="ru-RU" dirty="0"/>
              <a:t>; педагог-психолог В.В. </a:t>
            </a:r>
            <a:r>
              <a:rPr lang="ru-RU" dirty="0" smtClean="0"/>
              <a:t>Цыцаркина; воспитанники средней группы МДОУ «Детский сад компенсирующего вида № 163» г. Саратова, их родители.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15636" y="257251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0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156789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Дошкольный возраст –  это фундамент общего развития ребёнка, стартовый период высоких человеческих начал. Это период,  когда необходимо заложить у детей  нравственные основы, которые сделают их более устойчивыми к нежелательным жизненным ситуациям, научат  их правилам общения и умению жить среди людей.</a:t>
            </a:r>
          </a:p>
          <a:p>
            <a:pPr indent="457200" algn="just"/>
            <a:r>
              <a:rPr lang="ru-RU" dirty="0"/>
              <a:t>Общеизвестно, что дошкольники очень эмоциональны. Это эмоционально – образное восприятие окружающего мира может стать основой формирования патриотических чувств, нравственных ценностей, навыков сотрудничества. </a:t>
            </a:r>
            <a:endParaRPr lang="ru-RU" dirty="0" smtClean="0"/>
          </a:p>
          <a:p>
            <a:pPr indent="457200" algn="just"/>
            <a:r>
              <a:rPr lang="ru-RU" dirty="0" smtClean="0"/>
              <a:t>Особую тревогу вызывает наблюдение снижения патриотических чувств. В результате бесед и ежедневного общения было выявлено, что у детей средней группы недостаточно знаний о достопримечательностях города Саратова: памятниках, музеях, парках, театрах и др.</a:t>
            </a:r>
            <a:endParaRPr lang="ru-RU" dirty="0"/>
          </a:p>
          <a:p>
            <a:pPr indent="457200" algn="just"/>
            <a:r>
              <a:rPr lang="ru-RU" dirty="0" smtClean="0"/>
              <a:t>Мы считаем, что через </a:t>
            </a:r>
            <a:r>
              <a:rPr lang="ru-RU" dirty="0"/>
              <a:t>целенаправленное ознакомление с парками </a:t>
            </a:r>
            <a:r>
              <a:rPr lang="ru-RU" dirty="0" smtClean="0"/>
              <a:t>и флорой родного </a:t>
            </a:r>
            <a:r>
              <a:rPr lang="ru-RU" dirty="0"/>
              <a:t>города, достигается наша задача – помочь дошкольнику открывать Родину в том, что ему близко и </a:t>
            </a:r>
            <a:r>
              <a:rPr lang="ru-RU" dirty="0" smtClean="0"/>
              <a:t>понятно (парки г. Саратова); </a:t>
            </a:r>
            <a:r>
              <a:rPr lang="ru-RU" dirty="0"/>
              <a:t>углубить чувство патриотизма и способствовать развитию нравственных ценностей.</a:t>
            </a:r>
          </a:p>
          <a:p>
            <a:pPr indent="457200" algn="just"/>
            <a:endParaRPr lang="ru-RU" dirty="0"/>
          </a:p>
          <a:p>
            <a:pPr indent="457200"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95736" y="476672"/>
            <a:ext cx="5031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Актуальность проекта «Саратов парковый»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50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980728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 smtClean="0"/>
              <a:t>Цель проекта «Саратов парковый»: </a:t>
            </a:r>
          </a:p>
          <a:p>
            <a:pPr indent="457200"/>
            <a:r>
              <a:rPr lang="ru-RU" dirty="0" smtClean="0"/>
              <a:t>Формирование любви к родному городу и чувства патриотизма через ознакомление с парками города Саратова.</a:t>
            </a:r>
          </a:p>
          <a:p>
            <a:pPr indent="457200"/>
            <a:endParaRPr lang="ru-RU" dirty="0"/>
          </a:p>
          <a:p>
            <a:pPr indent="457200"/>
            <a:r>
              <a:rPr lang="ru-RU" sz="2000" b="1" dirty="0" smtClean="0"/>
              <a:t>Задачи:</a:t>
            </a:r>
          </a:p>
          <a:p>
            <a:pPr marL="342900" indent="457200"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оспитывать любовь к родному городу Саратову;</a:t>
            </a:r>
          </a:p>
          <a:p>
            <a:pPr marL="342900" indent="457200">
              <a:buAutoNum type="arabicPeriod"/>
            </a:pPr>
            <a:r>
              <a:rPr lang="ru-RU" dirty="0" smtClean="0"/>
              <a:t>обогатить представление детей о парках г. Саратова;</a:t>
            </a:r>
            <a:endParaRPr lang="en-US" dirty="0" smtClean="0"/>
          </a:p>
          <a:p>
            <a:pPr marL="342900" indent="457200">
              <a:buFontTx/>
              <a:buAutoNum type="arabicPeriod"/>
            </a:pPr>
            <a:r>
              <a:rPr lang="ru-RU" dirty="0"/>
              <a:t>формировать нравственные ценности и чувство патриотизма</a:t>
            </a:r>
            <a:r>
              <a:rPr lang="ru-RU" dirty="0" smtClean="0"/>
              <a:t>;</a:t>
            </a:r>
          </a:p>
          <a:p>
            <a:pPr marL="342900" indent="457200">
              <a:buFontTx/>
              <a:buAutoNum type="arabicPeriod"/>
            </a:pPr>
            <a:r>
              <a:rPr lang="ru-RU" dirty="0"/>
              <a:t>изучить литературу по теме «Саратов парковый</a:t>
            </a:r>
            <a:r>
              <a:rPr lang="ru-RU" dirty="0" smtClean="0"/>
              <a:t>»;</a:t>
            </a:r>
          </a:p>
          <a:p>
            <a:pPr marL="342900" indent="457200">
              <a:buFontTx/>
              <a:buAutoNum type="arabicPeriod"/>
            </a:pPr>
            <a:r>
              <a:rPr lang="ru-RU" dirty="0" smtClean="0"/>
              <a:t>разработать систему мероприятий по просвещению воспитанников средней группы и их родителей;</a:t>
            </a:r>
          </a:p>
          <a:p>
            <a:pPr marL="342900" indent="457200">
              <a:buAutoNum type="arabicPeriod"/>
            </a:pPr>
            <a:r>
              <a:rPr lang="ru-RU" dirty="0" smtClean="0"/>
              <a:t>повысить </a:t>
            </a:r>
            <a:r>
              <a:rPr lang="ru-RU" dirty="0"/>
              <a:t>уровень профессиональной компетенции педагогов по данной теме.</a:t>
            </a:r>
          </a:p>
          <a:p>
            <a:pPr marL="342900" indent="457200">
              <a:buAutoNum type="arabicPeriod"/>
            </a:pPr>
            <a:endParaRPr lang="ru-RU" dirty="0" smtClean="0"/>
          </a:p>
          <a:p>
            <a:pPr indent="457200"/>
            <a:endParaRPr lang="ru-RU" dirty="0"/>
          </a:p>
          <a:p>
            <a:pPr indent="4572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1987" y="692696"/>
            <a:ext cx="78488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/>
              <a:t>Предполагаемый результат: </a:t>
            </a:r>
          </a:p>
          <a:p>
            <a:pPr indent="457200" algn="just"/>
            <a:r>
              <a:rPr lang="ru-RU" dirty="0" smtClean="0"/>
              <a:t>1. повышение общего развития детей и расширение кругозора;</a:t>
            </a:r>
          </a:p>
          <a:p>
            <a:pPr indent="457200"/>
            <a:r>
              <a:rPr lang="ru-RU" dirty="0" smtClean="0"/>
              <a:t>2. положительная динамика в работе над лексико-грамматическим строем речи,  развитием связной речи, а также обогащение и накопление словарного запаса по данной теме;</a:t>
            </a:r>
          </a:p>
          <a:p>
            <a:pPr indent="457200" algn="just"/>
            <a:r>
              <a:rPr lang="ru-RU" dirty="0" smtClean="0"/>
              <a:t>5. положительная динамика в развитии познавательных процессов;</a:t>
            </a:r>
          </a:p>
          <a:p>
            <a:pPr indent="457200" algn="just"/>
            <a:r>
              <a:rPr lang="ru-RU" dirty="0" smtClean="0"/>
              <a:t>6. гармонизация психоэмоционального состояния детей;</a:t>
            </a:r>
          </a:p>
          <a:p>
            <a:pPr indent="457200" algn="just"/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п</a:t>
            </a:r>
            <a:r>
              <a:rPr lang="ru-RU" dirty="0" smtClean="0"/>
              <a:t>овышение интереса к достопримечательностям родного города.</a:t>
            </a:r>
          </a:p>
          <a:p>
            <a:pPr indent="457200" algn="just"/>
            <a:endParaRPr lang="ru-RU" dirty="0" smtClean="0"/>
          </a:p>
          <a:p>
            <a:pPr indent="457200" algn="just"/>
            <a:endParaRPr lang="ru-RU" dirty="0"/>
          </a:p>
          <a:p>
            <a:pPr indent="457200" algn="just"/>
            <a:r>
              <a:rPr lang="ru-RU" sz="2000" b="1" dirty="0" smtClean="0"/>
              <a:t>Продукты проектной деятельности:</a:t>
            </a:r>
          </a:p>
          <a:p>
            <a:pPr indent="457200" algn="just"/>
            <a:r>
              <a:rPr lang="ru-RU" dirty="0" smtClean="0"/>
              <a:t>1. фотоколлаж «Мои любимые парки»;</a:t>
            </a:r>
          </a:p>
          <a:p>
            <a:pPr indent="457200" algn="just"/>
            <a:r>
              <a:rPr lang="ru-RU" dirty="0" smtClean="0"/>
              <a:t>2. дидактическая игра «Угадай-ка»;</a:t>
            </a:r>
          </a:p>
          <a:p>
            <a:pPr indent="457200" algn="just"/>
            <a:r>
              <a:rPr lang="ru-RU" dirty="0" smtClean="0"/>
              <a:t>3. дидактическая игра «Разрезные картинки»;</a:t>
            </a:r>
          </a:p>
          <a:p>
            <a:pPr indent="457200" algn="just"/>
            <a:r>
              <a:rPr lang="ru-RU" dirty="0" smtClean="0"/>
              <a:t>4. конкурс-выставка рисунков «Мой любимый парк»;</a:t>
            </a:r>
            <a:endParaRPr lang="en-US" dirty="0" smtClean="0"/>
          </a:p>
          <a:p>
            <a:pPr indent="457200" algn="just"/>
            <a:r>
              <a:rPr lang="en-US" dirty="0" smtClean="0"/>
              <a:t>5</a:t>
            </a:r>
            <a:r>
              <a:rPr lang="ru-RU" dirty="0" smtClean="0"/>
              <a:t>. анкета для родителей;</a:t>
            </a:r>
            <a:endParaRPr lang="en-US" dirty="0" smtClean="0"/>
          </a:p>
          <a:p>
            <a:pPr indent="457200" algn="just"/>
            <a:r>
              <a:rPr lang="en-US" dirty="0" smtClean="0"/>
              <a:t>6</a:t>
            </a:r>
            <a:r>
              <a:rPr lang="ru-RU" dirty="0" smtClean="0"/>
              <a:t>. электронный учебно-методический комплект «Саратов парковый»;</a:t>
            </a:r>
          </a:p>
          <a:p>
            <a:pPr indent="457200" algn="just"/>
            <a:r>
              <a:rPr lang="ru-RU" dirty="0"/>
              <a:t>7</a:t>
            </a:r>
            <a:r>
              <a:rPr lang="ru-RU" dirty="0" smtClean="0"/>
              <a:t>. презентация «Саратов парковый».</a:t>
            </a:r>
          </a:p>
        </p:txBody>
      </p:sp>
    </p:spTree>
    <p:extLst>
      <p:ext uri="{BB962C8B-B14F-4D97-AF65-F5344CB8AC3E}">
        <p14:creationId xmlns:p14="http://schemas.microsoft.com/office/powerpoint/2010/main" val="39665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Рекомендуем почитать: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Владислава\Desktop\b09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352" y="1484784"/>
            <a:ext cx="26920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1484784"/>
            <a:ext cx="55446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	</a:t>
            </a:r>
            <a:r>
              <a:rPr lang="ru-RU" i="1" dirty="0" smtClean="0"/>
              <a:t>В</a:t>
            </a:r>
            <a:r>
              <a:rPr lang="ru-RU" i="1" dirty="0"/>
              <a:t>. И. </a:t>
            </a:r>
            <a:r>
              <a:rPr lang="ru-RU" i="1" dirty="0" err="1"/>
              <a:t>Вардугин</a:t>
            </a:r>
            <a:r>
              <a:rPr lang="ru-RU" i="1" dirty="0"/>
              <a:t>  </a:t>
            </a:r>
            <a:r>
              <a:rPr lang="ru-RU" i="1" dirty="0" smtClean="0"/>
              <a:t>«Саратовская </a:t>
            </a:r>
            <a:r>
              <a:rPr lang="ru-RU" i="1" dirty="0"/>
              <a:t>азбука : Великие земляки и достопримечательности родного края - слава и гордость нашей </a:t>
            </a:r>
            <a:r>
              <a:rPr lang="ru-RU" i="1" dirty="0" smtClean="0"/>
              <a:t>губернии», - Саратов</a:t>
            </a:r>
            <a:r>
              <a:rPr lang="ru-RU" i="1" dirty="0"/>
              <a:t> : Дет. книга, </a:t>
            </a:r>
            <a:r>
              <a:rPr lang="ru-RU" i="1" dirty="0" smtClean="0"/>
              <a:t>2003</a:t>
            </a:r>
            <a:r>
              <a:rPr lang="ru-RU" i="1" dirty="0"/>
              <a:t> </a:t>
            </a:r>
            <a:r>
              <a:rPr lang="ru-RU" i="1" dirty="0" smtClean="0"/>
              <a:t>г.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</a:t>
            </a:r>
          </a:p>
          <a:p>
            <a:pPr indent="457200" algn="just"/>
            <a:r>
              <a:rPr lang="ru-RU" dirty="0" smtClean="0"/>
              <a:t>Хорошо </a:t>
            </a:r>
            <a:r>
              <a:rPr lang="ru-RU" dirty="0"/>
              <a:t>ли вы знаете, чем гордится саратовский край? </a:t>
            </a:r>
            <a:r>
              <a:rPr lang="ru-RU" dirty="0" smtClean="0"/>
              <a:t>«</a:t>
            </a:r>
            <a:r>
              <a:rPr lang="ru-RU" dirty="0"/>
              <a:t>Азбука» - первый опыт в простой и запоминающейся форме рассказать о достопримечательностях нашей области, о людях, прославивших её своим трудом и талантом. Даётся много иллюстраций – фотографий, рисунков, репродукций, в которых запечатлены символы славы и гордости саратовской земли. </a:t>
            </a:r>
            <a:r>
              <a:rPr lang="ru-RU" dirty="0" smtClean="0"/>
              <a:t>Книга </a:t>
            </a:r>
            <a:r>
              <a:rPr lang="ru-RU" dirty="0"/>
              <a:t>рассчитана на всех, кому дорога история родного края, особенно на юного читателя; рекомендуется и для семейного чтения.</a:t>
            </a:r>
          </a:p>
        </p:txBody>
      </p:sp>
    </p:spTree>
    <p:extLst>
      <p:ext uri="{BB962C8B-B14F-4D97-AF65-F5344CB8AC3E}">
        <p14:creationId xmlns:p14="http://schemas.microsoft.com/office/powerpoint/2010/main" val="4372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043737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Использованные источники: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812" y="905231"/>
            <a:ext cx="35283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/>
            <a:r>
              <a:rPr lang="ru-RU" sz="1600" dirty="0" smtClean="0"/>
              <a:t>1. А</a:t>
            </a:r>
            <a:r>
              <a:rPr lang="ru-RU" sz="1600" dirty="0"/>
              <a:t>. И. Яшин, В. Х. Валеев «Сто страниц о Саратове», – Саратов : Коммунист, 1990 г. </a:t>
            </a:r>
          </a:p>
          <a:p>
            <a:pPr lvl="0" indent="457200"/>
            <a:r>
              <a:rPr lang="ru-RU" sz="1600" dirty="0" smtClean="0"/>
              <a:t>2. </a:t>
            </a:r>
            <a:r>
              <a:rPr lang="ru-RU" sz="1600" dirty="0"/>
              <a:t> Демин А.М., Воскресенский С.Г., </a:t>
            </a:r>
            <a:r>
              <a:rPr lang="ru-RU" sz="1600" dirty="0" err="1"/>
              <a:t>Уставщикова</a:t>
            </a:r>
            <a:r>
              <a:rPr lang="ru-RU" sz="1600" dirty="0"/>
              <a:t> С.В. и др. «Два века губернии. Саратовский край – из прошлого в настоящее. Историко-публицистическое издание», – Саратов: издательская фирма “Кадр”, 1997 г.</a:t>
            </a:r>
          </a:p>
          <a:p>
            <a:pPr lvl="0" indent="457200"/>
            <a:r>
              <a:rPr lang="ru-RU" sz="1600" dirty="0" smtClean="0"/>
              <a:t>3. </a:t>
            </a:r>
            <a:r>
              <a:rPr lang="ru-RU" sz="1600" dirty="0" err="1" smtClean="0"/>
              <a:t>Нищева</a:t>
            </a:r>
            <a:r>
              <a:rPr lang="ru-RU" sz="1600" dirty="0" smtClean="0"/>
              <a:t> </a:t>
            </a:r>
            <a:r>
              <a:rPr lang="ru-RU" sz="1600" dirty="0"/>
              <a:t>Н.В. «Картотека подвижных игр, упражнений, физкультминуток, пальчиковой гимнастики», – СПб.: «ДЕТСТВО-ПРЕСС», 2010 г</a:t>
            </a:r>
            <a:r>
              <a:rPr lang="ru-RU" sz="1600" dirty="0" smtClean="0"/>
              <a:t>. </a:t>
            </a:r>
          </a:p>
          <a:p>
            <a:pPr lvl="0" indent="457200"/>
            <a:r>
              <a:rPr lang="ru-RU" sz="1600" dirty="0" smtClean="0"/>
              <a:t>4. </a:t>
            </a:r>
            <a:r>
              <a:rPr lang="ru-RU" sz="1600" u="sng" dirty="0" smtClean="0">
                <a:hlinkClick r:id="rId2"/>
              </a:rPr>
              <a:t>http</a:t>
            </a:r>
            <a:r>
              <a:rPr lang="ru-RU" sz="1600" u="sng" dirty="0">
                <a:hlinkClick r:id="rId2"/>
              </a:rPr>
              <a:t>://www.sarrest.ru/</a:t>
            </a:r>
            <a:endParaRPr lang="ru-RU" sz="1600" dirty="0"/>
          </a:p>
          <a:p>
            <a:pPr indent="457200"/>
            <a:r>
              <a:rPr lang="ru-RU" sz="1600" dirty="0" smtClean="0"/>
              <a:t>5. Фотографии презентаций: </a:t>
            </a:r>
            <a:r>
              <a:rPr lang="en-US" sz="1600" u="sng" dirty="0">
                <a:hlinkClick r:id="rId3"/>
              </a:rPr>
              <a:t>www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images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yandex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 err="1">
                <a:hlinkClick r:id="rId3"/>
              </a:rPr>
              <a:t>ru</a:t>
            </a:r>
            <a:r>
              <a:rPr lang="ru-RU" sz="1600" dirty="0"/>
              <a:t>, </a:t>
            </a:r>
            <a:r>
              <a:rPr lang="ru-RU" sz="1600" u="sng" dirty="0">
                <a:hlinkClick r:id="rId4"/>
              </a:rPr>
              <a:t>www.google.ru</a:t>
            </a:r>
            <a:r>
              <a:rPr lang="ru-RU" sz="1600" dirty="0"/>
              <a:t>, </a:t>
            </a:r>
            <a:r>
              <a:rPr lang="ru-RU" sz="1600" u="sng" dirty="0">
                <a:hlinkClick r:id="rId2"/>
              </a:rPr>
              <a:t>http://</a:t>
            </a:r>
            <a:r>
              <a:rPr lang="ru-RU" sz="1600" u="sng" dirty="0" smtClean="0">
                <a:hlinkClick r:id="rId2"/>
              </a:rPr>
              <a:t>www.sarrest.ru/</a:t>
            </a:r>
            <a:r>
              <a:rPr lang="ru-RU" sz="1600" dirty="0" smtClean="0"/>
              <a:t>, </a:t>
            </a:r>
            <a:r>
              <a:rPr lang="ru-RU" sz="1600" u="sng" dirty="0" smtClean="0">
                <a:hlinkClick r:id="rId5"/>
              </a:rPr>
              <a:t>http</a:t>
            </a:r>
            <a:r>
              <a:rPr lang="ru-RU" sz="1600" u="sng" dirty="0">
                <a:hlinkClick r:id="rId5"/>
              </a:rPr>
              <a:t>://</a:t>
            </a:r>
            <a:r>
              <a:rPr lang="ru-RU" sz="1600" u="sng" dirty="0" smtClean="0">
                <a:hlinkClick r:id="rId5"/>
              </a:rPr>
              <a:t>ulchatka.ru/archives/2877</a:t>
            </a:r>
            <a:r>
              <a:rPr lang="ru-RU" sz="1600" dirty="0" smtClean="0"/>
              <a:t>, личные фотографии.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2050" name="Picture 2" descr="C:\Users\Владислава\Desktop\b0902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451018"/>
            <a:ext cx="1795862" cy="2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слава\Desktop\b0104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5401" y="1412776"/>
            <a:ext cx="2160240" cy="147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ислава\Desktop\b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428999"/>
            <a:ext cx="1834086" cy="28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25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625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4446" y="260648"/>
            <a:ext cx="487537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6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6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9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abogkii39975">
  <a:themeElements>
    <a:clrScheme name="Prefab">
      <a:dk1>
        <a:sysClr val="windowText" lastClr="000000"/>
      </a:dk1>
      <a:lt1>
        <a:sysClr val="window" lastClr="FFFFFF"/>
      </a:lt1>
      <a:dk2>
        <a:srgbClr val="5D5C64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иги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zel551234987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</TotalTime>
  <Words>327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babogkii39975</vt:lpstr>
      <vt:lpstr>Книги</vt:lpstr>
      <vt:lpstr>school55</vt:lpstr>
      <vt:lpstr>zel5512349876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 почитать:</vt:lpstr>
      <vt:lpstr>Использованные источники: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Саратов парковый</dc:title>
  <dc:creator>Владислава</dc:creator>
  <cp:lastModifiedBy>Владислава</cp:lastModifiedBy>
  <cp:revision>145</cp:revision>
  <dcterms:created xsi:type="dcterms:W3CDTF">2013-03-28T11:38:27Z</dcterms:created>
  <dcterms:modified xsi:type="dcterms:W3CDTF">2013-04-29T17:52:04Z</dcterms:modified>
</cp:coreProperties>
</file>