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9144-1745-4709-8435-8FA037B6CF5C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D4BD-ED7C-4BF5-A5C7-C063F85F6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143140" cy="3286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 rot="20936044">
            <a:off x="3008236" y="1232285"/>
            <a:ext cx="5047693" cy="23669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«РАЗВИТИЕ +»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6072206"/>
            <a:ext cx="441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Выступление: учителя математики И.Г. Остроглазовой</a:t>
            </a:r>
          </a:p>
          <a:p>
            <a:r>
              <a:rPr lang="ru-RU" sz="1400" b="1" dirty="0" smtClean="0"/>
              <a:t>       МБДОУ ЦРР – детский сад «Кораблик» 2012г.</a:t>
            </a:r>
          </a:p>
          <a:p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6929486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СРЕДНЯЯ ГРУППА</a:t>
            </a:r>
            <a:br>
              <a:rPr lang="ru-RU" sz="1200" dirty="0" smtClean="0"/>
            </a:br>
            <a:r>
              <a:rPr lang="ru-RU" sz="1200" dirty="0" smtClean="0"/>
              <a:t>- - - Характеристика возраста и задачи развития</a:t>
            </a:r>
            <a:br>
              <a:rPr lang="ru-RU" sz="1200" dirty="0" smtClean="0"/>
            </a:br>
            <a:r>
              <a:rPr lang="ru-RU" sz="1200" dirty="0" smtClean="0"/>
              <a:t>- - - Организация жизни и воспитания детей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«ЗДОРОВЬЕ»</a:t>
            </a:r>
            <a:br>
              <a:rPr lang="ru-RU" sz="1200" dirty="0" smtClean="0"/>
            </a:br>
            <a:r>
              <a:rPr lang="ru-RU" sz="1200" dirty="0" smtClean="0"/>
              <a:t>- - - Формирование начальных представлений о здоровом образе жизни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«ФИЗИЧЕСКАЯ КУЛЬТУРА»</a:t>
            </a:r>
            <a:br>
              <a:rPr lang="ru-RU" sz="1200" dirty="0" smtClean="0"/>
            </a:br>
            <a:r>
              <a:rPr lang="ru-RU" sz="1200" dirty="0" smtClean="0"/>
              <a:t>- - - Развитие физических качеств (скоростных, силовых, гибкости, выносливости и координации)</a:t>
            </a:r>
            <a:br>
              <a:rPr lang="ru-RU" sz="1200" dirty="0" smtClean="0"/>
            </a:br>
            <a:r>
              <a:rPr lang="ru-RU" sz="1200" dirty="0" smtClean="0"/>
              <a:t>- - - Накопление и обогащение двигательного опыта детей (овладение основными движениями)</a:t>
            </a:r>
            <a:br>
              <a:rPr lang="ru-RU" sz="1200" dirty="0" smtClean="0"/>
            </a:br>
            <a:r>
              <a:rPr lang="ru-RU" sz="1200" dirty="0" smtClean="0"/>
              <a:t>- - - Формирование у воспитанников потребности в двигательной активности и физическом совершенствовании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«БЕЗОПАСНОСТЬ»</a:t>
            </a:r>
            <a:br>
              <a:rPr lang="ru-RU" sz="1200" dirty="0" smtClean="0"/>
            </a:br>
            <a:r>
              <a:rPr lang="ru-RU" sz="1200" dirty="0" smtClean="0"/>
              <a:t>- - - 1. Правила безопасного обращения с предметами. Выявление свойств объектов и закономерностей явлений, лежащих в основе </a:t>
            </a:r>
            <a:r>
              <a:rPr lang="ru-RU" sz="1200" dirty="0" err="1" smtClean="0"/>
              <a:t>эиих</a:t>
            </a:r>
            <a:r>
              <a:rPr lang="ru-RU" sz="1200" dirty="0" smtClean="0"/>
              <a:t> правил</a:t>
            </a:r>
            <a:br>
              <a:rPr lang="ru-RU" sz="1200" dirty="0" smtClean="0"/>
            </a:br>
            <a:r>
              <a:rPr lang="ru-RU" sz="1200" dirty="0" smtClean="0"/>
              <a:t>- - - 2. Правила безопасного поведения пешеходов. Выявление свойств объектов и закономерностей явлений, лежащих в основе этих правил</a:t>
            </a:r>
            <a:br>
              <a:rPr lang="ru-RU" sz="1200" dirty="0" smtClean="0"/>
            </a:br>
            <a:r>
              <a:rPr lang="ru-RU" sz="1200" dirty="0" smtClean="0"/>
              <a:t>- - - 3. Правила безопасного поведения пассажиров. Выявление свойств объектов и закономерностей явлений, лежащих в основе этих правил</a:t>
            </a:r>
            <a:br>
              <a:rPr lang="ru-RU" sz="1200" dirty="0" smtClean="0"/>
            </a:br>
            <a:r>
              <a:rPr lang="ru-RU" sz="1200" dirty="0" smtClean="0"/>
              <a:t>- - - 4. Правила безопасного поведения водителей. Выявление свойств объектов и закономерностей явлений, которые лежат в основе этих правил</a:t>
            </a:r>
            <a:br>
              <a:rPr lang="ru-RU" sz="1200" dirty="0" smtClean="0"/>
            </a:br>
            <a:r>
              <a:rPr lang="ru-RU" sz="1200" dirty="0" smtClean="0"/>
              <a:t>- - - 5. Какие правила помогают детям (и их родителям) не потеряться. Что делать, если потерялся</a:t>
            </a:r>
            <a:br>
              <a:rPr lang="ru-RU" sz="12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6858048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ОБРАЗОВАТЕЛЬНАЯ ОБЛАСТЬ «СОЦИАЛИЗАЦИЯ»</a:t>
            </a:r>
            <a:br>
              <a:rPr lang="ru-RU" sz="1200" dirty="0" smtClean="0"/>
            </a:br>
            <a:r>
              <a:rPr lang="ru-RU" sz="1200" dirty="0" smtClean="0"/>
              <a:t>- ИГРА</a:t>
            </a:r>
            <a:br>
              <a:rPr lang="ru-RU" sz="1200" dirty="0" smtClean="0"/>
            </a:br>
            <a:r>
              <a:rPr lang="ru-RU" sz="1200" dirty="0" smtClean="0"/>
              <a:t>- - - Сюжетная игра</a:t>
            </a:r>
            <a:br>
              <a:rPr lang="ru-RU" sz="1200" dirty="0" smtClean="0"/>
            </a:br>
            <a:r>
              <a:rPr lang="ru-RU" sz="1200" dirty="0" smtClean="0"/>
              <a:t>- - - Игра с </a:t>
            </a:r>
            <a:r>
              <a:rPr lang="ru-RU" sz="1200" dirty="0" err="1" smtClean="0"/>
              <a:t>пpaвилaмu</a:t>
            </a: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«ТРУД»</a:t>
            </a: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«ПОЗНАНИЕ»</a:t>
            </a:r>
            <a:br>
              <a:rPr lang="ru-RU" sz="1200" dirty="0" smtClean="0"/>
            </a:br>
            <a:r>
              <a:rPr lang="ru-RU" sz="1200" dirty="0" smtClean="0"/>
              <a:t>- СЕНСОРИКА</a:t>
            </a:r>
            <a:br>
              <a:rPr lang="ru-RU" sz="1200" dirty="0" smtClean="0"/>
            </a:br>
            <a:r>
              <a:rPr lang="ru-RU" sz="1200" dirty="0" smtClean="0"/>
              <a:t>- ОЗНАКОМЛЕНИЕ С ПРОСТРАНСТВЕИНЫМИ ОТНОШЕНИЯМИ</a:t>
            </a:r>
            <a:br>
              <a:rPr lang="ru-RU" sz="1200" dirty="0" smtClean="0"/>
            </a:br>
            <a:r>
              <a:rPr lang="ru-RU" sz="1200" dirty="0" smtClean="0"/>
              <a:t>- КОНСТРУИРОВАНИЕ</a:t>
            </a:r>
            <a:br>
              <a:rPr lang="ru-RU" sz="1200" dirty="0" smtClean="0"/>
            </a:br>
            <a:r>
              <a:rPr lang="ru-RU" sz="1200" dirty="0" smtClean="0"/>
              <a:t>- РАЗВИТИЕ ЭЛЕМЕНТАРНЬIХ МАТЕМАТИЧЕСКИХ ПРЕДСТАВЛЕНИЙ</a:t>
            </a:r>
            <a:br>
              <a:rPr lang="ru-RU" sz="1200" dirty="0" smtClean="0"/>
            </a:br>
            <a:r>
              <a:rPr lang="ru-RU" sz="1200" dirty="0" smtClean="0"/>
              <a:t>- РАЗВИТИЕ ЭКОЛОГИЧЕСКИХ ПРЕДСТАВЛЕНИЙ</a:t>
            </a:r>
            <a:br>
              <a:rPr lang="ru-RU" sz="1200" dirty="0" smtClean="0"/>
            </a:br>
            <a:r>
              <a:rPr lang="ru-RU" sz="1200" dirty="0" smtClean="0"/>
              <a:t>- - - Примерный список литературы, предлагаемой при работе по разделу</a:t>
            </a:r>
            <a:br>
              <a:rPr lang="ru-RU" sz="1200" dirty="0" smtClean="0"/>
            </a:br>
            <a:r>
              <a:rPr lang="ru-RU" sz="1200" dirty="0" smtClean="0"/>
              <a:t>- РАЗВИТИЕ ОРИЕНТИРОВКИ В ЗВУКОВОЙ СТОРОНЕ РЕЧИ И ОВЛАДЕНИЕ ПРОИЗВОЛЬНЬIМИ ДВИЖЕНЯМИ РУК</a:t>
            </a: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«КОММУНИКАЦИЯ»</a:t>
            </a:r>
            <a:br>
              <a:rPr lang="ru-RU" sz="1200" dirty="0" smtClean="0"/>
            </a:br>
            <a:r>
              <a:rPr lang="ru-RU" sz="1200" dirty="0" smtClean="0"/>
              <a:t>- - - Речь</a:t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«ЧТЕНИЕ ХУДОЖЕСТВЕННОЙ ЛИТЕРАТУРЫ»</a:t>
            </a:r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ОБРАЗОВАТЕЛЬНАЯ ОБЛАСТЬ «ХУДОЖЕСТВЕННОЕ ТВОРЧЕСТВО»</a:t>
            </a:r>
            <a:br>
              <a:rPr lang="ru-RU" sz="1200" dirty="0" smtClean="0"/>
            </a:br>
            <a:r>
              <a:rPr lang="ru-RU" sz="1200" dirty="0" smtClean="0"/>
              <a:t>- ИЗОБРАЗИТЕЛЬНОЕ ИСКУССТВО</a:t>
            </a:r>
            <a:br>
              <a:rPr lang="ru-RU" sz="1200" dirty="0" smtClean="0"/>
            </a:br>
            <a:r>
              <a:rPr lang="ru-RU" sz="1200" dirty="0" smtClean="0"/>
              <a:t>- ХУДОЖЕСТВЕННОЕ КОНСТРУИРОВАНИЕ</a:t>
            </a:r>
            <a:br>
              <a:rPr lang="ru-RU" sz="1200" dirty="0" smtClean="0"/>
            </a:br>
            <a:r>
              <a:rPr lang="ru-RU" sz="1200" dirty="0" smtClean="0"/>
              <a:t>- - - Овладение детьми модельной формой </a:t>
            </a:r>
            <a:r>
              <a:rPr lang="ru-RU" sz="1200" dirty="0" err="1" smtClean="0"/>
              <a:t>опосредования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- - Овладение детьми символической формой </a:t>
            </a:r>
            <a:r>
              <a:rPr lang="ru-RU" sz="1200" dirty="0" err="1" smtClean="0"/>
              <a:t>опосредования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 - - Овладение технической стороной художественного конструирования из бумаги</a:t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57200" y="928670"/>
            <a:ext cx="8229600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7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428604"/>
            <a:ext cx="2428892" cy="5357850"/>
            <a:chOff x="642910" y="428604"/>
            <a:chExt cx="2428892" cy="5357850"/>
          </a:xfrm>
        </p:grpSpPr>
        <p:pic>
          <p:nvPicPr>
            <p:cNvPr id="1026" name="Рисунок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1604" y="3214686"/>
              <a:ext cx="1428760" cy="257176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27" name="Рисунок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000108"/>
              <a:ext cx="1285884" cy="257176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28" name="Рисунок 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428604"/>
              <a:ext cx="1285884" cy="257176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7" name="TextBox 6"/>
          <p:cNvSpPr txBox="1"/>
          <p:nvPr/>
        </p:nvSpPr>
        <p:spPr>
          <a:xfrm>
            <a:off x="3286116" y="1857364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/>
              <a:t> Программа «Развитие» реализуется в практике дошкольных образовательных учреждений РФ 20 лет;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Дважды претерпевала изменения;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В 1996 году авторы программы за ее разработку награждены премией правительства РФ в области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Третий вариант программы разработан в соответствии с новыми федеральными требованиями.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lvl="2"/>
            <a:endParaRPr lang="ru-RU" sz="600" dirty="0" smtClean="0"/>
          </a:p>
          <a:p>
            <a:pPr lvl="2"/>
            <a:endParaRPr lang="ru-RU" sz="600" dirty="0"/>
          </a:p>
          <a:p>
            <a:pPr lvl="2"/>
            <a:endParaRPr lang="ru-RU" sz="600" dirty="0"/>
          </a:p>
        </p:txBody>
      </p:sp>
      <p:pic>
        <p:nvPicPr>
          <p:cNvPr id="2050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286016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357554" y="1142984"/>
            <a:ext cx="53270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В программе «Развитие +» сохранены основные теоретические  принципы образовательной работы с детьми;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развитие умственных способностей;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Дополнено способами образовательной работы по развитию других видов общих способностей: коммуникативных и регуляторных;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Дополнено содержание образовательной работы по ряду разделов, заданных федеральными, государственными требованиями структуры основной образовательной программы дошкольного образования.</a:t>
            </a:r>
          </a:p>
          <a:p>
            <a:pPr>
              <a:buFont typeface="Wingdings" pitchFamily="2" charset="2"/>
              <a:buChar char="Ø"/>
            </a:pP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1"/>
            <a:ext cx="6572296" cy="40433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Развитие способностей детей в процессе специфических дошкольных видов деятельности, в процессе коммуникации с взрослыми и детьми.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65722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Создать специальные образовательные ситуации и использовать ситуации естественной жизни детей, которые в максимальной степени развили общие способности.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Теоретические основы программы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600079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Концепция  </a:t>
            </a:r>
            <a:r>
              <a:rPr lang="ru-RU" sz="2800" dirty="0" err="1" smtClean="0"/>
              <a:t>самоценности</a:t>
            </a:r>
            <a:r>
              <a:rPr lang="ru-RU" sz="2800" dirty="0" smtClean="0"/>
              <a:t> дошкольного периода развития, разработанная А.В. Запорожцем.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Теория деятельности, разработанная А.Н. Леонтьевым, Д.Б. </a:t>
            </a:r>
            <a:r>
              <a:rPr lang="ru-RU" sz="2800" dirty="0" err="1" smtClean="0"/>
              <a:t>Элькониным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Концепция развития способностей, разработанная Л.А. </a:t>
            </a:r>
            <a:r>
              <a:rPr lang="ru-RU" sz="2800" dirty="0" err="1" smtClean="0"/>
              <a:t>Венгером</a:t>
            </a:r>
            <a:r>
              <a:rPr lang="ru-RU" sz="2800" dirty="0" smtClean="0"/>
              <a:t> и его сотрудниками.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7115196" cy="428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		                          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85852" y="1428736"/>
            <a:ext cx="5581650" cy="4143404"/>
            <a:chOff x="300" y="4470"/>
            <a:chExt cx="9255" cy="6075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780" y="4470"/>
              <a:ext cx="3795" cy="1215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Calibri" pitchFamily="34" charset="0"/>
                </a:rPr>
                <a:t>способности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2205" y="6045"/>
              <a:ext cx="2055" cy="540"/>
            </a:xfrm>
            <a:prstGeom prst="wedgeRectCallout">
              <a:avLst>
                <a:gd name="adj1" fmla="val -41241"/>
                <a:gd name="adj2" fmla="val 277222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</a:rPr>
                <a:t>умственные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590" y="6045"/>
              <a:ext cx="2055" cy="540"/>
            </a:xfrm>
            <a:prstGeom prst="wedgeRectCallout">
              <a:avLst>
                <a:gd name="adj1" fmla="val -22991"/>
                <a:gd name="adj2" fmla="val 52222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1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</a:rPr>
                <a:t>коммуникативны</a:t>
              </a:r>
              <a:r>
                <a:rPr kumimoji="0" lang="ru-RU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7065" y="6045"/>
              <a:ext cx="2055" cy="555"/>
            </a:xfrm>
            <a:prstGeom prst="wedgeRectCallout">
              <a:avLst>
                <a:gd name="adj1" fmla="val -46352"/>
                <a:gd name="adj2" fmla="val 268380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1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</a:rPr>
                <a:t>регуляторные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300" y="7860"/>
              <a:ext cx="1995" cy="1440"/>
            </a:xfrm>
            <a:prstGeom prst="downArrowCallout">
              <a:avLst>
                <a:gd name="adj1" fmla="val 34635"/>
                <a:gd name="adj2" fmla="val 56283"/>
                <a:gd name="adj3" fmla="val 16667"/>
                <a:gd name="adj4" fmla="val 6458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познавательные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385" y="7860"/>
              <a:ext cx="1560" cy="9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творческие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6735" y="7860"/>
              <a:ext cx="1620" cy="1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Принятие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-Удержание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-Действия по правилам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00" y="9405"/>
              <a:ext cx="1350" cy="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сенсорные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650" y="9405"/>
              <a:ext cx="1605" cy="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интеллектуальные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692" y="9300"/>
              <a:ext cx="1883" cy="1245"/>
            </a:xfrm>
            <a:prstGeom prst="homePlate">
              <a:avLst>
                <a:gd name="adj" fmla="val 3781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Эмоциональное принятие ситуации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7755" y="9300"/>
              <a:ext cx="1800" cy="1245"/>
            </a:xfrm>
            <a:prstGeom prst="flowChart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Произвольное принятие ситуации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smtClean="0"/>
              <a:t>     Образовательная </a:t>
            </a:r>
            <a:r>
              <a:rPr lang="ru-RU" sz="2400" dirty="0" smtClean="0"/>
              <a:t>работа воспитателя с детьми осуществляется в процессе реализации образовательных ситуаций.</a:t>
            </a:r>
            <a:endParaRPr lang="ru-RU" sz="2400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43108" y="3071810"/>
            <a:ext cx="3714776" cy="3214710"/>
            <a:chOff x="3750" y="2385"/>
            <a:chExt cx="3968" cy="315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rot="5400000">
              <a:off x="4206" y="3845"/>
              <a:ext cx="836" cy="323"/>
            </a:xfrm>
            <a:prstGeom prst="notchedRightArrow">
              <a:avLst>
                <a:gd name="adj1" fmla="val 34380"/>
                <a:gd name="adj2" fmla="val 6209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140" y="2385"/>
              <a:ext cx="3045" cy="1065"/>
            </a:xfrm>
            <a:prstGeom prst="flowChartPunchedCard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215868"/>
                  </a:solidFill>
                  <a:effectLst/>
                  <a:latin typeface="Calibri" pitchFamily="34" charset="0"/>
                </a:rPr>
                <a:t>ситуации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5400000">
              <a:off x="6396" y="3845"/>
              <a:ext cx="836" cy="323"/>
            </a:xfrm>
            <a:prstGeom prst="notchedRightArrow">
              <a:avLst>
                <a:gd name="adj1" fmla="val 34380"/>
                <a:gd name="adj2" fmla="val 6209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3750" y="4425"/>
              <a:ext cx="1792" cy="1110"/>
            </a:xfrm>
            <a:prstGeom prst="pentagon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прямые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5865" y="4500"/>
              <a:ext cx="1853" cy="1035"/>
            </a:xfrm>
            <a:prstGeom prst="pentagon">
              <a:avLst/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косвенные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900882" cy="40433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Анализ реальной ситуации в дошкольном учреждении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Выбор форм и методов работы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Разработка своего проекта реализация которого будет осуществляться на основе задач предлагаемых программой «Развитие +». При этом педагогам следует ориентироваться на последовательность развивающих задач и средств с помощью которых ребенок решает эти задачи.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298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Цель</vt:lpstr>
      <vt:lpstr>Задача</vt:lpstr>
      <vt:lpstr>Теоретические основы программы</vt:lpstr>
      <vt:lpstr>Способности</vt:lpstr>
      <vt:lpstr>Образовательная работа</vt:lpstr>
      <vt:lpstr>Система работы</vt:lpstr>
      <vt:lpstr>Содержание программы</vt:lpstr>
      <vt:lpstr>Слайд 11</vt:lpstr>
      <vt:lpstr>Слайд 12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2012-10-09T16:27:48Z</dcterms:created>
  <dcterms:modified xsi:type="dcterms:W3CDTF">2012-10-10T18:12:04Z</dcterms:modified>
</cp:coreProperties>
</file>