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33FF"/>
    <a:srgbClr val="87E9EB"/>
    <a:srgbClr val="A5002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28D0DB-E99B-4680-9450-091409A20B7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B1698E-1DC1-4B75-9489-9A6D92F2B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428736"/>
            <a:ext cx="8153400" cy="4495800"/>
          </a:xfrm>
          <a:solidFill>
            <a:srgbClr val="87E9EB"/>
          </a:solidFill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9933FF"/>
              </a:solidFill>
            </a:endParaRPr>
          </a:p>
          <a:p>
            <a:pPr>
              <a:buNone/>
            </a:pP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Звуко-буквенный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анализ</a:t>
            </a:r>
            <a:endParaRPr lang="ru-RU" sz="5400" u="sng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АЛГОРИТМ  РАЗБОРА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4000528" cy="29684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hlinkClick r:id="rId2" action="ppaction://hlinksldjump"/>
              </a:rPr>
              <a:t>АЛГОРИТМ</a:t>
            </a:r>
            <a:r>
              <a:rPr lang="ru-RU" sz="2000" b="1" dirty="0" smtClean="0"/>
              <a:t>  РАЗБОРА: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1.  сказать слово, слушая первый</a:t>
            </a:r>
            <a:r>
              <a:rPr lang="ru-RU" sz="2800" dirty="0" smtClean="0"/>
              <a:t>(</a:t>
            </a:r>
            <a:r>
              <a:rPr lang="ru-RU" sz="1600" dirty="0" smtClean="0"/>
              <a:t>второй, третий,….  т.д</a:t>
            </a:r>
            <a:r>
              <a:rPr lang="ru-RU" sz="2400" dirty="0" smtClean="0"/>
              <a:t>.) звук;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dirty="0"/>
              <a:t>з</a:t>
            </a:r>
            <a:r>
              <a:rPr lang="ru-RU" sz="2400" dirty="0" smtClean="0"/>
              <a:t>аписать звук 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[  ]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3. дать характеристику звука:     </a:t>
            </a:r>
          </a:p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     гласный                                    </a:t>
            </a:r>
            <a:r>
              <a:rPr lang="ru-RU" sz="2400" dirty="0" smtClean="0">
                <a:solidFill>
                  <a:srgbClr val="0070C0"/>
                </a:solidFill>
              </a:rPr>
              <a:t> согласный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ударный     </a:t>
            </a:r>
            <a:r>
              <a:rPr lang="ru-RU" sz="2400" dirty="0" smtClean="0">
                <a:solidFill>
                  <a:srgbClr val="00B050"/>
                </a:solidFill>
              </a:rPr>
              <a:t>безударный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</a:t>
            </a:r>
            <a:r>
              <a:rPr lang="ru-RU" sz="2400" dirty="0" smtClean="0">
                <a:solidFill>
                  <a:srgbClr val="9933FF"/>
                </a:solidFill>
              </a:rPr>
              <a:t>парный                       непарный</a:t>
            </a:r>
          </a:p>
          <a:p>
            <a:pPr>
              <a:buNone/>
            </a:pPr>
            <a:r>
              <a:rPr lang="ru-RU" sz="2400" dirty="0">
                <a:solidFill>
                  <a:srgbClr val="9933FF"/>
                </a:solidFill>
              </a:rPr>
              <a:t> </a:t>
            </a:r>
            <a:r>
              <a:rPr lang="ru-RU" sz="2400" dirty="0" smtClean="0">
                <a:solidFill>
                  <a:srgbClr val="9933FF"/>
                </a:solidFill>
              </a:rPr>
              <a:t>                                                                сонорный</a:t>
            </a:r>
          </a:p>
          <a:p>
            <a:pPr>
              <a:buNone/>
            </a:pPr>
            <a:r>
              <a:rPr lang="ru-RU" sz="2400" dirty="0" smtClean="0"/>
              <a:t>                                      </a:t>
            </a:r>
          </a:p>
          <a:p>
            <a:pPr>
              <a:buNone/>
            </a:pP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глухой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звонкий</a:t>
            </a:r>
            <a:r>
              <a:rPr lang="ru-RU" sz="2400" dirty="0" smtClean="0">
                <a:solidFill>
                  <a:srgbClr val="0070C0"/>
                </a:solidFill>
              </a:rPr>
              <a:t>  </a:t>
            </a:r>
            <a:r>
              <a:rPr lang="ru-RU" sz="2400" dirty="0" smtClean="0"/>
              <a:t>          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глухой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звонкий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        </a:t>
            </a:r>
            <a:r>
              <a:rPr lang="ru-RU" sz="2400" dirty="0" smtClean="0">
                <a:solidFill>
                  <a:srgbClr val="00B050"/>
                </a:solidFill>
              </a:rPr>
              <a:t> мягкий           </a:t>
            </a:r>
            <a:r>
              <a:rPr lang="ru-RU" sz="2400" dirty="0" smtClean="0">
                <a:solidFill>
                  <a:srgbClr val="0070C0"/>
                </a:solidFill>
              </a:rPr>
              <a:t>твёрдый  </a:t>
            </a:r>
            <a:r>
              <a:rPr lang="ru-RU" sz="2400" dirty="0" smtClean="0"/>
              <a:t>         </a:t>
            </a:r>
            <a:r>
              <a:rPr lang="ru-RU" sz="2400" dirty="0" smtClean="0">
                <a:solidFill>
                  <a:srgbClr val="00B050"/>
                </a:solidFill>
              </a:rPr>
              <a:t>мягкий</a:t>
            </a:r>
            <a:r>
              <a:rPr lang="ru-RU" sz="2400" dirty="0" smtClean="0"/>
              <a:t>       </a:t>
            </a:r>
            <a:r>
              <a:rPr lang="ru-RU" sz="2400" dirty="0" smtClean="0">
                <a:solidFill>
                  <a:srgbClr val="0070C0"/>
                </a:solidFill>
              </a:rPr>
              <a:t>твёрдый</a:t>
            </a: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/>
              <a:t>4.написать, какой буквой обозначается звук. 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5. П</a:t>
            </a:r>
            <a:r>
              <a:rPr lang="ru-RU" sz="2200" dirty="0" smtClean="0"/>
              <a:t>одвести итог: </a:t>
            </a:r>
            <a:r>
              <a:rPr lang="ru-RU" sz="2400" dirty="0" smtClean="0"/>
              <a:t>….слогов,  … звуков, … </a:t>
            </a:r>
            <a:r>
              <a:rPr lang="ru-RU" sz="2400" dirty="0" err="1" smtClean="0"/>
              <a:t>гласн.зв</a:t>
            </a:r>
            <a:r>
              <a:rPr lang="ru-RU" sz="2400" dirty="0" smtClean="0"/>
              <a:t>., … </a:t>
            </a:r>
            <a:r>
              <a:rPr lang="ru-RU" sz="2400" dirty="0" err="1" smtClean="0"/>
              <a:t>согл.зв</a:t>
            </a:r>
            <a:r>
              <a:rPr lang="ru-RU" sz="2400" dirty="0" smtClean="0"/>
              <a:t>.,  …</a:t>
            </a:r>
            <a:r>
              <a:rPr lang="ru-RU" sz="2400" dirty="0"/>
              <a:t> </a:t>
            </a:r>
            <a:r>
              <a:rPr lang="ru-RU" sz="2400" dirty="0" smtClean="0"/>
              <a:t>букв.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928794" y="164305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43306" y="164305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42910" y="228599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1643042" y="228599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29256" y="228599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929058" y="235743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500562" y="285749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821901" y="3750471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3036083" y="3464719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072198" y="3643314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7000892" y="342900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4393405" y="3750471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2571736" y="435769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3214678" y="428625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10800000" flipV="1">
            <a:off x="2786050" y="4357694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5400000">
            <a:off x="6179355" y="4464851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16200000" flipH="1">
            <a:off x="7572396" y="450057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6200000" flipH="1">
            <a:off x="4000496" y="442913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rot="10800000" flipV="1">
            <a:off x="6500826" y="435769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572264" y="428625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5400000">
            <a:off x="4071934" y="400050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5000628" y="3643314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rot="10800000" flipV="1">
            <a:off x="5857884" y="335756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87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Слайд 1</vt:lpstr>
      <vt:lpstr>Слайд 2</vt:lpstr>
      <vt:lpstr>АЛГОРИТМ  РАЗБОРА: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Julianasmech</dc:creator>
  <cp:lastModifiedBy>Julianasmech</cp:lastModifiedBy>
  <cp:revision>16</cp:revision>
  <dcterms:created xsi:type="dcterms:W3CDTF">2012-12-17T17:02:37Z</dcterms:created>
  <dcterms:modified xsi:type="dcterms:W3CDTF">2012-12-17T19:31:44Z</dcterms:modified>
</cp:coreProperties>
</file>