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7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первый уровень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2010-2011уч.год</c:v>
                </c:pt>
                <c:pt idx="1">
                  <c:v>2011-12уч.год</c:v>
                </c:pt>
                <c:pt idx="2">
                  <c:v>2012-13уч.год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0.83000000000000018</c:v>
                </c:pt>
                <c:pt idx="2">
                  <c:v>0.89000000000000024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второйуровень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ru-RU" baseline="0" dirty="0" smtClean="0"/>
                      <a:t>8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2010-2011уч.год</c:v>
                </c:pt>
                <c:pt idx="1">
                  <c:v>2011-12уч.год</c:v>
                </c:pt>
                <c:pt idx="2">
                  <c:v>2012-13уч.год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0.15000000000000005</c:v>
                </c:pt>
                <c:pt idx="1">
                  <c:v>0.14000000000000001</c:v>
                </c:pt>
                <c:pt idx="2">
                  <c:v>8.0000000000000029E-2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третий уровень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2010-2011уч.год</c:v>
                </c:pt>
                <c:pt idx="1">
                  <c:v>2011-12уч.год</c:v>
                </c:pt>
                <c:pt idx="2">
                  <c:v>2012-13уч.год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6.0000000000000019E-2</c:v>
                </c:pt>
                <c:pt idx="1">
                  <c:v>3.0000000000000009E-2</c:v>
                </c:pt>
                <c:pt idx="2">
                  <c:v>3.0000000000000009E-2</c:v>
                </c:pt>
              </c:numCache>
            </c:numRef>
          </c:val>
        </c:ser>
        <c:dLbls>
          <c:showVal val="1"/>
        </c:dLbls>
        <c:overlap val="-25"/>
        <c:axId val="94993792"/>
        <c:axId val="100664448"/>
      </c:barChart>
      <c:catAx>
        <c:axId val="94993792"/>
        <c:scaling>
          <c:orientation val="minMax"/>
        </c:scaling>
        <c:axPos val="b"/>
        <c:majorTickMark val="none"/>
        <c:tickLblPos val="nextTo"/>
        <c:crossAx val="100664448"/>
        <c:crosses val="autoZero"/>
        <c:auto val="1"/>
        <c:lblAlgn val="ctr"/>
        <c:lblOffset val="100"/>
      </c:catAx>
      <c:valAx>
        <c:axId val="100664448"/>
        <c:scaling>
          <c:orientation val="minMax"/>
        </c:scaling>
        <c:delete val="1"/>
        <c:axPos val="l"/>
        <c:numFmt formatCode="0%" sourceLinked="1"/>
        <c:tickLblPos val="nextTo"/>
        <c:crossAx val="94993792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52E3A-32F9-4B3E-B12F-BB174E3F21B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53E47-9D5E-42B0-9048-05AA2619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 bright="3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EDEF-08A9-4039-8CC1-B984AFDBBCD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65FE-C5A6-4AED-A448-02C9F150F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hcolonoc.ru/conspect/4155-konspekt-neposredstvennoj-obrazovatelnoj-deyatelnosti-bozhya-korovka.html" TargetMode="External"/><Relationship Id="rId7" Type="http://schemas.openxmlformats.org/officeDocument/2006/relationships/hyperlink" Target="http://www.bolshoimir.ru/index.html" TargetMode="External"/><Relationship Id="rId2" Type="http://schemas.openxmlformats.org/officeDocument/2006/relationships/hyperlink" Target="http://dou1204.ru/index.php?option=com_content&amp;view=category&amp;layout=blog&amp;id=16&amp;Itemid=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hcolonoc.ru/conspect/3881-konspekt-zanyatiya-po-znakomstvo-s-ulitsej-goroda.html" TargetMode="External"/><Relationship Id="rId5" Type="http://schemas.openxmlformats.org/officeDocument/2006/relationships/hyperlink" Target="http://pedagoginfo.blogspot.com/2013/02/konspekt-zanjatija-po-fizkulture.html" TargetMode="External"/><Relationship Id="rId4" Type="http://schemas.openxmlformats.org/officeDocument/2006/relationships/hyperlink" Target="http://pedagoginfo.blogspot.com/2013/01/dosug-zabavy-na-poljank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shoimir.ru/article&#1077;&#1077;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90" y="357158"/>
            <a:ext cx="565533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Портфолио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оспитателя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Бахтиной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Марии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Александровны</a:t>
            </a:r>
            <a:endParaRPr lang="ru-RU" sz="5400" b="1" dirty="0">
              <a:ln w="1778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90" y="4786314"/>
            <a:ext cx="2777871" cy="39433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596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настоящее время работаем над проектом  «Русские умельцы», направленным на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 приобщение детей к русской народной культуре, искусству, традициям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7650" name="Picture 2" descr="F:\Фото открытые просмотры\IMG_9280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66" y="2857488"/>
            <a:ext cx="4134193" cy="288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14290" y="585788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Интегрированное занятие </a:t>
            </a:r>
          </a:p>
          <a:p>
            <a:r>
              <a:rPr lang="ru-RU" dirty="0" smtClean="0"/>
              <a:t>«Как хлеб приходит к </a:t>
            </a:r>
          </a:p>
          <a:p>
            <a:r>
              <a:rPr lang="ru-RU" dirty="0" smtClean="0"/>
              <a:t>нам в дом»</a:t>
            </a:r>
            <a:endParaRPr lang="ru-RU" dirty="0"/>
          </a:p>
        </p:txBody>
      </p:sp>
      <p:pic>
        <p:nvPicPr>
          <p:cNvPr id="27652" name="Picture 4" descr="http://dou1204.ru/images/stories/8gr-matreshka-0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72" y="5929322"/>
            <a:ext cx="4000528" cy="271464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857496" y="8643966"/>
            <a:ext cx="400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НОД  «Русская матрешка»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" y="500034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/>
                <a:solidFill>
                  <a:schemeClr val="accent3"/>
                </a:solidFill>
                <a:ea typeface="Calibri" pitchFamily="34" charset="0"/>
                <a:cs typeface="Times New Roman" pitchFamily="18" charset="0"/>
              </a:rPr>
              <a:t>Результаты освоения воспитанниками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/>
                <a:solidFill>
                  <a:schemeClr val="accent3"/>
                </a:solidFill>
                <a:ea typeface="Calibri" pitchFamily="34" charset="0"/>
                <a:cs typeface="Times New Roman" pitchFamily="18" charset="0"/>
              </a:rPr>
              <a:t> образовательной программы </a:t>
            </a:r>
            <a:endParaRPr kumimoji="0" lang="ru-RU" sz="2800" b="1" i="0" u="none" strike="noStrike" normalizeH="0" baseline="0" dirty="0" smtClean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90" y="2214546"/>
          <a:ext cx="642942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428596"/>
            <a:ext cx="6256035" cy="8804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Взаимодействие с родителями</a:t>
            </a:r>
            <a:endParaRPr lang="ru-RU" sz="2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52" y="1857356"/>
            <a:ext cx="6500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своей практике использую разнообразные формы работы с родителями: индивидуальные и подгрупповые беседы и консультации, анкетирования, родительские собрания, досуги и праздники, конкурсы совместного детско-родительского творчества, круглые столы и т.д.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842" name="Picture 2" descr="F:\Фото открытые просмотры\IMG_9312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8" y="3643306"/>
            <a:ext cx="3634615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35844" name="Picture 4" descr="F:\2012-2013уч.год\8 гр\Сказки для детей и их родителей\выставка\IMG_2832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4" y="5572132"/>
            <a:ext cx="3304918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14290" y="6572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Открытый просмотр «Как хлеб приходит к нам в дом»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8934" y="8429652"/>
            <a:ext cx="392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детско-родительских работ «Сказки, сказы, сказочки»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2012-2013уч.год\8 гр\8 группа ПДД досуг\IMG_4014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8" y="6215074"/>
            <a:ext cx="4937131" cy="252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5842" name="Picture 2" descr="F:\2012-2013уч.год\неразлучные друзья 8гр\IMG_4465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8000" y="2428860"/>
            <a:ext cx="3360000" cy="2520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4" name="Picture 1" descr="D:\СВЕТА\фото\2012-13уч.год\IMG_0091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4282"/>
            <a:ext cx="3780000" cy="2520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5" name="Picture 2" descr="D:\СВЕТА\фото\май\IMG_1302.JPG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00430"/>
            <a:ext cx="3369600" cy="25200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 rot="21155629">
            <a:off x="113018" y="2627971"/>
            <a:ext cx="575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Круглый стол «Какие сказки мы </a:t>
            </a:r>
          </a:p>
          <a:p>
            <a:r>
              <a:rPr lang="ru-RU" dirty="0" smtClean="0"/>
              <a:t>рассказываем детям»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637242">
            <a:off x="3562011" y="5019391"/>
            <a:ext cx="315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«Неразлучные друзья – </a:t>
            </a:r>
          </a:p>
          <a:p>
            <a:pPr algn="r"/>
            <a:r>
              <a:rPr lang="ru-RU" dirty="0" smtClean="0"/>
              <a:t>взрослые и дети»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475639">
            <a:off x="2180692" y="8658732"/>
            <a:ext cx="348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«Улица. Дорога. Светофор»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1104925">
            <a:off x="-19431" y="6160637"/>
            <a:ext cx="257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Консультация по ПДД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90" y="214282"/>
            <a:ext cx="6500858" cy="1285884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Распространение педагогического опыта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90" y="1714480"/>
            <a:ext cx="64294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Выступления на педсоветах: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«Нетрадиционные технологии оздоровления» 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«Обучение детей рассказыванию»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«Использование фразеологизмов в работе с детьми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дошкольного возраста»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«всестороннее развитие дошкольников при чтении фольклорных произведений»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систематические публикации на сайтах:</a:t>
            </a:r>
          </a:p>
          <a:p>
            <a:pPr>
              <a:buFontTx/>
              <a:buChar char="-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http://dou1204.ru/index.php?option=com_content&amp;view=category&amp;layout=blog&amp;id=16&amp;Itemid=20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http://dohcolonoc.ru/conspect/4155-konspekt-neposredstvennoj-obrazovatelnoj-deyatelnosti-bozhya-korovka.html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http://pedagoginfo.blogspot.com/2013/01/dosug-zabavy-na-poljanke.html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http://pedagoginfo.blogspot.com/2013/02/konspekt-zanjatija-po-fizkulture.html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/>
              </a:rPr>
              <a:t>http://dohcolonoc.ru/conspect/3881-konspekt-zanyatiya-po-znakomstvo-s-ulitsej-goroda.html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http://www.bolshoimir.ru/index.html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KARINA\Desktop\001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94" y="214282"/>
            <a:ext cx="2768784" cy="396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35843" name="Picture 3" descr="C:\Users\KARINA\Desktop\003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90" y="3357554"/>
            <a:ext cx="2797851" cy="39600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35844" name="Picture 4" descr="C:\Users\KARINA\Desktop\004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66" y="4714876"/>
            <a:ext cx="2847273" cy="396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2" y="214282"/>
            <a:ext cx="5715040" cy="107157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Фотоальбом </a:t>
            </a:r>
            <a:endParaRPr lang="ru-RU" sz="3600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6866" name="Picture 2" descr="D:\Фото\детский сад\DSC00162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62" y="1285852"/>
            <a:ext cx="2970000" cy="39600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6867" name="Picture 3" descr="D:\Фото\детский сад\СадНовГод\IMG_20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66" y="1285852"/>
            <a:ext cx="2786082" cy="392909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6868" name="Picture 4" descr="D:\Фото\100CANON\IMG_9160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60" y="5357818"/>
            <a:ext cx="4647289" cy="36000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Фото\праздник осени\IMG_0965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30" y="357158"/>
            <a:ext cx="4099596" cy="21600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7891" name="Picture 3" descr="D:\Фото\Летний спортивный\IMG_4124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8576" y="5715008"/>
            <a:ext cx="4549424" cy="2880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7892" name="Picture 4" descr="D:\Фото\осенний праздник 2013 фото\SAM_2378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04" y="2857488"/>
            <a:ext cx="3150012" cy="25200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8" y="500034"/>
            <a:ext cx="6215106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Общие сведения</a:t>
            </a:r>
            <a:endParaRPr lang="ru-RU" sz="40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52" y="1357290"/>
            <a:ext cx="6500858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Бахтина Мария Александровна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20 января 1980 г.р.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бразование  - </a:t>
            </a:r>
            <a:r>
              <a:rPr kumimoji="0" lang="ru-RU" sz="3200" b="1" i="0" strike="noStrike" normalizeH="0" baseline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strike="noStrike" normalizeH="0" baseline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пециальность «Русский язык и литература»;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0" strike="noStrike" normalizeH="0" baseline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валификация – учитель русского языка и литературы;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3200" b="1" i="0" strike="noStrike" normalizeH="0" baseline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Окончила – Московский Педагогический Университет 2002 г.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 2002 года работаю воспитателем ГБОУ гимназия № 491 «Марьино» (дошкольное подразделение 1204 «Алые паруса»)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ru-RU" sz="3600" b="1" i="0" strike="noStrike" normalizeH="0" baseline="0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90" y="142844"/>
            <a:ext cx="6429420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Приказом </a:t>
            </a:r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№43/а от 26 февраля 2008г. ДО г. Москвы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присвоена первая квалификационная категория </a:t>
            </a:r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по должности «воспитатель» </a:t>
            </a:r>
            <a:endParaRPr lang="ru-RU" sz="2000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Приказом  № 7/а от 19 февраля 2013г.  Департамента образования города Москвы присвоена высшая  квалификационная категория по должности «воспитатель»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Повышение квалификации:</a:t>
            </a:r>
            <a:endParaRPr lang="ru-RU" sz="2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- 2007г. - ФПКППК «Московский городской педагогический университет». «Детская литература и методика приобщения детей к чтению» - 72 часа.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2012 </a:t>
            </a:r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г. – ГБОУ ВПО города Москвы «Московский городской педагогический университет». Институт дополнительного образования. «Культура речи воспитателя и методика речевого развития дошкольников»  -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72 часа</a:t>
            </a:r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2000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2012г.  ГБОУ ВПО МГПУ  Институт дополнительного образования. «Психолого-педагогические основы игровой деятельности в дошкольном образовании» - 72 часа.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В настоящее время (2013г.)</a:t>
            </a:r>
            <a:r>
              <a:rPr lang="ru-RU" sz="2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являюсь слушателем  курсов профессиональной подготовки ГБОУ ВПО МГПУ ИДО «Содержание и методика современного дошкольного образования в деятельности воспитателя»</a:t>
            </a:r>
            <a:endParaRPr lang="ru-RU" sz="2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8" y="500034"/>
            <a:ext cx="6286544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Мое педагогическое кредо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90" y="2357422"/>
            <a:ext cx="6429420" cy="2786082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Ребенок не бывает   плохим или  хорошим -  он такой, каким мы его с вами сделали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1" name="Picture 1" descr="F:\2012-2013уч.год\на сайт\продуктивная деятельность\IMG_4134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60" y="4929190"/>
            <a:ext cx="5365164" cy="3960000"/>
          </a:xfrm>
          <a:prstGeom prst="ellipse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90" y="428596"/>
            <a:ext cx="6215106" cy="1357322"/>
          </a:xfrm>
          <a:prstGeom prst="rect">
            <a:avLst/>
          </a:prstGeom>
          <a:noFill/>
        </p:spPr>
        <p:txBody>
          <a:bodyPr wrap="square" rtlCol="0">
            <a:prstTxWarp prst="textSlantDow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Профессиональная деятельность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52" y="1714480"/>
            <a:ext cx="650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дошкольная организация работает по примерной основной общеобразовательной программе дошкольного образования «Истоки» (под ред. Л. А. Парамоновой),  на основе которой мы составляем ежегодное тематическое планирование</a:t>
            </a:r>
          </a:p>
          <a:p>
            <a:pPr algn="just"/>
            <a:r>
              <a:rPr lang="ru-RU" sz="28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учебный год</a:t>
            </a:r>
          </a:p>
        </p:txBody>
      </p:sp>
      <p:pic>
        <p:nvPicPr>
          <p:cNvPr id="4098" name="Picture 2" descr="http://detsad-berezka.caduk.ru/images/p57_istokifg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37573">
            <a:off x="325183" y="5342856"/>
            <a:ext cx="1428750" cy="1971676"/>
          </a:xfrm>
          <a:prstGeom prst="rect">
            <a:avLst/>
          </a:prstGeom>
          <a:noFill/>
        </p:spPr>
      </p:pic>
      <p:pic>
        <p:nvPicPr>
          <p:cNvPr id="4100" name="Picture 4" descr="http://detsad-berezka.caduk.ru/images/p57_labirint179476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8080">
            <a:off x="3139764" y="5122319"/>
            <a:ext cx="1428750" cy="2124075"/>
          </a:xfrm>
          <a:prstGeom prst="rect">
            <a:avLst/>
          </a:prstGeom>
          <a:noFill/>
        </p:spPr>
      </p:pic>
      <p:pic>
        <p:nvPicPr>
          <p:cNvPr id="4102" name="Picture 6" descr="http://detsad-berezka.caduk.ru/images/p57_img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2321">
            <a:off x="4995960" y="4932525"/>
            <a:ext cx="1428750" cy="2095501"/>
          </a:xfrm>
          <a:prstGeom prst="rect">
            <a:avLst/>
          </a:prstGeom>
          <a:noFill/>
        </p:spPr>
      </p:pic>
      <p:pic>
        <p:nvPicPr>
          <p:cNvPr id="4104" name="Picture 8" descr="http://detsad-berezka.caduk.ru/images/p57_10005838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9488">
            <a:off x="4423683" y="6759006"/>
            <a:ext cx="1428750" cy="2171701"/>
          </a:xfrm>
          <a:prstGeom prst="rect">
            <a:avLst/>
          </a:prstGeom>
          <a:noFill/>
        </p:spPr>
      </p:pic>
      <p:pic>
        <p:nvPicPr>
          <p:cNvPr id="4106" name="Picture 10" descr="http://detsad-berezka.caduk.ru/images/p57_6775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12099">
            <a:off x="1885048" y="6489797"/>
            <a:ext cx="14287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8" y="428596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работе с детьми дошкольного возраста я  использую игровые, здоровьесберегающие, проектные технологии,  ИКТ, технологии проблемного обучения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9" name="Picture 1" descr="F:\2013-2014 уч. год\сайт 8 гр\здоровье\IMG_4677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72" y="4929190"/>
            <a:ext cx="3500008" cy="3600000"/>
          </a:xfrm>
          <a:prstGeom prst="rect">
            <a:avLst/>
          </a:prstGeom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928934" y="8501090"/>
            <a:ext cx="392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НОД  «Волшебное слово - здоровье»</a:t>
            </a:r>
            <a:endParaRPr lang="ru-RU" dirty="0"/>
          </a:p>
        </p:txBody>
      </p:sp>
      <p:pic>
        <p:nvPicPr>
          <p:cNvPr id="2050" name="Picture 2" descr="D:\Фото\8 группа фото\IMG_1483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22"/>
            <a:ext cx="4320000" cy="28800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0" y="5786446"/>
            <a:ext cx="307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«Игры и игрушки»</a:t>
            </a:r>
          </a:p>
          <a:p>
            <a:r>
              <a:rPr lang="ru-RU" dirty="0" smtClean="0"/>
              <a:t>досуг «Забавы на полянке»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8 группа\Desktop\фото\IMG_3608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14348"/>
            <a:ext cx="3790800" cy="2520000"/>
          </a:xfrm>
          <a:prstGeom prst="flowChartMultidocument">
            <a:avLst/>
          </a:prstGeom>
          <a:noFill/>
          <a:ln>
            <a:noFill/>
          </a:ln>
        </p:spPr>
      </p:pic>
      <p:pic>
        <p:nvPicPr>
          <p:cNvPr id="3" name="Picture 3" descr="C:\Users\8 группа\Desktop\фото\IMG_42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306" y="2786050"/>
            <a:ext cx="4187957" cy="3140968"/>
          </a:xfrm>
          <a:prstGeom prst="parallelogram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57298" y="214282"/>
            <a:ext cx="55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Оздоровительная работа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5" descr="C:\Users\8 группа\Desktop\фото\IMG_06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8" y="6000760"/>
            <a:ext cx="3096344" cy="2952328"/>
          </a:xfrm>
          <a:prstGeom prst="ellipse">
            <a:avLst/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СВЕТА\фото\2012-13уч.год\IMG_0927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42" y="1000100"/>
            <a:ext cx="3256200" cy="2160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8677" name="Picture 5" descr="http://dou1204.ru/images/stories/8gr-eksperement-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56" y="5000628"/>
            <a:ext cx="5610225" cy="3933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82"/>
            <a:ext cx="6643710" cy="52322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8796"/>
              </a:avLst>
            </a:prstTxWarp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Театрализованная деятельность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74" y="4357686"/>
            <a:ext cx="5143536" cy="52322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экспериментаторы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8" name="Picture 6" descr="F:\2012-2013уч.год\8 гр\Сказки для детей и их родителей\P1040739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62" y="1643042"/>
            <a:ext cx="2906187" cy="2160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8572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2012 году  вместе с детьми и родителями  работали над проектом «Сказки для детей и их родителей»</a:t>
            </a:r>
            <a:endParaRPr lang="ru-RU" sz="2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1507" name="Picture 3" descr="C:\Users\KARINA\Desktop\006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50" y="2214546"/>
            <a:ext cx="3843822" cy="50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80" y="828677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http://www.bolshoimir.ru/article</a:t>
            </a:r>
            <a:r>
              <a:rPr lang="ru-RU" dirty="0" smtClean="0">
                <a:hlinkClick r:id="rId3"/>
              </a:rPr>
              <a:t>ее.</a:t>
            </a:r>
            <a:r>
              <a:rPr lang="en-US" dirty="0" smtClean="0">
                <a:hlinkClick r:id="rId3"/>
              </a:rPr>
              <a:t>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543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KARINA</dc:creator>
  <cp:lastModifiedBy>KARINA</cp:lastModifiedBy>
  <cp:revision>47</cp:revision>
  <dcterms:created xsi:type="dcterms:W3CDTF">2013-12-07T13:54:17Z</dcterms:created>
  <dcterms:modified xsi:type="dcterms:W3CDTF">2013-12-08T19:13:17Z</dcterms:modified>
</cp:coreProperties>
</file>