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58" r:id="rId4"/>
    <p:sldId id="259" r:id="rId5"/>
    <p:sldId id="260" r:id="rId6"/>
    <p:sldId id="264" r:id="rId7"/>
    <p:sldId id="269" r:id="rId8"/>
    <p:sldId id="270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Рисунок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02678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881597" y="785794"/>
            <a:ext cx="5262403" cy="15081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4400" b="1" cap="none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r>
              <a:rPr lang="ru-RU" sz="48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810AA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Изложение</a:t>
            </a:r>
            <a:endParaRPr lang="ru-RU" sz="48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810AA6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14876" y="2643182"/>
            <a:ext cx="363400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48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Верный</a:t>
            </a:r>
          </a:p>
          <a:p>
            <a:r>
              <a:rPr lang="ru-RU" sz="4800" b="1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товарищ</a:t>
            </a:r>
            <a:endParaRPr lang="ru-RU" sz="4800" b="1" cap="none" spc="0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20" y="0"/>
            <a:ext cx="9116160" cy="6858000"/>
          </a:xfrm>
          <a:prstGeom prst="rect">
            <a:avLst/>
          </a:prstGeom>
          <a:effectLst/>
        </p:spPr>
      </p:pic>
      <p:sp>
        <p:nvSpPr>
          <p:cNvPr id="3" name="TextBox 2"/>
          <p:cNvSpPr txBox="1"/>
          <p:nvPr/>
        </p:nvSpPr>
        <p:spPr>
          <a:xfrm>
            <a:off x="94791" y="1643050"/>
            <a:ext cx="9049209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     Вася и Гриша скучали во дворе. Решили они пойти</a:t>
            </a:r>
          </a:p>
          <a:p>
            <a:r>
              <a:rPr lang="ru-RU" sz="2800" b="1" dirty="0" smtClean="0"/>
              <a:t>погулять.  Друзья взяли санки и зашагали по тропе.</a:t>
            </a:r>
          </a:p>
          <a:p>
            <a:r>
              <a:rPr lang="ru-RU" sz="2800" b="1" dirty="0" smtClean="0"/>
              <a:t>     Вот и горка. Уселись мальчики на санки и покатили</a:t>
            </a:r>
          </a:p>
          <a:p>
            <a:r>
              <a:rPr lang="ru-RU" sz="2800" b="1" dirty="0" smtClean="0"/>
              <a:t>вниз. Только снежок заскрипел и закружился за санями.</a:t>
            </a:r>
          </a:p>
          <a:p>
            <a:r>
              <a:rPr lang="ru-RU" sz="2800" b="1" dirty="0" smtClean="0"/>
              <a:t>Вдруг Вася вылетел из санок и свалился в сугроб. Он </a:t>
            </a:r>
          </a:p>
          <a:p>
            <a:r>
              <a:rPr lang="ru-RU" sz="2800" b="1" dirty="0" smtClean="0"/>
              <a:t>сильно ударил ногу и не мог сам встать.</a:t>
            </a:r>
          </a:p>
          <a:p>
            <a:r>
              <a:rPr lang="ru-RU" sz="2800" b="1" dirty="0" smtClean="0"/>
              <a:t>     Гриша усадил товарища на санки и повёз в больницу.</a:t>
            </a:r>
          </a:p>
          <a:p>
            <a:r>
              <a:rPr lang="ru-RU" sz="2800" b="1" dirty="0" smtClean="0"/>
              <a:t>Врачи оказали Васе помощь.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571604" y="428604"/>
            <a:ext cx="55485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85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Прочитайте текст:</a:t>
            </a:r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85FF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r="41875"/>
          <a:stretch>
            <a:fillRect/>
          </a:stretch>
        </p:blipFill>
        <p:spPr bwMode="auto">
          <a:xfrm>
            <a:off x="5715008" y="4707835"/>
            <a:ext cx="2714644" cy="2150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20" y="0"/>
            <a:ext cx="911616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000232" y="285728"/>
            <a:ext cx="539295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Ответь на вопросы</a:t>
            </a:r>
            <a:r>
              <a:rPr lang="ru-RU" sz="4800" b="0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.</a:t>
            </a:r>
            <a:endParaRPr lang="ru-RU" sz="4800" b="0" cap="none" spc="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rgbClr val="00B05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1857364"/>
            <a:ext cx="8662564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3600" b="1" dirty="0" smtClean="0">
                <a:ln w="900" cmpd="sng">
                  <a:solidFill>
                    <a:srgbClr val="00B0F0">
                      <a:alpha val="55000"/>
                    </a:srgbClr>
                  </a:solidFill>
                  <a:prstDash val="solid"/>
                </a:ln>
                <a:solidFill>
                  <a:srgbClr val="CC00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Какое настроение было у Васи и Гриши?</a:t>
            </a:r>
          </a:p>
          <a:p>
            <a:pPr>
              <a:buFont typeface="Wingdings" pitchFamily="2" charset="2"/>
              <a:buChar char="Ø"/>
            </a:pPr>
            <a:r>
              <a:rPr lang="ru-RU" sz="3600" b="1" cap="none" spc="0" dirty="0" smtClean="0">
                <a:ln w="900" cmpd="sng">
                  <a:solidFill>
                    <a:srgbClr val="00B0F0">
                      <a:alpha val="55000"/>
                    </a:srgbClr>
                  </a:solidFill>
                  <a:prstDash val="solid"/>
                </a:ln>
                <a:solidFill>
                  <a:srgbClr val="CC00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Куда отправились мальчики?</a:t>
            </a:r>
          </a:p>
          <a:p>
            <a:pPr>
              <a:buFont typeface="Wingdings" pitchFamily="2" charset="2"/>
              <a:buChar char="Ø"/>
            </a:pPr>
            <a:r>
              <a:rPr lang="ru-RU" sz="3600" b="1" dirty="0" smtClean="0">
                <a:ln w="900" cmpd="sng">
                  <a:solidFill>
                    <a:srgbClr val="00B0F0">
                      <a:alpha val="55000"/>
                    </a:srgbClr>
                  </a:solidFill>
                  <a:prstDash val="solid"/>
                </a:ln>
                <a:solidFill>
                  <a:srgbClr val="CC00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Что произошло на горке?</a:t>
            </a:r>
          </a:p>
          <a:p>
            <a:pPr>
              <a:buFont typeface="Wingdings" pitchFamily="2" charset="2"/>
              <a:buChar char="Ø"/>
            </a:pPr>
            <a:r>
              <a:rPr lang="ru-RU" sz="3600" b="1" cap="none" spc="0" dirty="0" smtClean="0">
                <a:ln w="900" cmpd="sng">
                  <a:solidFill>
                    <a:srgbClr val="00B0F0">
                      <a:alpha val="55000"/>
                    </a:srgbClr>
                  </a:solidFill>
                  <a:prstDash val="solid"/>
                </a:ln>
                <a:solidFill>
                  <a:srgbClr val="CC00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Расскажите, как поступил Гриша? </a:t>
            </a:r>
          </a:p>
          <a:p>
            <a:pPr>
              <a:buFont typeface="Wingdings" pitchFamily="2" charset="2"/>
              <a:buChar char="Ø"/>
            </a:pPr>
            <a:r>
              <a:rPr lang="ru-RU" sz="3600" b="1" dirty="0" smtClean="0">
                <a:ln w="900" cmpd="sng">
                  <a:solidFill>
                    <a:srgbClr val="00B0F0">
                      <a:alpha val="55000"/>
                    </a:srgbClr>
                  </a:solidFill>
                  <a:prstDash val="solid"/>
                </a:ln>
                <a:solidFill>
                  <a:srgbClr val="CC00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Объясните, почему рассказ назван</a:t>
            </a:r>
          </a:p>
          <a:p>
            <a:r>
              <a:rPr lang="ru-RU" sz="3600" b="1" cap="none" spc="0" dirty="0" smtClean="0">
                <a:ln w="900" cmpd="sng">
                  <a:solidFill>
                    <a:srgbClr val="00B0F0">
                      <a:alpha val="55000"/>
                    </a:srgbClr>
                  </a:solidFill>
                  <a:prstDash val="solid"/>
                </a:ln>
                <a:solidFill>
                  <a:srgbClr val="CC00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        «Верные товарищи».</a:t>
            </a:r>
            <a:endParaRPr lang="ru-RU" sz="3600" b="1" cap="none" spc="0" dirty="0">
              <a:ln w="900" cmpd="sng">
                <a:solidFill>
                  <a:srgbClr val="00B0F0">
                    <a:alpha val="55000"/>
                  </a:srgbClr>
                </a:solidFill>
                <a:prstDash val="solid"/>
              </a:ln>
              <a:solidFill>
                <a:srgbClr val="CC00FF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20" y="0"/>
            <a:ext cx="911616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57224" y="285728"/>
            <a:ext cx="72684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85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Прочитай и перескажи:</a:t>
            </a:r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85FF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4791" y="1643050"/>
            <a:ext cx="854413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     Вася и Гриша скучали во дворе. Решили они пойти</a:t>
            </a:r>
          </a:p>
          <a:p>
            <a:r>
              <a:rPr lang="ru-RU" sz="2800" b="1" dirty="0" smtClean="0"/>
              <a:t>погулять.  Друзья взяли санки и зашагали </a:t>
            </a:r>
            <a:r>
              <a:rPr lang="ru-RU" sz="2800" b="1" smtClean="0"/>
              <a:t>по тропе</a:t>
            </a:r>
            <a:r>
              <a:rPr lang="ru-RU" sz="2800" b="1" dirty="0" smtClean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4791" y="2500306"/>
            <a:ext cx="9049209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     Вот и горка. Уселись мальчики на санки и покатили</a:t>
            </a:r>
          </a:p>
          <a:p>
            <a:r>
              <a:rPr lang="ru-RU" sz="2800" b="1" dirty="0" smtClean="0"/>
              <a:t>вниз. Только снежок заскрипел и закружился за санями.</a:t>
            </a:r>
          </a:p>
          <a:p>
            <a:r>
              <a:rPr lang="ru-RU" sz="2800" b="1" dirty="0" smtClean="0"/>
              <a:t>Вдруг Вася вылетел из санок и свалился в сугроб. Он </a:t>
            </a:r>
          </a:p>
          <a:p>
            <a:r>
              <a:rPr lang="ru-RU" sz="2800" b="1" dirty="0" smtClean="0"/>
              <a:t>сильно ударил ногу и не мог сам встать.</a:t>
            </a:r>
          </a:p>
          <a:p>
            <a:r>
              <a:rPr lang="ru-RU" sz="2800" b="1" dirty="0" smtClean="0"/>
              <a:t>   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4143380"/>
            <a:ext cx="892353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     Гриша усадил товарища на санки и повёз в больницу.</a:t>
            </a:r>
          </a:p>
          <a:p>
            <a:r>
              <a:rPr lang="ru-RU" sz="2800" b="1" dirty="0" smtClean="0"/>
              <a:t>Врачи оказали Васе помощь.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40" y="0"/>
            <a:ext cx="911616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214290"/>
            <a:ext cx="918084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900" cmpd="sng">
                  <a:solidFill>
                    <a:srgbClr val="7030A0">
                      <a:alpha val="55000"/>
                    </a:srgbClr>
                  </a:solidFill>
                  <a:prstDash val="solid"/>
                </a:ln>
                <a:solidFill>
                  <a:srgbClr val="00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Объясни написание пропущенных букв:</a:t>
            </a:r>
            <a:endParaRPr lang="ru-RU" sz="4000" b="1" cap="none" spc="0" dirty="0">
              <a:ln w="900" cmpd="sng">
                <a:solidFill>
                  <a:srgbClr val="7030A0">
                    <a:alpha val="55000"/>
                  </a:srgbClr>
                </a:solidFill>
                <a:prstDash val="solid"/>
              </a:ln>
              <a:solidFill>
                <a:srgbClr val="00FF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34" y="1857364"/>
            <a:ext cx="2824876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err="1" smtClean="0"/>
              <a:t>скуч</a:t>
            </a:r>
            <a:r>
              <a:rPr lang="ru-RU" sz="3600" b="1" dirty="0" smtClean="0"/>
              <a:t>   ли - </a:t>
            </a:r>
          </a:p>
          <a:p>
            <a:r>
              <a:rPr lang="ru-RU" sz="3600" b="1" dirty="0" smtClean="0"/>
              <a:t>товарищ    - </a:t>
            </a:r>
          </a:p>
          <a:p>
            <a:r>
              <a:rPr lang="ru-RU" sz="3600" b="1" dirty="0" err="1" smtClean="0"/>
              <a:t>закруж</a:t>
            </a:r>
            <a:r>
              <a:rPr lang="ru-RU" sz="3600" b="1" dirty="0" smtClean="0"/>
              <a:t>   </a:t>
            </a:r>
            <a:r>
              <a:rPr lang="ru-RU" sz="3600" b="1" dirty="0" err="1" smtClean="0"/>
              <a:t>лся</a:t>
            </a:r>
            <a:r>
              <a:rPr lang="ru-RU" sz="3600" b="1" dirty="0" smtClean="0"/>
              <a:t>  </a:t>
            </a:r>
          </a:p>
          <a:p>
            <a:r>
              <a:rPr lang="ru-RU" sz="3600" b="1" dirty="0" err="1" smtClean="0"/>
              <a:t>реш</a:t>
            </a:r>
            <a:r>
              <a:rPr lang="ru-RU" sz="3600" b="1" dirty="0" smtClean="0"/>
              <a:t>   ли</a:t>
            </a:r>
          </a:p>
          <a:p>
            <a:r>
              <a:rPr lang="ru-RU" sz="3600" b="1" dirty="0" err="1" smtClean="0"/>
              <a:t>вни</a:t>
            </a:r>
            <a:r>
              <a:rPr lang="ru-RU" sz="3600" b="1" dirty="0" smtClean="0"/>
              <a:t>    -</a:t>
            </a:r>
          </a:p>
          <a:p>
            <a:r>
              <a:rPr lang="ru-RU" sz="3600" b="1" dirty="0" err="1" smtClean="0"/>
              <a:t>сугро</a:t>
            </a:r>
            <a:r>
              <a:rPr lang="ru-RU" sz="3600" b="1" dirty="0" smtClean="0"/>
              <a:t>    -</a:t>
            </a:r>
          </a:p>
          <a:p>
            <a:r>
              <a:rPr lang="ru-RU" sz="3600" b="1" dirty="0" err="1" smtClean="0"/>
              <a:t>повё</a:t>
            </a:r>
            <a:r>
              <a:rPr lang="ru-RU" sz="3600" b="1" dirty="0" smtClean="0"/>
              <a:t>    -</a:t>
            </a:r>
          </a:p>
          <a:p>
            <a:r>
              <a:rPr lang="ru-RU" sz="3600" b="1" dirty="0" smtClean="0"/>
              <a:t>друз   я -</a:t>
            </a:r>
            <a:endParaRPr lang="ru-RU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000232" y="3000372"/>
            <a:ext cx="4315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..</a:t>
            </a:r>
            <a:endParaRPr lang="ru-RU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285984" y="2428868"/>
            <a:ext cx="4315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..</a:t>
            </a:r>
            <a:endParaRPr lang="ru-RU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285852" y="4071942"/>
            <a:ext cx="4315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..</a:t>
            </a:r>
            <a:endParaRPr lang="ru-RU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357290" y="3500438"/>
            <a:ext cx="4315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..</a:t>
            </a:r>
            <a:endParaRPr lang="ru-RU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500166" y="5143512"/>
            <a:ext cx="4315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..</a:t>
            </a:r>
            <a:endParaRPr lang="ru-RU" sz="3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571604" y="4572008"/>
            <a:ext cx="4315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..</a:t>
            </a:r>
            <a:endParaRPr lang="ru-RU" sz="3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428728" y="5715016"/>
            <a:ext cx="4315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..</a:t>
            </a:r>
            <a:endParaRPr lang="ru-RU" sz="3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357290" y="1857364"/>
            <a:ext cx="4315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..</a:t>
            </a:r>
            <a:endParaRPr lang="ru-RU" sz="3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643174" y="1857364"/>
            <a:ext cx="40110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err="1" smtClean="0">
                <a:solidFill>
                  <a:srgbClr val="FF0000"/>
                </a:solidFill>
              </a:rPr>
              <a:t>ча</a:t>
            </a:r>
            <a:r>
              <a:rPr lang="ru-RU" sz="3600" b="1" dirty="0" smtClean="0"/>
              <a:t> – </a:t>
            </a:r>
            <a:r>
              <a:rPr lang="ru-RU" sz="3600" b="1" dirty="0" err="1" smtClean="0">
                <a:solidFill>
                  <a:srgbClr val="FF0000"/>
                </a:solidFill>
              </a:rPr>
              <a:t>ща</a:t>
            </a:r>
            <a:r>
              <a:rPr lang="ru-RU" sz="3600" b="1" dirty="0" smtClean="0"/>
              <a:t> пиши с «</a:t>
            </a:r>
            <a:r>
              <a:rPr lang="ru-RU" sz="3600" b="1" dirty="0" smtClean="0">
                <a:solidFill>
                  <a:srgbClr val="FF0000"/>
                </a:solidFill>
              </a:rPr>
              <a:t>а</a:t>
            </a:r>
            <a:r>
              <a:rPr lang="ru-RU" sz="3600" b="1" dirty="0" smtClean="0"/>
              <a:t>»</a:t>
            </a:r>
            <a:endParaRPr lang="ru-RU" sz="36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786182" y="3357562"/>
            <a:ext cx="42001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err="1" smtClean="0">
                <a:solidFill>
                  <a:srgbClr val="FF0000"/>
                </a:solidFill>
              </a:rPr>
              <a:t>жи</a:t>
            </a:r>
            <a:r>
              <a:rPr lang="ru-RU" sz="3600" b="1" dirty="0" smtClean="0"/>
              <a:t> – </a:t>
            </a:r>
            <a:r>
              <a:rPr lang="ru-RU" sz="3600" b="1" dirty="0" err="1" smtClean="0">
                <a:solidFill>
                  <a:srgbClr val="FF0000"/>
                </a:solidFill>
              </a:rPr>
              <a:t>ши</a:t>
            </a:r>
            <a:r>
              <a:rPr lang="ru-RU" sz="3600" b="1" dirty="0" smtClean="0"/>
              <a:t> пиши с «</a:t>
            </a:r>
            <a:r>
              <a:rPr lang="ru-RU" sz="3600" b="1" dirty="0" smtClean="0">
                <a:solidFill>
                  <a:srgbClr val="FF0000"/>
                </a:solidFill>
              </a:rPr>
              <a:t>и</a:t>
            </a:r>
            <a:r>
              <a:rPr lang="ru-RU" sz="3600" b="1" dirty="0" smtClean="0"/>
              <a:t>»</a:t>
            </a:r>
            <a:endParaRPr lang="ru-RU" sz="36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357290" y="1857364"/>
            <a:ext cx="4122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85984" y="2428868"/>
            <a:ext cx="4026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у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71802" y="2428868"/>
            <a:ext cx="39754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чу</a:t>
            </a:r>
            <a:r>
              <a:rPr lang="ru-RU" sz="3600" b="1" dirty="0" smtClean="0"/>
              <a:t> – </a:t>
            </a:r>
            <a:r>
              <a:rPr lang="ru-RU" sz="3600" b="1" dirty="0" err="1" smtClean="0">
                <a:solidFill>
                  <a:srgbClr val="FF0000"/>
                </a:solidFill>
              </a:rPr>
              <a:t>щу</a:t>
            </a:r>
            <a:r>
              <a:rPr lang="ru-RU" sz="3600" b="1" dirty="0" smtClean="0"/>
              <a:t> пиши с «</a:t>
            </a:r>
            <a:r>
              <a:rPr lang="ru-RU" sz="3600" b="1" dirty="0" smtClean="0">
                <a:solidFill>
                  <a:srgbClr val="FF0000"/>
                </a:solidFill>
              </a:rPr>
              <a:t>у</a:t>
            </a:r>
            <a:r>
              <a:rPr lang="ru-RU" sz="3600" b="1" dirty="0" smtClean="0"/>
              <a:t>»</a:t>
            </a:r>
            <a:endParaRPr lang="ru-RU" sz="36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2000232" y="2928934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и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357290" y="3500438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и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21" name="Правая фигурная скобка 20"/>
          <p:cNvSpPr/>
          <p:nvPr/>
        </p:nvSpPr>
        <p:spPr>
          <a:xfrm>
            <a:off x="3214678" y="3286124"/>
            <a:ext cx="428628" cy="714380"/>
          </a:xfrm>
          <a:prstGeom prst="rightBrace">
            <a:avLst>
              <a:gd name="adj1" fmla="val 8333"/>
              <a:gd name="adj2" fmla="val 50000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1285852" y="4071942"/>
            <a:ext cx="3818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err="1" smtClean="0">
                <a:solidFill>
                  <a:srgbClr val="FF0000"/>
                </a:solidFill>
              </a:rPr>
              <a:t>з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071670" y="4071942"/>
            <a:ext cx="13333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вни</a:t>
            </a:r>
            <a:r>
              <a:rPr lang="ru-RU" sz="3600" b="1" dirty="0" smtClean="0">
                <a:solidFill>
                  <a:srgbClr val="FF0000"/>
                </a:solidFill>
              </a:rPr>
              <a:t>з</a:t>
            </a:r>
            <a:r>
              <a:rPr lang="ru-RU" sz="3600" b="1" dirty="0" smtClean="0"/>
              <a:t>у</a:t>
            </a:r>
            <a:endParaRPr lang="ru-RU" sz="3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1571604" y="4643446"/>
            <a:ext cx="4299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б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428860" y="4572008"/>
            <a:ext cx="18309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сугро</a:t>
            </a:r>
            <a:r>
              <a:rPr lang="ru-RU" sz="3600" b="1" dirty="0" smtClean="0">
                <a:solidFill>
                  <a:srgbClr val="FF0000"/>
                </a:solidFill>
              </a:rPr>
              <a:t>б</a:t>
            </a:r>
            <a:r>
              <a:rPr lang="ru-RU" sz="3600" b="1" dirty="0" smtClean="0"/>
              <a:t>ы</a:t>
            </a:r>
            <a:endParaRPr lang="ru-RU" sz="36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1500166" y="5143512"/>
            <a:ext cx="3818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err="1" smtClean="0">
                <a:solidFill>
                  <a:srgbClr val="FF0000"/>
                </a:solidFill>
              </a:rPr>
              <a:t>з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214546" y="5143512"/>
            <a:ext cx="12527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ве</a:t>
            </a:r>
            <a:r>
              <a:rPr lang="ru-RU" sz="3600" b="1" dirty="0" smtClean="0">
                <a:solidFill>
                  <a:srgbClr val="FF0000"/>
                </a:solidFill>
              </a:rPr>
              <a:t>з</a:t>
            </a:r>
            <a:r>
              <a:rPr lang="ru-RU" sz="3600" b="1" dirty="0" smtClean="0"/>
              <a:t>ёт</a:t>
            </a:r>
            <a:endParaRPr lang="ru-RU" sz="36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1428728" y="5715016"/>
            <a:ext cx="4122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err="1" smtClean="0">
                <a:solidFill>
                  <a:srgbClr val="FF0000"/>
                </a:solidFill>
              </a:rPr>
              <a:t>ь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357422" y="5715016"/>
            <a:ext cx="44087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разделительный «</a:t>
            </a:r>
            <a:r>
              <a:rPr lang="ru-RU" sz="3600" b="1" dirty="0" smtClean="0">
                <a:solidFill>
                  <a:srgbClr val="FF0000"/>
                </a:solidFill>
              </a:rPr>
              <a:t>Ь</a:t>
            </a:r>
            <a:r>
              <a:rPr lang="ru-RU" sz="3600" b="1" dirty="0" smtClean="0"/>
              <a:t>»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1" grpId="0" animBg="1"/>
      <p:bldP spid="22" grpId="0"/>
      <p:bldP spid="23" grpId="0"/>
      <p:bldP spid="27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40" y="0"/>
            <a:ext cx="911616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09594" y="214290"/>
            <a:ext cx="88344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00" cmpd="sng">
                  <a:solidFill>
                    <a:srgbClr val="7030A0">
                      <a:alpha val="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Вставь пропущенные буквы:</a:t>
            </a:r>
            <a:endParaRPr lang="ru-RU" sz="5400" b="1" cap="none" spc="0" dirty="0">
              <a:ln w="900" cmpd="sng">
                <a:solidFill>
                  <a:srgbClr val="7030A0">
                    <a:alpha val="55000"/>
                  </a:srgbClr>
                </a:solidFill>
                <a:prstDash val="solid"/>
              </a:ln>
              <a:solidFill>
                <a:srgbClr val="FF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34" y="1571612"/>
            <a:ext cx="2540824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err="1" smtClean="0"/>
              <a:t>заш</a:t>
            </a:r>
            <a:r>
              <a:rPr lang="ru-RU" sz="4000" b="1" dirty="0" smtClean="0"/>
              <a:t>   </a:t>
            </a:r>
            <a:r>
              <a:rPr lang="ru-RU" sz="4000" b="1" dirty="0" err="1" smtClean="0"/>
              <a:t>гали</a:t>
            </a:r>
            <a:endParaRPr lang="ru-RU" sz="4000" b="1" dirty="0" smtClean="0"/>
          </a:p>
          <a:p>
            <a:r>
              <a:rPr lang="ru-RU" sz="4000" b="1" dirty="0" smtClean="0"/>
              <a:t>во </a:t>
            </a:r>
            <a:r>
              <a:rPr lang="ru-RU" sz="4000" b="1" dirty="0" err="1" smtClean="0"/>
              <a:t>дв</a:t>
            </a:r>
            <a:r>
              <a:rPr lang="ru-RU" sz="4000" b="1" dirty="0" smtClean="0"/>
              <a:t>   ре</a:t>
            </a:r>
          </a:p>
          <a:p>
            <a:r>
              <a:rPr lang="ru-RU" sz="4000" b="1" dirty="0" smtClean="0"/>
              <a:t>по </a:t>
            </a:r>
            <a:r>
              <a:rPr lang="ru-RU" sz="4000" b="1" dirty="0" err="1" smtClean="0"/>
              <a:t>тр</a:t>
            </a:r>
            <a:r>
              <a:rPr lang="ru-RU" sz="4000" b="1" dirty="0" smtClean="0"/>
              <a:t>   </a:t>
            </a:r>
            <a:r>
              <a:rPr lang="ru-RU" sz="4000" b="1" dirty="0" err="1" smtClean="0"/>
              <a:t>пе</a:t>
            </a:r>
            <a:endParaRPr lang="ru-RU" sz="4000" b="1" dirty="0" smtClean="0"/>
          </a:p>
          <a:p>
            <a:r>
              <a:rPr lang="ru-RU" sz="4000" b="1" dirty="0" err="1" smtClean="0"/>
              <a:t>пок</a:t>
            </a:r>
            <a:r>
              <a:rPr lang="ru-RU" sz="4000" b="1" dirty="0" smtClean="0"/>
              <a:t>   тили</a:t>
            </a:r>
          </a:p>
          <a:p>
            <a:r>
              <a:rPr lang="ru-RU" sz="4000" b="1" dirty="0" err="1" smtClean="0"/>
              <a:t>сн</a:t>
            </a:r>
            <a:r>
              <a:rPr lang="ru-RU" sz="4000" b="1" dirty="0" smtClean="0"/>
              <a:t>   </a:t>
            </a:r>
            <a:r>
              <a:rPr lang="ru-RU" sz="4000" b="1" dirty="0" err="1" smtClean="0"/>
              <a:t>жок</a:t>
            </a:r>
            <a:endParaRPr lang="ru-RU" sz="4000" b="1" dirty="0" smtClean="0"/>
          </a:p>
          <a:p>
            <a:r>
              <a:rPr lang="ru-RU" sz="4000" b="1" dirty="0" err="1" smtClean="0"/>
              <a:t>заскр</a:t>
            </a:r>
            <a:r>
              <a:rPr lang="ru-RU" sz="4000" b="1" dirty="0" smtClean="0"/>
              <a:t>   пел</a:t>
            </a:r>
          </a:p>
          <a:p>
            <a:r>
              <a:rPr lang="ru-RU" sz="4000" b="1" dirty="0" smtClean="0"/>
              <a:t>с   </a:t>
            </a:r>
            <a:r>
              <a:rPr lang="ru-RU" sz="4000" b="1" dirty="0" err="1" smtClean="0"/>
              <a:t>нями</a:t>
            </a:r>
            <a:endParaRPr lang="ru-RU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572000" y="1571612"/>
            <a:ext cx="2416559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выл   тел</a:t>
            </a:r>
          </a:p>
          <a:p>
            <a:r>
              <a:rPr lang="ru-RU" sz="4000" b="1" dirty="0" err="1" smtClean="0"/>
              <a:t>св</a:t>
            </a:r>
            <a:r>
              <a:rPr lang="ru-RU" sz="4000" b="1" dirty="0" smtClean="0"/>
              <a:t>   лился</a:t>
            </a:r>
          </a:p>
          <a:p>
            <a:r>
              <a:rPr lang="ru-RU" sz="4000" b="1" dirty="0" smtClean="0"/>
              <a:t>ус   </a:t>
            </a:r>
            <a:r>
              <a:rPr lang="ru-RU" sz="4000" b="1" dirty="0" err="1" smtClean="0"/>
              <a:t>дил</a:t>
            </a:r>
            <a:endParaRPr lang="ru-RU" sz="4000" b="1" dirty="0" smtClean="0"/>
          </a:p>
          <a:p>
            <a:r>
              <a:rPr lang="ru-RU" sz="4000" b="1" dirty="0" smtClean="0"/>
              <a:t>б   </a:t>
            </a:r>
            <a:r>
              <a:rPr lang="ru-RU" sz="4000" b="1" dirty="0" err="1" smtClean="0"/>
              <a:t>льницу</a:t>
            </a:r>
            <a:endParaRPr lang="ru-RU" sz="4000" b="1" dirty="0" smtClean="0"/>
          </a:p>
          <a:p>
            <a:r>
              <a:rPr lang="ru-RU" sz="4000" b="1" dirty="0" err="1" smtClean="0"/>
              <a:t>вр</a:t>
            </a:r>
            <a:r>
              <a:rPr lang="ru-RU" sz="4000" b="1" dirty="0" smtClean="0"/>
              <a:t>   </a:t>
            </a:r>
            <a:r>
              <a:rPr lang="ru-RU" sz="4000" b="1" dirty="0" err="1" smtClean="0"/>
              <a:t>чи</a:t>
            </a:r>
            <a:endParaRPr lang="ru-RU" sz="4000" b="1" dirty="0" smtClean="0"/>
          </a:p>
          <a:p>
            <a:r>
              <a:rPr lang="ru-RU" sz="4000" b="1" dirty="0" err="1" smtClean="0"/>
              <a:t>ок</a:t>
            </a:r>
            <a:r>
              <a:rPr lang="ru-RU" sz="4000" b="1" dirty="0" smtClean="0"/>
              <a:t>   </a:t>
            </a:r>
            <a:r>
              <a:rPr lang="ru-RU" sz="4000" b="1" dirty="0" err="1" smtClean="0"/>
              <a:t>зали</a:t>
            </a:r>
            <a:endParaRPr lang="ru-RU" sz="4000" b="1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1000100" y="4000504"/>
            <a:ext cx="4427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е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00100" y="4000504"/>
            <a:ext cx="5501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…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57290" y="3429000"/>
            <a:ext cx="4379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85852" y="3429000"/>
            <a:ext cx="5501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…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43042" y="2786058"/>
            <a:ext cx="4603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о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71604" y="2786058"/>
            <a:ext cx="5501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…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714480" y="2143116"/>
            <a:ext cx="4603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о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643042" y="2214554"/>
            <a:ext cx="5501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…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428728" y="1571612"/>
            <a:ext cx="4379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а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357290" y="1571612"/>
            <a:ext cx="5501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…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786314" y="3429000"/>
            <a:ext cx="5501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…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14348" y="5214950"/>
            <a:ext cx="428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а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14348" y="5214950"/>
            <a:ext cx="5501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…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714480" y="4643446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и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714480" y="4643446"/>
            <a:ext cx="5501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…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072066" y="2786058"/>
            <a:ext cx="4379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а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000628" y="2786058"/>
            <a:ext cx="5501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…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72066" y="2143116"/>
            <a:ext cx="4379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а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000628" y="2143116"/>
            <a:ext cx="5501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…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500694" y="1571612"/>
            <a:ext cx="4427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е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429256" y="1571612"/>
            <a:ext cx="5501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…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143504" y="4643446"/>
            <a:ext cx="4379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а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072066" y="4643446"/>
            <a:ext cx="5501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…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143504" y="4000504"/>
            <a:ext cx="4379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а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072066" y="4071942"/>
            <a:ext cx="5501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…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857752" y="3357562"/>
            <a:ext cx="4603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  <p:bldP spid="14" grpId="0"/>
      <p:bldP spid="16" grpId="0"/>
      <p:bldP spid="17" grpId="0"/>
      <p:bldP spid="19" grpId="0"/>
      <p:bldP spid="20" grpId="0"/>
      <p:bldP spid="21" grpId="0"/>
      <p:bldP spid="23" grpId="0"/>
      <p:bldP spid="25" grpId="0"/>
      <p:bldP spid="27" grpId="0"/>
      <p:bldP spid="29" grpId="0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20" y="0"/>
            <a:ext cx="911616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85786" y="214290"/>
            <a:ext cx="749230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"/>
                <a:solidFill>
                  <a:srgbClr val="D020A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Напиши изложение по плану.</a:t>
            </a:r>
            <a:endParaRPr lang="ru-RU" sz="4400" b="1" cap="none" spc="0" dirty="0">
              <a:ln w="1905"/>
              <a:solidFill>
                <a:srgbClr val="D020AA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428736"/>
            <a:ext cx="9303894" cy="50783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indent="-914400"/>
            <a:r>
              <a:rPr lang="ru-RU" sz="5400" b="1" cap="none" spc="0" dirty="0" smtClean="0">
                <a:ln w="900" cmpd="sng">
                  <a:noFill/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1. Друзья идут на горку.</a:t>
            </a:r>
            <a:r>
              <a:rPr lang="ru-RU" sz="2800" b="1" cap="none" spc="0" dirty="0" smtClean="0">
                <a:ln w="900" cmpd="sng">
                  <a:noFill/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endParaRPr lang="ru-RU" sz="5400" b="1" cap="none" spc="0" dirty="0" smtClean="0">
              <a:ln w="900" cmpd="sng">
                <a:noFill/>
                <a:prstDash val="solid"/>
              </a:ln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 indent="-914400"/>
            <a:endParaRPr lang="ru-RU" sz="5400" b="1" dirty="0" smtClean="0">
              <a:ln w="900" cmpd="sng">
                <a:noFill/>
                <a:prstDash val="solid"/>
              </a:ln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 indent="-914400"/>
            <a:r>
              <a:rPr lang="ru-RU" sz="5400" b="1" cap="none" spc="0" dirty="0" smtClean="0">
                <a:ln w="900" cmpd="sng">
                  <a:noFill/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2. Вася свалился в сугроб.</a:t>
            </a:r>
          </a:p>
          <a:p>
            <a:pPr indent="-914400"/>
            <a:r>
              <a:rPr lang="ru-RU" sz="5400" b="1" dirty="0" smtClean="0">
                <a:ln w="900" cmpd="sng">
                  <a:noFill/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800" b="1" dirty="0" smtClean="0">
                <a:ln w="900" cmpd="sng">
                  <a:noFill/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endParaRPr lang="ru-RU" sz="5400" b="1" dirty="0" smtClean="0">
              <a:ln w="900" cmpd="sng">
                <a:noFill/>
                <a:prstDash val="solid"/>
              </a:ln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 indent="-914400"/>
            <a:r>
              <a:rPr lang="ru-RU" sz="5400" b="1" cap="none" spc="0" dirty="0" smtClean="0">
                <a:ln w="900" cmpd="sng">
                  <a:noFill/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3. Гриша помогает товарищу.</a:t>
            </a:r>
          </a:p>
          <a:p>
            <a:pPr indent="-914400"/>
            <a:r>
              <a:rPr lang="ru-RU" sz="5400" b="1" dirty="0" smtClean="0">
                <a:ln w="900" cmpd="sng">
                  <a:noFill/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                                            </a:t>
            </a:r>
            <a:endParaRPr lang="ru-RU" sz="2800" b="1" cap="none" spc="0" dirty="0" smtClean="0">
              <a:ln w="900" cmpd="sng">
                <a:noFill/>
                <a:prstDash val="solid"/>
              </a:ln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2571744"/>
            <a:ext cx="57567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n w="900" cmpd="sng">
                  <a:noFill/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Опорные слова:  </a:t>
            </a:r>
            <a:r>
              <a:rPr lang="ru-RU" sz="2800" b="1" dirty="0" smtClean="0">
                <a:ln w="9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решили, зашагали</a:t>
            </a:r>
            <a:endParaRPr lang="ru-RU" sz="2800" dirty="0">
              <a:ln w="900" cmpd="sng">
                <a:solidFill>
                  <a:srgbClr val="7030A0"/>
                </a:solidFill>
                <a:prstDash val="solid"/>
              </a:ln>
              <a:solidFill>
                <a:srgbClr val="7030A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14348" y="4071942"/>
            <a:ext cx="79993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n w="900" cmpd="sng">
                  <a:noFill/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Опорные слова:  </a:t>
            </a:r>
            <a:r>
              <a:rPr lang="ru-RU" sz="2800" b="1" dirty="0" smtClean="0">
                <a:ln w="9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покатили, вылетел, не мог встать</a:t>
            </a:r>
            <a:endParaRPr lang="ru-RU" sz="2800" dirty="0">
              <a:ln w="900" cmpd="sng">
                <a:solidFill>
                  <a:srgbClr val="7030A0"/>
                </a:solidFill>
                <a:prstDash val="solid"/>
              </a:ln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5786" y="5643578"/>
            <a:ext cx="49801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Опорные слова:  </a:t>
            </a:r>
            <a:r>
              <a:rPr lang="ru-RU" sz="2800" b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усадил, отвёз</a:t>
            </a:r>
            <a:endParaRPr lang="ru-RU" sz="2800" b="1" dirty="0">
              <a:ln>
                <a:solidFill>
                  <a:srgbClr val="7030A0"/>
                </a:solidFill>
              </a:ln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20" y="0"/>
            <a:ext cx="911616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85786" y="1357298"/>
            <a:ext cx="562609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                               Материалы:</a:t>
            </a:r>
          </a:p>
          <a:p>
            <a:r>
              <a:rPr lang="ru-RU" b="1" dirty="0" smtClean="0"/>
              <a:t>загадки-</a:t>
            </a:r>
            <a:r>
              <a:rPr lang="en-US" b="1" dirty="0" smtClean="0"/>
              <a:t>http://detkam.e-papa.ru/</a:t>
            </a:r>
            <a:r>
              <a:rPr lang="ru-RU" b="1" dirty="0" smtClean="0"/>
              <a:t> </a:t>
            </a:r>
          </a:p>
          <a:p>
            <a:r>
              <a:rPr lang="ru-RU" b="1" dirty="0" smtClean="0"/>
              <a:t>фото и рамки Интернет сайты</a:t>
            </a:r>
          </a:p>
          <a:p>
            <a:r>
              <a:rPr lang="ru-RU" b="1" dirty="0" smtClean="0"/>
              <a:t>ББК 74.26 </a:t>
            </a:r>
          </a:p>
          <a:p>
            <a:r>
              <a:rPr lang="ru-RU" b="1" dirty="0" smtClean="0"/>
              <a:t>УДК 373.167. 1. 808. </a:t>
            </a:r>
            <a:r>
              <a:rPr lang="ru-RU" b="1" dirty="0" smtClean="0"/>
              <a:t>2</a:t>
            </a:r>
            <a:endParaRPr lang="ru-RU" b="1" dirty="0" smtClean="0"/>
          </a:p>
          <a:p>
            <a:r>
              <a:rPr lang="ru-RU" b="1" dirty="0" smtClean="0"/>
              <a:t>Сборник текстов для изложений. 2-4 классы</a:t>
            </a:r>
          </a:p>
          <a:p>
            <a:endParaRPr lang="ru-RU" b="1" dirty="0" smtClean="0"/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4143372" y="4214818"/>
            <a:ext cx="24237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smtClean="0"/>
              <a:t> </a:t>
            </a:r>
            <a:endParaRPr lang="ru-RU" sz="2000" b="1" dirty="0" smtClean="0"/>
          </a:p>
        </p:txBody>
      </p:sp>
      <p:pic>
        <p:nvPicPr>
          <p:cNvPr id="6" name="Рисунок 5" descr="clipart_4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86446" y="428604"/>
            <a:ext cx="2657861" cy="33924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413</Words>
  <Application>Microsoft Office PowerPoint</Application>
  <PresentationFormat>Экран (4:3)</PresentationFormat>
  <Paragraphs>119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учитель</cp:lastModifiedBy>
  <cp:revision>30</cp:revision>
  <dcterms:modified xsi:type="dcterms:W3CDTF">2012-11-24T21:02:09Z</dcterms:modified>
</cp:coreProperties>
</file>