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0" r:id="rId3"/>
    <p:sldId id="260" r:id="rId4"/>
    <p:sldId id="292" r:id="rId5"/>
    <p:sldId id="296" r:id="rId6"/>
    <p:sldId id="299" r:id="rId7"/>
    <p:sldId id="294" r:id="rId8"/>
    <p:sldId id="270" r:id="rId9"/>
    <p:sldId id="272" r:id="rId10"/>
    <p:sldId id="276" r:id="rId11"/>
    <p:sldId id="278" r:id="rId12"/>
    <p:sldId id="280" r:id="rId13"/>
    <p:sldId id="282" r:id="rId14"/>
    <p:sldId id="284" r:id="rId15"/>
    <p:sldId id="286" r:id="rId16"/>
    <p:sldId id="28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4F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22279-A488-49D1-A767-1D8FFF11315A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EB1E2-594A-40A4-81A9-9B82AF406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25866B-A28C-411C-8EAE-BD900E80E690}" type="slidenum">
              <a:rPr lang="ru-RU"/>
              <a:pPr/>
              <a:t>4</a:t>
            </a:fld>
            <a:endParaRPr 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 щелчку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3F7B1-6B2D-4D86-BEEC-825B0E577500}" type="slidenum">
              <a:rPr lang="ru-RU"/>
              <a:pPr/>
              <a:t>13</a:t>
            </a:fld>
            <a:endParaRPr lang="ru-RU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 щелчку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7E60F-B1E1-4F75-9E9A-B1E4957BD98A}" type="slidenum">
              <a:rPr lang="ru-RU"/>
              <a:pPr/>
              <a:t>14</a:t>
            </a:fld>
            <a:endParaRPr lang="ru-RU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 щелчку, переход – кликнуть по стрелке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537E1A-7BD8-48C3-AF7A-A7902C851591}" type="slidenum">
              <a:rPr lang="ru-RU"/>
              <a:pPr/>
              <a:t>15</a:t>
            </a:fld>
            <a:endParaRPr lang="ru-RU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Начало автоматически, возвращение –кликнуть  по стрелке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24A01-4240-4BBF-8AC1-643B75772130}" type="slidenum">
              <a:rPr lang="ru-RU"/>
              <a:pPr/>
              <a:t>16</a:t>
            </a:fld>
            <a:endParaRPr lang="ru-RU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Начало автоматически, возвращение – кликнуть по стрелке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11DBB-993B-4398-A3BF-B57C7FE818D8}" type="slidenum">
              <a:rPr lang="ru-RU"/>
              <a:pPr/>
              <a:t>5</a:t>
            </a:fld>
            <a:endParaRPr lang="ru-RU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 щелчку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8777B-C4BC-49C2-AEB6-C252A40A4B3B}" type="slidenum">
              <a:rPr lang="ru-RU"/>
              <a:pPr/>
              <a:t>6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 щелчку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875DAD-24D4-49D5-B89B-F13877E66F42}" type="slidenum">
              <a:rPr lang="ru-RU"/>
              <a:pPr/>
              <a:t>7</a:t>
            </a:fld>
            <a:endParaRPr lang="ru-RU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 щелчку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BF980-FB74-4612-B020-C8B14DD339DA}" type="slidenum">
              <a:rPr lang="ru-RU"/>
              <a:pPr/>
              <a:t>8</a:t>
            </a:fld>
            <a:endParaRPr lang="ru-RU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 щелчку</a:t>
            </a:r>
          </a:p>
          <a:p>
            <a:r>
              <a:rPr lang="ru-RU"/>
              <a:t>По щелчку</a:t>
            </a:r>
          </a:p>
          <a:p>
            <a:r>
              <a:rPr lang="ru-RU"/>
              <a:t>По щелчку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AA007-AEDB-4D9E-8846-634E7D0316F2}" type="slidenum">
              <a:rPr lang="ru-RU"/>
              <a:pPr/>
              <a:t>9</a:t>
            </a:fld>
            <a:endParaRPr lang="ru-RU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ru-RU"/>
              <a:t>Гиперссылка «Стили речи». Гиперссылка «Признаки репортажа». Далее – по щелчку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87D0E-F7A5-4E39-A021-BBF27E02636A}" type="slidenum">
              <a:rPr lang="ru-RU"/>
              <a:pPr/>
              <a:t>10</a:t>
            </a:fld>
            <a:endParaRPr lang="ru-RU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 щелчку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51F4C5-B578-4805-B768-A7C320613F17}" type="slidenum">
              <a:rPr lang="ru-RU"/>
              <a:pPr/>
              <a:t>11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перемещение ленты – кликнуть по стрелке, к следующему слайду – по щелчку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55CF4-471E-4AD6-A668-DDE59F89444B}" type="slidenum">
              <a:rPr lang="ru-RU"/>
              <a:pPr/>
              <a:t>12</a:t>
            </a:fld>
            <a:endParaRPr lang="ru-RU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 щелчку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2F8-52A3-446F-849E-8B624748CD28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474C-6279-4F5A-87D0-BFE7EDCBE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2F8-52A3-446F-849E-8B624748CD28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474C-6279-4F5A-87D0-BFE7EDCBE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2F8-52A3-446F-849E-8B624748CD28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474C-6279-4F5A-87D0-BFE7EDCBE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2F8-52A3-446F-849E-8B624748CD28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474C-6279-4F5A-87D0-BFE7EDCBE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2F8-52A3-446F-849E-8B624748CD28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474C-6279-4F5A-87D0-BFE7EDCBE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2F8-52A3-446F-849E-8B624748CD28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474C-6279-4F5A-87D0-BFE7EDCBE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2F8-52A3-446F-849E-8B624748CD28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474C-6279-4F5A-87D0-BFE7EDCBE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2F8-52A3-446F-849E-8B624748CD28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474C-6279-4F5A-87D0-BFE7EDCBE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2F8-52A3-446F-849E-8B624748CD28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474C-6279-4F5A-87D0-BFE7EDCBE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2F8-52A3-446F-849E-8B624748CD28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474C-6279-4F5A-87D0-BFE7EDCBE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32F8-52A3-446F-849E-8B624748CD28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474C-6279-4F5A-87D0-BFE7EDCBE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132F8-52A3-446F-849E-8B624748CD28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8474C-6279-4F5A-87D0-BFE7EDCBED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89;&#1086;&#1095;&#1080;&#1085;&#1077;&#1085;&#1080;&#1077;-&#1088;&#1077;&#1087;&#1086;&#1088;&#1090;&#1072;&#1078;.pp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928670"/>
            <a:ext cx="6286544" cy="1470025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</a:rPr>
              <a:t>Урок русского языка в 7 классе</a:t>
            </a:r>
            <a:r>
              <a:rPr lang="ru-RU" sz="3600" b="1" i="1" dirty="0" smtClean="0">
                <a:latin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071678"/>
            <a:ext cx="6400800" cy="2714644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Сочинение-репортаж</a:t>
            </a:r>
          </a:p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картине А.В.Сайкиной </a:t>
            </a:r>
          </a:p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«Детская спортивная школа».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4813994"/>
            <a:ext cx="3143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Е.В. Сафонова,</a:t>
            </a:r>
          </a:p>
          <a:p>
            <a:pPr algn="ctr"/>
            <a:r>
              <a:rPr lang="ru-RU" b="1" dirty="0" smtClean="0"/>
              <a:t>учитель русского языка и литературы</a:t>
            </a:r>
          </a:p>
          <a:p>
            <a:pPr algn="ctr"/>
            <a:r>
              <a:rPr lang="ru-RU" b="1" dirty="0" smtClean="0"/>
              <a:t> МБОУ « Киреевский лицей».</a:t>
            </a:r>
            <a:endParaRPr lang="ru-RU" b="1" dirty="0"/>
          </a:p>
        </p:txBody>
      </p:sp>
      <p:pic>
        <p:nvPicPr>
          <p:cNvPr id="5123" name="Picture 3" descr="C:\Documents and Settings\Admin\Рабочий стол\для презентаций\досуг\спорт\J019905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28605"/>
            <a:ext cx="1643074" cy="19288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900113" y="333375"/>
            <a:ext cx="6696075" cy="6667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4000" b="1" i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Словарь мудрых мыслей</a:t>
            </a:r>
            <a:endParaRPr lang="ru-RU" sz="4000" i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2" name="Прямоугольник 3"/>
          <p:cNvSpPr>
            <a:spLocks noChangeArrowheads="1"/>
          </p:cNvSpPr>
          <p:nvPr/>
        </p:nvSpPr>
        <p:spPr bwMode="auto">
          <a:xfrm>
            <a:off x="611188" y="1052513"/>
            <a:ext cx="7848600" cy="515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  <a:tabLst>
                <a:tab pos="1616075" algn="l"/>
                <a:tab pos="7712075" algn="l"/>
              </a:tabLst>
            </a:pPr>
            <a:r>
              <a:rPr lang="ru-RU" sz="3000" b="1" i="1" dirty="0">
                <a:solidFill>
                  <a:srgbClr val="000066"/>
                </a:solidFill>
                <a:latin typeface="Informal Roman" pitchFamily="66" charset="0"/>
                <a:cs typeface="Times New Roman" pitchFamily="18" charset="0"/>
              </a:rPr>
              <a:t>Кто спортом занимается, тот силы набирается.</a:t>
            </a:r>
          </a:p>
          <a:p>
            <a:pPr>
              <a:buFont typeface="Wingdings" pitchFamily="2" charset="2"/>
              <a:buChar char="v"/>
              <a:tabLst>
                <a:tab pos="1616075" algn="l"/>
                <a:tab pos="7712075" algn="l"/>
              </a:tabLst>
            </a:pPr>
            <a:r>
              <a:rPr lang="ru-RU" sz="3000" b="1" i="1" dirty="0">
                <a:solidFill>
                  <a:srgbClr val="003300"/>
                </a:solidFill>
                <a:latin typeface="Informal Roman" pitchFamily="66" charset="0"/>
                <a:cs typeface="Times New Roman" pitchFamily="18" charset="0"/>
              </a:rPr>
              <a:t>Со спортом не дружишь </a:t>
            </a:r>
            <a:r>
              <a:rPr lang="ru-RU" sz="3000" b="1" i="1" dirty="0">
                <a:solidFill>
                  <a:srgbClr val="0033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ru-RU" sz="3000" b="1" i="1" dirty="0">
                <a:solidFill>
                  <a:srgbClr val="003300"/>
                </a:solidFill>
                <a:latin typeface="Informal Roman" pitchFamily="66" charset="0"/>
                <a:cs typeface="Times New Roman" pitchFamily="18" charset="0"/>
              </a:rPr>
              <a:t> не раз о том потужишь.</a:t>
            </a:r>
            <a:endParaRPr lang="ru-RU" sz="3000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1616075" algn="l"/>
                <a:tab pos="7712075" algn="l"/>
              </a:tabLst>
            </a:pPr>
            <a:r>
              <a:rPr lang="ru-RU" sz="3000" b="1" i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Кто любит спорт, тот здоров и бодр.</a:t>
            </a:r>
          </a:p>
          <a:p>
            <a:pPr>
              <a:buFont typeface="Wingdings" pitchFamily="2" charset="2"/>
              <a:buChar char="v"/>
              <a:tabLst>
                <a:tab pos="1616075" algn="l"/>
                <a:tab pos="7712075" algn="l"/>
              </a:tabLst>
            </a:pPr>
            <a:r>
              <a:rPr lang="ru-RU" sz="3000" b="1" i="1" dirty="0">
                <a:solidFill>
                  <a:srgbClr val="003300"/>
                </a:solidFill>
                <a:latin typeface="Informal Roman" pitchFamily="66" charset="0"/>
                <a:cs typeface="Times New Roman" pitchFamily="18" charset="0"/>
              </a:rPr>
              <a:t>В здоровом теле </a:t>
            </a:r>
            <a:r>
              <a:rPr lang="ru-RU" sz="3000" b="1" i="1" dirty="0">
                <a:solidFill>
                  <a:srgbClr val="003300"/>
                </a:solidFill>
                <a:latin typeface="Times New Roman"/>
                <a:cs typeface="Times New Roman" pitchFamily="18" charset="0"/>
              </a:rPr>
              <a:t>–</a:t>
            </a:r>
            <a:r>
              <a:rPr lang="ru-RU" sz="3000" b="1" i="1" dirty="0">
                <a:solidFill>
                  <a:srgbClr val="003300"/>
                </a:solidFill>
                <a:latin typeface="Informal Roman" pitchFamily="66" charset="0"/>
                <a:cs typeface="Times New Roman" pitchFamily="18" charset="0"/>
              </a:rPr>
              <a:t> здоровый дух.</a:t>
            </a:r>
          </a:p>
          <a:p>
            <a:pPr>
              <a:buFont typeface="Wingdings" pitchFamily="2" charset="2"/>
              <a:buChar char="v"/>
              <a:tabLst>
                <a:tab pos="1616075" algn="l"/>
                <a:tab pos="7712075" algn="l"/>
              </a:tabLst>
            </a:pPr>
            <a:r>
              <a:rPr lang="ru-RU" sz="3000" b="1" i="1" dirty="0">
                <a:solidFill>
                  <a:srgbClr val="000066"/>
                </a:solidFill>
                <a:latin typeface="Informal Roman" pitchFamily="66" charset="0"/>
              </a:rPr>
              <a:t>Отдашь спорту время - взамен получишь здоровье</a:t>
            </a:r>
            <a:r>
              <a:rPr lang="ru-RU" sz="3000" b="1" i="1" dirty="0">
                <a:latin typeface="Informal Roman" pitchFamily="66" charset="0"/>
              </a:rPr>
              <a:t>.</a:t>
            </a:r>
            <a:r>
              <a:rPr lang="ru-RU" sz="3000" dirty="0">
                <a:latin typeface="Informal Roman" pitchFamily="66" charset="0"/>
              </a:rPr>
              <a:t> </a:t>
            </a:r>
            <a:endParaRPr lang="ru-RU" sz="3000" dirty="0">
              <a:latin typeface="Informal Roman" pitchFamily="66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1616075" algn="l"/>
                <a:tab pos="7712075" algn="l"/>
              </a:tabLst>
            </a:pPr>
            <a:r>
              <a:rPr lang="ru-RU" sz="3000" b="1" i="1" dirty="0">
                <a:solidFill>
                  <a:srgbClr val="003300"/>
                </a:solidFill>
                <a:latin typeface="Informal Roman" pitchFamily="66" charset="0"/>
              </a:rPr>
              <a:t>Двигайся больше - проживешь дольше.</a:t>
            </a:r>
            <a:r>
              <a:rPr lang="ru-RU" sz="3000" dirty="0">
                <a:latin typeface="Informal Roman" pitchFamily="66" charset="0"/>
              </a:rPr>
              <a:t> </a:t>
            </a:r>
            <a:endParaRPr lang="ru-RU" sz="3000" dirty="0">
              <a:latin typeface="Informal Roman" pitchFamily="66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tabLst>
                <a:tab pos="1616075" algn="l"/>
                <a:tab pos="7712075" algn="l"/>
              </a:tabLst>
            </a:pPr>
            <a:r>
              <a:rPr lang="ru-RU" sz="3000" b="1" i="1" dirty="0">
                <a:solidFill>
                  <a:srgbClr val="000066"/>
                </a:solidFill>
                <a:latin typeface="Informal Roman" pitchFamily="66" charset="0"/>
              </a:rPr>
              <a:t>Смолоду закалишься, на весь век сгодишься</a:t>
            </a:r>
            <a:r>
              <a:rPr lang="ru-RU" sz="3200" dirty="0"/>
              <a:t>.</a:t>
            </a:r>
            <a:r>
              <a:rPr lang="ru-RU" dirty="0"/>
              <a:t> </a:t>
            </a:r>
          </a:p>
        </p:txBody>
      </p:sp>
      <p:pic>
        <p:nvPicPr>
          <p:cNvPr id="2050" name="Picture 2" descr="C:\Documents and Settings\Admin\Рабочий стол\для презентаций\Учёба\J019542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285728"/>
            <a:ext cx="1214446" cy="15716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9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99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99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99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99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99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99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84213" y="908050"/>
            <a:ext cx="7345362" cy="3557588"/>
            <a:chOff x="249" y="981"/>
            <a:chExt cx="5045" cy="2786"/>
          </a:xfrm>
        </p:grpSpPr>
        <p:pic>
          <p:nvPicPr>
            <p:cNvPr id="44036" name="Содержимое 6" descr="38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9" y="981"/>
              <a:ext cx="2505" cy="2786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44039" name="Содержимое 4" descr="Saikina_A_f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" y="1026"/>
              <a:ext cx="2194" cy="26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1547813" y="260350"/>
            <a:ext cx="6119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CC6600"/>
                </a:solidFill>
              </a:rPr>
              <a:t>Сайкина Александра Васильевна</a:t>
            </a:r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395288" y="4724400"/>
            <a:ext cx="8424862" cy="1800225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/>
            <a:r>
              <a:rPr lang="ru-RU" sz="1600" b="1"/>
              <a:t>Родилась в деревне Меленково Ивановской области. Окончила Пензенское ху-</a:t>
            </a:r>
          </a:p>
          <a:p>
            <a:pPr algn="just"/>
            <a:r>
              <a:rPr lang="ru-RU" sz="1600" b="1"/>
              <a:t>дожественное училище и Харьковский государственный художественный инсти-</a:t>
            </a:r>
          </a:p>
          <a:p>
            <a:pPr algn="just"/>
            <a:r>
              <a:rPr lang="ru-RU" sz="1600" b="1"/>
              <a:t>тут. Работает преимущественно в области жанровой картины. Член Союза ху-</a:t>
            </a:r>
          </a:p>
          <a:p>
            <a:pPr algn="just"/>
            <a:r>
              <a:rPr lang="ru-RU" sz="1600" b="1"/>
              <a:t>дожников с 1960 г. В 1978 году состоялась первая персональная выставка в </a:t>
            </a:r>
          </a:p>
          <a:p>
            <a:pPr algn="just"/>
            <a:r>
              <a:rPr lang="ru-RU" sz="1600" b="1"/>
              <a:t>Горьковском государственном художественном музее. В 1980г. А.В.Сайкиной </a:t>
            </a:r>
          </a:p>
          <a:p>
            <a:pPr algn="just"/>
            <a:r>
              <a:rPr lang="ru-RU" sz="1600" b="1"/>
              <a:t>было присвоено почетное звание «Заслуженный художник РСФСР».</a:t>
            </a:r>
          </a:p>
          <a:p>
            <a:pPr algn="just"/>
            <a:endParaRPr lang="ru-RU" sz="16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3000"/>
                                        <p:tgtEl>
                                          <p:spTgt spid="4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5" grpId="0"/>
      <p:bldP spid="440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Рисунок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14282" y="236538"/>
            <a:ext cx="8643998" cy="6335734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286644" cy="1196975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rgbClr val="996633"/>
                </a:solidFill>
              </a:rPr>
              <a:t/>
            </a:r>
            <a:br>
              <a:rPr lang="ru-RU" sz="3600" b="1" i="1" dirty="0">
                <a:solidFill>
                  <a:srgbClr val="996633"/>
                </a:solidFill>
              </a:rPr>
            </a:br>
            <a:r>
              <a:rPr lang="ru-RU" sz="3600" b="1" i="1" dirty="0">
                <a:solidFill>
                  <a:srgbClr val="002060"/>
                </a:solidFill>
              </a:rPr>
              <a:t>Словарно-стилистическая работа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323851" y="1412875"/>
            <a:ext cx="717710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ru-RU" sz="2000" dirty="0"/>
              <a:t>1) Образовать от слов </a:t>
            </a:r>
            <a:r>
              <a:rPr lang="ru-RU" sz="2000" b="1" i="1" dirty="0"/>
              <a:t>«спорт»,</a:t>
            </a:r>
            <a:r>
              <a:rPr lang="ru-RU" sz="2000" dirty="0"/>
              <a:t> </a:t>
            </a:r>
            <a:r>
              <a:rPr lang="ru-RU" sz="2000" b="1" i="1" dirty="0"/>
              <a:t>«соревнование»</a:t>
            </a:r>
            <a:r>
              <a:rPr lang="ru-RU" sz="2000" dirty="0"/>
              <a:t> все возможные части речи.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323850" y="2133600"/>
            <a:ext cx="7626350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219075" algn="l"/>
              </a:tabLst>
            </a:pPr>
            <a:r>
              <a:rPr lang="ru-RU" sz="2000" dirty="0"/>
              <a:t>2)Подобрать </a:t>
            </a:r>
            <a:r>
              <a:rPr lang="ru-RU" sz="2000" b="1" dirty="0"/>
              <a:t>синонимы </a:t>
            </a:r>
            <a:r>
              <a:rPr lang="ru-RU" sz="2000" dirty="0"/>
              <a:t>к словам </a:t>
            </a:r>
            <a:r>
              <a:rPr lang="ru-RU" sz="2000" b="1" i="1" dirty="0"/>
              <a:t>«соревнование»,</a:t>
            </a:r>
            <a:r>
              <a:rPr lang="ru-RU" sz="2000" dirty="0"/>
              <a:t> </a:t>
            </a:r>
            <a:r>
              <a:rPr lang="ru-RU" sz="2000" b="1" i="1" dirty="0"/>
              <a:t>«композиция».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323850" y="2838450"/>
            <a:ext cx="792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dirty="0"/>
              <a:t>3) </a:t>
            </a:r>
            <a:r>
              <a:rPr lang="ru-RU" sz="2000" b="1" dirty="0"/>
              <a:t>Назвать глаголы, обозначающие действия гимнасток.</a:t>
            </a:r>
            <a:r>
              <a:rPr lang="ru-RU" b="1" dirty="0"/>
              <a:t> 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755650" y="3284538"/>
            <a:ext cx="79200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i="1" dirty="0"/>
              <a:t>(тренируются, занимаются, разминаются, стоят, поднимаются, нагибаются, выполняют упражнения, отрабатывают движения, держат обруч, отдыхают, наблюдают, работают, тянут носок, вытянулись, расправили плечи, устремились вперед, вытянули руки)</a:t>
            </a:r>
            <a:r>
              <a:rPr lang="ru-RU" dirty="0"/>
              <a:t> </a:t>
            </a: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323850" y="4414838"/>
            <a:ext cx="84248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dirty="0"/>
              <a:t>4) </a:t>
            </a:r>
            <a:r>
              <a:rPr lang="ru-RU" sz="2000" b="1" dirty="0"/>
              <a:t>Назвать прилагательные, обозначающие теплый цвет и его оттенки</a:t>
            </a:r>
            <a:r>
              <a:rPr lang="ru-RU" b="1" dirty="0"/>
              <a:t>. 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1285852" y="4857760"/>
            <a:ext cx="710249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i="1" dirty="0"/>
              <a:t>(красный, оранжевый, желтый, коричневый, бордовый, вишневый, песочный, бурый, ярко-красный, желто-коричневый, желтоватый, кирпичный</a:t>
            </a:r>
            <a:r>
              <a:rPr lang="ru-RU" dirty="0"/>
              <a:t>). </a:t>
            </a:r>
          </a:p>
        </p:txBody>
      </p:sp>
      <p:pic>
        <p:nvPicPr>
          <p:cNvPr id="4099" name="Picture 3" descr="C:\Documents and Settings\Admin\Рабочий стол\для презентаций\досуг\спорт\J019903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357166"/>
            <a:ext cx="1500198" cy="19288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/>
      <p:bldP spid="75784" grpId="0" animBg="1"/>
      <p:bldP spid="75785" grpId="0"/>
      <p:bldP spid="75786" grpId="0"/>
      <p:bldP spid="75787" grpId="0"/>
      <p:bldP spid="757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7643813" cy="1341438"/>
          </a:xfrm>
        </p:spPr>
        <p:txBody>
          <a:bodyPr lIns="0" rIns="0" bIns="0" anchor="b">
            <a:normAutofit fontScale="90000"/>
          </a:bodyPr>
          <a:lstStyle/>
          <a:p>
            <a:r>
              <a:rPr lang="ru-RU" sz="2400" b="1" dirty="0">
                <a:solidFill>
                  <a:srgbClr val="996633"/>
                </a:solidFill>
              </a:rPr>
              <a:t/>
            </a:r>
            <a:br>
              <a:rPr lang="ru-RU" sz="2400" b="1" dirty="0">
                <a:solidFill>
                  <a:srgbClr val="996633"/>
                </a:solidFill>
              </a:rPr>
            </a:br>
            <a:r>
              <a:rPr lang="ru-RU" sz="3200" b="1" i="1" dirty="0">
                <a:solidFill>
                  <a:srgbClr val="002060"/>
                </a:solidFill>
              </a:rPr>
              <a:t>План работы </a:t>
            </a:r>
            <a:br>
              <a:rPr lang="ru-RU" sz="3200" b="1" i="1" dirty="0">
                <a:solidFill>
                  <a:srgbClr val="002060"/>
                </a:solidFill>
              </a:rPr>
            </a:br>
            <a:r>
              <a:rPr lang="ru-RU" sz="3200" b="1" i="1" dirty="0">
                <a:solidFill>
                  <a:srgbClr val="002060"/>
                </a:solidFill>
              </a:rPr>
              <a:t>над сочинением-репортажем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700213"/>
            <a:ext cx="8362950" cy="4800600"/>
          </a:xfrm>
        </p:spPr>
        <p:txBody>
          <a:bodyPr>
            <a:normAutofit/>
          </a:bodyPr>
          <a:lstStyle/>
          <a:p>
            <a:pPr marL="273050" indent="-273050">
              <a:lnSpc>
                <a:spcPct val="90000"/>
              </a:lnSpc>
              <a:tabLst>
                <a:tab pos="5197475" algn="l"/>
              </a:tabLst>
            </a:pPr>
            <a:r>
              <a:rPr lang="ru-RU" sz="2400" dirty="0"/>
              <a:t>Во-первых, необходимо </a:t>
            </a:r>
            <a:r>
              <a:rPr lang="ru-RU" sz="2400" b="1" dirty="0">
                <a:solidFill>
                  <a:srgbClr val="FF3300"/>
                </a:solidFill>
              </a:rPr>
              <a:t>дать название репортажу.</a:t>
            </a:r>
          </a:p>
          <a:p>
            <a:pPr marL="273050" indent="-273050">
              <a:lnSpc>
                <a:spcPct val="90000"/>
              </a:lnSpc>
              <a:tabLst>
                <a:tab pos="5197475" algn="l"/>
              </a:tabLst>
            </a:pPr>
            <a:r>
              <a:rPr lang="ru-RU" sz="2400" b="1" dirty="0">
                <a:solidFill>
                  <a:srgbClr val="FF3300"/>
                </a:solidFill>
              </a:rPr>
              <a:t>Вступление</a:t>
            </a:r>
            <a:r>
              <a:rPr lang="ru-RU" sz="2400" dirty="0">
                <a:solidFill>
                  <a:srgbClr val="BBC737"/>
                </a:solidFill>
              </a:rPr>
              <a:t> </a:t>
            </a:r>
            <a:r>
              <a:rPr lang="ru-RU" sz="2400" dirty="0"/>
              <a:t>(обосновать тему, изложить конкретный  факт, например: день посещения школы, место её расположения, причины посещения). Вступление должно быть небольшое, но информативное.</a:t>
            </a:r>
          </a:p>
          <a:p>
            <a:pPr marL="273050" indent="-273050">
              <a:lnSpc>
                <a:spcPct val="90000"/>
              </a:lnSpc>
              <a:tabLst>
                <a:tab pos="5197475" algn="l"/>
              </a:tabLst>
            </a:pPr>
            <a:r>
              <a:rPr lang="ru-RU" sz="2400" b="1" dirty="0">
                <a:solidFill>
                  <a:srgbClr val="FF3300"/>
                </a:solidFill>
              </a:rPr>
              <a:t>Основная часть</a:t>
            </a:r>
            <a:r>
              <a:rPr lang="ru-RU" sz="2400" b="1" dirty="0">
                <a:solidFill>
                  <a:srgbClr val="BBC737"/>
                </a:solidFill>
              </a:rPr>
              <a:t> </a:t>
            </a:r>
            <a:r>
              <a:rPr lang="ru-RU" sz="2400" dirty="0"/>
              <a:t>(описание спортивного зла, внешности гимнасток, их действий, поведение. Можно включить интервью с одной из гимнасток)</a:t>
            </a:r>
          </a:p>
          <a:p>
            <a:pPr marL="273050" indent="-273050">
              <a:lnSpc>
                <a:spcPct val="90000"/>
              </a:lnSpc>
              <a:tabLst>
                <a:tab pos="5197475" algn="l"/>
              </a:tabLst>
            </a:pPr>
            <a:r>
              <a:rPr lang="ru-RU" sz="2400" dirty="0">
                <a:solidFill>
                  <a:srgbClr val="FF3300"/>
                </a:solidFill>
              </a:rPr>
              <a:t>Заключение</a:t>
            </a:r>
            <a:r>
              <a:rPr lang="ru-RU" sz="2400" dirty="0">
                <a:solidFill>
                  <a:srgbClr val="BBC737"/>
                </a:solidFill>
              </a:rPr>
              <a:t> </a:t>
            </a:r>
            <a:r>
              <a:rPr lang="ru-RU" sz="2400" dirty="0"/>
              <a:t>(делается обобщение, вы выражаете своё мнение о картине или происходящем, личную точку зрения, пожелание)</a:t>
            </a:r>
          </a:p>
        </p:txBody>
      </p:sp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3"/>
          <a:srcRect b="4526"/>
          <a:stretch>
            <a:fillRect/>
          </a:stretch>
        </p:blipFill>
        <p:spPr bwMode="auto">
          <a:xfrm>
            <a:off x="7524750" y="403225"/>
            <a:ext cx="1150938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922337"/>
          </a:xfrm>
        </p:spPr>
        <p:txBody>
          <a:bodyPr/>
          <a:lstStyle/>
          <a:p>
            <a:pPr algn="l"/>
            <a:r>
              <a:rPr lang="en-US" sz="3400" b="1" i="1" dirty="0" smtClean="0">
                <a:solidFill>
                  <a:srgbClr val="002060"/>
                </a:solidFill>
              </a:rPr>
              <a:t>         </a:t>
            </a:r>
            <a:r>
              <a:rPr lang="ru-RU" sz="3400" b="1" i="1" dirty="0" smtClean="0">
                <a:solidFill>
                  <a:srgbClr val="002060"/>
                </a:solidFill>
              </a:rPr>
              <a:t>Возможное </a:t>
            </a:r>
            <a:r>
              <a:rPr lang="ru-RU" sz="3400" b="1" i="1" dirty="0">
                <a:solidFill>
                  <a:srgbClr val="002060"/>
                </a:solidFill>
              </a:rPr>
              <a:t>начало репортажа…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196975"/>
            <a:ext cx="8001057" cy="10795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«Однажды я увидел красочную афишу, сообщающую об открывающейся выставке. Я немедленно решил посетить картинную галерею. Зайдя туда, я увидел...»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71472" y="2492375"/>
            <a:ext cx="8572528" cy="863600"/>
          </a:xfrm>
        </p:spPr>
        <p:txBody>
          <a:bodyPr/>
          <a:lstStyle/>
          <a:p>
            <a:r>
              <a:rPr lang="ru-RU" sz="2200" i="1" dirty="0">
                <a:solidFill>
                  <a:srgbClr val="003300"/>
                </a:solidFill>
              </a:rPr>
              <a:t>«Здравствуйте, мы ведем репортаж из детской спортивной школы».</a:t>
            </a:r>
            <a:r>
              <a:rPr lang="ru-RU" dirty="0"/>
              <a:t> </a:t>
            </a: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642910" y="3357563"/>
            <a:ext cx="8143931" cy="100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   «Вы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</a:rPr>
              <a:t>бывали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 когда-нибудь на тренировке в гимнастическом зале?...»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500034" y="4221163"/>
            <a:ext cx="8643966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i="1" dirty="0"/>
              <a:t>  </a:t>
            </a:r>
            <a:r>
              <a:rPr lang="ru-RU" sz="2400" i="1" dirty="0">
                <a:solidFill>
                  <a:srgbClr val="003300"/>
                </a:solidFill>
              </a:rPr>
              <a:t>«Я стою перед дверью спортивного кабинета, сейчас там девочки-гимнастки. Их так много!..».</a:t>
            </a:r>
            <a:r>
              <a:rPr lang="ru-RU" sz="2800" dirty="0"/>
              <a:t> </a:t>
            </a:r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1714480" y="5300663"/>
            <a:ext cx="7072362" cy="98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</a:rPr>
              <a:t>Я очень переживала, стояла в коридоре школы и не знала с чего начать. Услышав веселый смех за дверью, я направилась туда…»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03433" name="Picture 9"/>
          <p:cNvPicPr>
            <a:picLocks noChangeAspect="1" noChangeArrowheads="1"/>
          </p:cNvPicPr>
          <p:nvPr/>
        </p:nvPicPr>
        <p:blipFill>
          <a:blip r:embed="rId3" cstate="print"/>
          <a:srcRect b="4526"/>
          <a:stretch>
            <a:fillRect/>
          </a:stretch>
        </p:blipFill>
        <p:spPr bwMode="auto">
          <a:xfrm>
            <a:off x="7667625" y="333375"/>
            <a:ext cx="992188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43813" cy="1143000"/>
          </a:xfrm>
        </p:spPr>
        <p:txBody>
          <a:bodyPr/>
          <a:lstStyle/>
          <a:p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</a:rPr>
              <a:t>Слова-связки</a:t>
            </a:r>
            <a:br>
              <a:rPr lang="ru-RU" sz="32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</a:rPr>
              <a:t>для использования в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репортаже: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вводные слова и словосочетания: </a:t>
            </a:r>
            <a:r>
              <a:rPr lang="ru-RU" sz="2800" b="1" i="1" dirty="0">
                <a:solidFill>
                  <a:srgbClr val="CC0000"/>
                </a:solidFill>
              </a:rPr>
              <a:t>кажется, по-моему, во-первых, я думаю, вероятно, моё мнение, на мой взгляд и т.п</a:t>
            </a:r>
            <a:r>
              <a:rPr lang="ru-RU" sz="2800" b="1" dirty="0">
                <a:solidFill>
                  <a:srgbClr val="CC0000"/>
                </a:solidFill>
              </a:rPr>
              <a:t>.;  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соединительные предлоги и союзы: </a:t>
            </a:r>
            <a:r>
              <a:rPr lang="ru-RU" sz="2800" b="1" i="1" dirty="0">
                <a:solidFill>
                  <a:srgbClr val="CC0000"/>
                </a:solidFill>
              </a:rPr>
              <a:t>и, да, в, на, об;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 наречия: </a:t>
            </a:r>
            <a:r>
              <a:rPr lang="ru-RU" sz="2800" b="1" i="1" dirty="0">
                <a:solidFill>
                  <a:srgbClr val="CC0000"/>
                </a:solidFill>
              </a:rPr>
              <a:t>здесь, тут, впереди, сзади, направо, налево, сначала, вверх, вниз, подобно, как будто, словно, точно;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местоимения: </a:t>
            </a:r>
            <a:r>
              <a:rPr lang="ru-RU" sz="2800" b="1" i="1" dirty="0">
                <a:solidFill>
                  <a:srgbClr val="CC0000"/>
                </a:solidFill>
              </a:rPr>
              <a:t>я, она, ты, к ней, у </a:t>
            </a:r>
            <a:r>
              <a:rPr lang="ru-RU" sz="2800" b="1" i="1" dirty="0" smtClean="0">
                <a:solidFill>
                  <a:srgbClr val="CC0000"/>
                </a:solidFill>
              </a:rPr>
              <a:t>нее.</a:t>
            </a:r>
            <a:endParaRPr lang="ru-RU" sz="2400" b="1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endParaRPr lang="ru-RU" sz="2400" b="1" dirty="0">
              <a:solidFill>
                <a:srgbClr val="CC0000"/>
              </a:solidFill>
            </a:endParaRPr>
          </a:p>
        </p:txBody>
      </p:sp>
      <p:pic>
        <p:nvPicPr>
          <p:cNvPr id="3074" name="Picture 2" descr="C:\Documents and Settings\Admin\Рабочий стол\для презентаций\Учёба\J019620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285729"/>
            <a:ext cx="1500198" cy="142875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16877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«Я  убежден, что молодому писателю очень полезна работа в  газете. Это школа,  заменить которую в литературе нельзя». (</a:t>
            </a:r>
            <a:r>
              <a:rPr lang="ru-RU" i="1" dirty="0" smtClean="0"/>
              <a:t>К. Федин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«Многие и многие русские писатели отдавали репортажу  много сил, внимания и находчивости». (</a:t>
            </a:r>
            <a:r>
              <a:rPr lang="ru-RU" i="1" dirty="0" smtClean="0"/>
              <a:t>В. Гиляровский</a:t>
            </a:r>
            <a:r>
              <a:rPr lang="ru-RU" dirty="0" smtClean="0"/>
              <a:t>)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Documents and Settings\Admin\Рабочий стол\для презентаций\Учёба\7b9c7b5fdd3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500042"/>
            <a:ext cx="1984365" cy="16430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571481"/>
            <a:ext cx="8329642" cy="2428891"/>
          </a:xfrm>
        </p:spPr>
        <p:txBody>
          <a:bodyPr>
            <a:normAutofit fontScale="825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ГИМНА́СТИКА,</a:t>
            </a:r>
            <a:r>
              <a:rPr lang="ru-RU" dirty="0" smtClean="0">
                <a:solidFill>
                  <a:srgbClr val="002060"/>
                </a:solidFill>
              </a:rPr>
              <a:t> -и, ж. Совокупность специально подобранных физических упражнений для укрепления здоровья и гармонического развития организма.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(словарь С.И.Ожегова)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Через нем. </a:t>
            </a:r>
            <a:r>
              <a:rPr lang="ru-RU" i="1" dirty="0" err="1" smtClean="0">
                <a:solidFill>
                  <a:srgbClr val="002060"/>
                </a:solidFill>
              </a:rPr>
              <a:t>Gymnastik</a:t>
            </a:r>
            <a:r>
              <a:rPr lang="ru-RU" i="1" dirty="0" smtClean="0">
                <a:solidFill>
                  <a:srgbClr val="002060"/>
                </a:solidFill>
              </a:rPr>
              <a:t> или непосредственно из лат. </a:t>
            </a:r>
            <a:r>
              <a:rPr lang="ru-RU" i="1" dirty="0" err="1" smtClean="0">
                <a:solidFill>
                  <a:srgbClr val="002060"/>
                </a:solidFill>
              </a:rPr>
              <a:t>gymnastica</a:t>
            </a:r>
            <a:r>
              <a:rPr lang="en-US" i="1" dirty="0" smtClean="0">
                <a:solidFill>
                  <a:srgbClr val="002060"/>
                </a:solidFill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143248"/>
            <a:ext cx="34290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996633"/>
                </a:solidFill>
                <a:latin typeface="Times New Roman" pitchFamily="18" charset="0"/>
              </a:rPr>
              <a:t>Однокоренные слова</a:t>
            </a:r>
          </a:p>
          <a:p>
            <a:r>
              <a:rPr lang="ru-RU" sz="2400" dirty="0" smtClean="0">
                <a:solidFill>
                  <a:srgbClr val="660066"/>
                </a:solidFill>
                <a:latin typeface="Times New Roman" pitchFamily="18" charset="0"/>
              </a:rPr>
              <a:t>      г</a:t>
            </a: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</a:rPr>
              <a:t>и</a:t>
            </a:r>
            <a:r>
              <a:rPr lang="ru-RU" sz="2400" dirty="0" smtClean="0">
                <a:solidFill>
                  <a:srgbClr val="660066"/>
                </a:solidFill>
                <a:latin typeface="Times New Roman" pitchFamily="18" charset="0"/>
              </a:rPr>
              <a:t>мнаст</a:t>
            </a:r>
          </a:p>
          <a:p>
            <a:r>
              <a:rPr lang="ru-RU" sz="2400" dirty="0" smtClean="0">
                <a:solidFill>
                  <a:srgbClr val="660066"/>
                </a:solidFill>
                <a:latin typeface="Times New Roman" pitchFamily="18" charset="0"/>
              </a:rPr>
              <a:t>      г</a:t>
            </a: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</a:rPr>
              <a:t>и</a:t>
            </a:r>
            <a:r>
              <a:rPr lang="ru-RU" sz="2400" dirty="0" smtClean="0">
                <a:solidFill>
                  <a:srgbClr val="660066"/>
                </a:solidFill>
                <a:latin typeface="Times New Roman" pitchFamily="18" charset="0"/>
              </a:rPr>
              <a:t>мнастка</a:t>
            </a:r>
          </a:p>
          <a:p>
            <a:r>
              <a:rPr lang="ru-RU" sz="2400" dirty="0" smtClean="0">
                <a:solidFill>
                  <a:srgbClr val="660066"/>
                </a:solidFill>
                <a:latin typeface="Times New Roman" pitchFamily="18" charset="0"/>
              </a:rPr>
              <a:t>      г</a:t>
            </a: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</a:rPr>
              <a:t>и</a:t>
            </a:r>
            <a:r>
              <a:rPr lang="ru-RU" sz="2400" dirty="0" smtClean="0">
                <a:solidFill>
                  <a:srgbClr val="660066"/>
                </a:solidFill>
                <a:latin typeface="Times New Roman" pitchFamily="18" charset="0"/>
              </a:rPr>
              <a:t>мнастический</a:t>
            </a:r>
            <a:endParaRPr lang="ru-RU" sz="2400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6000760" y="4357694"/>
            <a:ext cx="1223962" cy="704864"/>
            <a:chOff x="748" y="2341"/>
            <a:chExt cx="1089" cy="1134"/>
          </a:xfrm>
        </p:grpSpPr>
        <p:sp>
          <p:nvSpPr>
            <p:cNvPr id="8" name="Line 11"/>
            <p:cNvSpPr>
              <a:spLocks noChangeShapeType="1"/>
            </p:cNvSpPr>
            <p:nvPr/>
          </p:nvSpPr>
          <p:spPr bwMode="auto">
            <a:xfrm flipH="1" flipV="1">
              <a:off x="975" y="2341"/>
              <a:ext cx="862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 flipV="1">
              <a:off x="748" y="2523"/>
              <a:ext cx="1044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 flipV="1">
              <a:off x="1020" y="2750"/>
              <a:ext cx="77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 flipV="1">
              <a:off x="1020" y="2886"/>
              <a:ext cx="77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202" y="2976"/>
              <a:ext cx="589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flipH="1">
              <a:off x="930" y="2976"/>
              <a:ext cx="861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 flipH="1">
              <a:off x="975" y="3022"/>
              <a:ext cx="816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4429124" y="3929066"/>
            <a:ext cx="19288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</a:rPr>
              <a:t>художественная</a:t>
            </a:r>
          </a:p>
          <a:p>
            <a:pPr algn="just"/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</a:rPr>
              <a:t>спортивная</a:t>
            </a:r>
          </a:p>
          <a:p>
            <a:pPr algn="just"/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</a:rPr>
              <a:t>лечебная</a:t>
            </a:r>
          </a:p>
          <a:p>
            <a:pPr algn="just"/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</a:rPr>
              <a:t>утренняя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 rot="10800000" flipV="1">
            <a:off x="7358082" y="4519188"/>
            <a:ext cx="1500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</a:rPr>
              <a:t>гимнастика</a:t>
            </a:r>
            <a:endParaRPr lang="ru-RU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00113" y="-1006475"/>
            <a:ext cx="2305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FF3300"/>
                </a:solidFill>
                <a:latin typeface="Times New Roman" pitchFamily="18" charset="0"/>
              </a:rPr>
              <a:t>О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71472" y="571481"/>
            <a:ext cx="8143933" cy="2246769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</a:rPr>
              <a:t>ОСА́НКА,</a:t>
            </a:r>
            <a:r>
              <a:rPr lang="ru-RU" sz="2000" dirty="0">
                <a:solidFill>
                  <a:srgbClr val="002060"/>
                </a:solidFill>
              </a:rPr>
              <a:t> -и, ж. Внешность, манера держать себя (преимущ. о положении корпуса, складе фигуры). </a:t>
            </a:r>
          </a:p>
          <a:p>
            <a:pPr algn="r"/>
            <a:r>
              <a:rPr lang="ru-RU" sz="2000" dirty="0">
                <a:solidFill>
                  <a:srgbClr val="002060"/>
                </a:solidFill>
              </a:rPr>
              <a:t>(словарь С.И.Ожегова)</a:t>
            </a:r>
          </a:p>
          <a:p>
            <a:pPr algn="just"/>
            <a:r>
              <a:rPr lang="ru-RU" sz="2000" b="1" i="1" dirty="0">
                <a:solidFill>
                  <a:srgbClr val="002060"/>
                </a:solidFill>
              </a:rPr>
              <a:t>ОСА́НКА</a:t>
            </a:r>
            <a:r>
              <a:rPr lang="ru-RU" sz="2000" i="1" dirty="0">
                <a:solidFill>
                  <a:srgbClr val="002060"/>
                </a:solidFill>
              </a:rPr>
              <a:t> ж. стань, строй, склад живого тела, и общность приемов и всех движений его; хотя и можно сказать: У него дурная осанка, во вообще под осанкою разумеют стройность, величавость, приличие и красоту</a:t>
            </a:r>
            <a:r>
              <a:rPr lang="ru-RU" sz="2000" dirty="0">
                <a:solidFill>
                  <a:srgbClr val="002060"/>
                </a:solidFill>
              </a:rPr>
              <a:t>  (словарь В.Даля)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00034" y="3000373"/>
            <a:ext cx="313534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800" b="1" u="sng" dirty="0">
                <a:solidFill>
                  <a:srgbClr val="996633"/>
                </a:solidFill>
                <a:latin typeface="Times New Roman" pitchFamily="18" charset="0"/>
              </a:rPr>
              <a:t>Однокоренные слова</a:t>
            </a:r>
          </a:p>
          <a:p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      </a:t>
            </a:r>
            <a:r>
              <a:rPr lang="ru-RU" sz="2800" b="1" dirty="0" err="1">
                <a:solidFill>
                  <a:srgbClr val="FF3300"/>
                </a:solidFill>
                <a:latin typeface="Times New Roman" pitchFamily="18" charset="0"/>
              </a:rPr>
              <a:t>о</a:t>
            </a:r>
            <a:r>
              <a:rPr lang="ru-RU" sz="2800" dirty="0" err="1">
                <a:solidFill>
                  <a:srgbClr val="660066"/>
                </a:solidFill>
                <a:latin typeface="Times New Roman" pitchFamily="18" charset="0"/>
              </a:rPr>
              <a:t>саночка</a:t>
            </a:r>
            <a:endParaRPr lang="ru-RU" sz="2800" dirty="0">
              <a:solidFill>
                <a:srgbClr val="660066"/>
              </a:solidFill>
              <a:latin typeface="Times New Roman" pitchFamily="18" charset="0"/>
            </a:endParaRPr>
          </a:p>
          <a:p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      </a:t>
            </a:r>
            <a:r>
              <a:rPr lang="ru-RU" sz="2800" b="1" dirty="0">
                <a:solidFill>
                  <a:srgbClr val="FF3300"/>
                </a:solidFill>
                <a:latin typeface="Times New Roman" pitchFamily="18" charset="0"/>
              </a:rPr>
              <a:t>о</a:t>
            </a:r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санистый</a:t>
            </a:r>
          </a:p>
          <a:p>
            <a:endParaRPr lang="ru-RU" sz="2800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492500" y="3797300"/>
            <a:ext cx="36718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/>
            <a:r>
              <a:rPr lang="ru-RU" sz="2400" b="1" u="sng" dirty="0">
                <a:solidFill>
                  <a:srgbClr val="996633"/>
                </a:solidFill>
              </a:rPr>
              <a:t>Сочетаемость слов</a:t>
            </a:r>
            <a:endParaRPr lang="ru-RU" dirty="0">
              <a:latin typeface="Times New Roman" pitchFamily="18" charset="0"/>
            </a:endParaRPr>
          </a:p>
          <a:p>
            <a:pPr marL="342900" indent="-342900" algn="ctr"/>
            <a:endParaRPr lang="ru-RU" sz="2000" dirty="0">
              <a:latin typeface="Times New Roman" pitchFamily="18" charset="0"/>
            </a:endParaRPr>
          </a:p>
          <a:p>
            <a:pPr marL="342900" indent="-342900" algn="ctr"/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7235825" y="4724400"/>
            <a:ext cx="190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</a:rPr>
              <a:t>осанка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867400" y="4652963"/>
            <a:ext cx="1152525" cy="863600"/>
            <a:chOff x="748" y="2341"/>
            <a:chExt cx="1089" cy="1134"/>
          </a:xfrm>
        </p:grpSpPr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 flipH="1" flipV="1">
              <a:off x="975" y="2341"/>
              <a:ext cx="862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 flipH="1" flipV="1">
              <a:off x="748" y="2523"/>
              <a:ext cx="1044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flipH="1" flipV="1">
              <a:off x="1020" y="2750"/>
              <a:ext cx="77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 flipH="1" flipV="1">
              <a:off x="1020" y="2886"/>
              <a:ext cx="77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 flipH="1">
              <a:off x="1202" y="2976"/>
              <a:ext cx="589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 flipH="1">
              <a:off x="930" y="2976"/>
              <a:ext cx="861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 flipH="1">
              <a:off x="975" y="3022"/>
              <a:ext cx="816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3708400" y="4437063"/>
            <a:ext cx="2305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</a:rPr>
              <a:t>гордая</a:t>
            </a:r>
          </a:p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</a:rPr>
              <a:t>величественная</a:t>
            </a:r>
          </a:p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</a:rPr>
              <a:t>неправильная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/>
      <p:bldP spid="22535" grpId="0"/>
      <p:bldP spid="22537" grpId="0"/>
      <p:bldP spid="225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79613" y="-1006475"/>
            <a:ext cx="2305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FF3300"/>
                </a:solidFill>
                <a:latin typeface="Times New Roman" pitchFamily="18" charset="0"/>
              </a:rPr>
              <a:t>Е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000101" y="500042"/>
            <a:ext cx="7215237" cy="2246769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/>
            <a:r>
              <a:rPr lang="ru-RU" sz="2000" b="1" dirty="0">
                <a:solidFill>
                  <a:srgbClr val="002060"/>
                </a:solidFill>
              </a:rPr>
              <a:t>ТРЕ́НЕР, -а, м. </a:t>
            </a:r>
            <a:r>
              <a:rPr lang="ru-RU" sz="2000" dirty="0">
                <a:solidFill>
                  <a:srgbClr val="002060"/>
                </a:solidFill>
              </a:rPr>
              <a:t>Специалист по тренировке спортсменов. (словарь С.И.Ожегова)</a:t>
            </a:r>
          </a:p>
          <a:p>
            <a:pPr marL="342900" indent="-342900"/>
            <a:r>
              <a:rPr lang="ru-RU" sz="2000" b="1" i="1" dirty="0">
                <a:solidFill>
                  <a:srgbClr val="002060"/>
                </a:solidFill>
              </a:rPr>
              <a:t>ТРЕ́НЕР</a:t>
            </a:r>
            <a:r>
              <a:rPr lang="ru-RU" sz="2000" i="1" dirty="0">
                <a:solidFill>
                  <a:srgbClr val="002060"/>
                </a:solidFill>
              </a:rPr>
              <a:t> (с ·англ. ·удар.) и ТРЕНЁР (с ·франц. ·удар.), тренера, ·муж. (·франц. </a:t>
            </a:r>
            <a:r>
              <a:rPr lang="ru-RU" sz="2000" i="1" dirty="0" err="1">
                <a:solidFill>
                  <a:srgbClr val="002060"/>
                </a:solidFill>
              </a:rPr>
              <a:t>traineur</a:t>
            </a:r>
            <a:r>
              <a:rPr lang="ru-RU" sz="2000" i="1" dirty="0">
                <a:solidFill>
                  <a:srgbClr val="002060"/>
                </a:solidFill>
              </a:rPr>
              <a:t>, ·англ. </a:t>
            </a:r>
            <a:r>
              <a:rPr lang="ru-RU" sz="2000" i="1" dirty="0" err="1">
                <a:solidFill>
                  <a:srgbClr val="002060"/>
                </a:solidFill>
              </a:rPr>
              <a:t>trainer</a:t>
            </a:r>
            <a:r>
              <a:rPr lang="ru-RU" sz="2000" i="1" dirty="0">
                <a:solidFill>
                  <a:srgbClr val="002060"/>
                </a:solidFill>
              </a:rPr>
              <a:t>) (спорт.). Человек, профессионально занимающийся тренировкой кого-нибудь (спортсмена, приручаемого животного) (в словаре Ушакова)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356100" y="3717925"/>
            <a:ext cx="36718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/>
            <a:r>
              <a:rPr lang="ru-RU" sz="2400" b="1" u="sng" dirty="0">
                <a:solidFill>
                  <a:srgbClr val="996633"/>
                </a:solidFill>
              </a:rPr>
              <a:t>Сочетаемость слов</a:t>
            </a:r>
            <a:endParaRPr lang="ru-RU" dirty="0">
              <a:latin typeface="Times New Roman" pitchFamily="18" charset="0"/>
            </a:endParaRPr>
          </a:p>
          <a:p>
            <a:pPr marL="342900" indent="-342900" algn="ctr"/>
            <a:endParaRPr lang="ru-RU" sz="2000" dirty="0">
              <a:latin typeface="Times New Roman" pitchFamily="18" charset="0"/>
            </a:endParaRPr>
          </a:p>
          <a:p>
            <a:pPr marL="342900" indent="-342900" algn="ctr"/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7380288" y="4365625"/>
            <a:ext cx="1547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</a:rPr>
              <a:t>тренер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156325" y="4149725"/>
            <a:ext cx="1152525" cy="1079500"/>
            <a:chOff x="748" y="2341"/>
            <a:chExt cx="1089" cy="1134"/>
          </a:xfrm>
        </p:grpSpPr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 flipH="1" flipV="1">
              <a:off x="975" y="2341"/>
              <a:ext cx="862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 flipH="1" flipV="1">
              <a:off x="748" y="2523"/>
              <a:ext cx="1044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 flipH="1" flipV="1">
              <a:off x="1020" y="2750"/>
              <a:ext cx="77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 flipH="1" flipV="1">
              <a:off x="1020" y="2886"/>
              <a:ext cx="77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 flipH="1">
              <a:off x="1202" y="2976"/>
              <a:ext cx="589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 flipH="1">
              <a:off x="930" y="2976"/>
              <a:ext cx="861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 flipH="1">
              <a:off x="975" y="3022"/>
              <a:ext cx="816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3851275" y="4187825"/>
            <a:ext cx="2952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</a:rPr>
              <a:t>заслуженный</a:t>
            </a:r>
          </a:p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</a:rPr>
              <a:t>опытный </a:t>
            </a:r>
          </a:p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</a:rPr>
              <a:t>сборной команды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928662" y="3071811"/>
            <a:ext cx="270671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800" b="1" u="sng" dirty="0">
                <a:solidFill>
                  <a:srgbClr val="996633"/>
                </a:solidFill>
                <a:latin typeface="Times New Roman" pitchFamily="18" charset="0"/>
              </a:rPr>
              <a:t>Однокоренные слова</a:t>
            </a:r>
          </a:p>
          <a:p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  </a:t>
            </a:r>
            <a:r>
              <a:rPr lang="ru-RU" sz="2800" dirty="0" smtClean="0">
                <a:solidFill>
                  <a:srgbClr val="660066"/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трен</a:t>
            </a:r>
            <a:r>
              <a:rPr lang="ru-RU" sz="2800" b="1" dirty="0">
                <a:solidFill>
                  <a:srgbClr val="FF3300"/>
                </a:solidFill>
                <a:latin typeface="Times New Roman" pitchFamily="18" charset="0"/>
              </a:rPr>
              <a:t>е</a:t>
            </a:r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рша</a:t>
            </a:r>
          </a:p>
          <a:p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   </a:t>
            </a:r>
            <a:r>
              <a:rPr lang="ru-RU" sz="2800" dirty="0" smtClean="0">
                <a:solidFill>
                  <a:srgbClr val="660066"/>
                </a:solidFill>
                <a:latin typeface="Times New Roman" pitchFamily="18" charset="0"/>
              </a:rPr>
              <a:t>трен</a:t>
            </a:r>
            <a:r>
              <a:rPr lang="ru-RU" sz="2800" b="1" dirty="0" smtClean="0">
                <a:solidFill>
                  <a:srgbClr val="FF3300"/>
                </a:solidFill>
                <a:latin typeface="Times New Roman" pitchFamily="18" charset="0"/>
              </a:rPr>
              <a:t>е</a:t>
            </a:r>
            <a:r>
              <a:rPr lang="ru-RU" sz="2800" dirty="0" smtClean="0">
                <a:solidFill>
                  <a:srgbClr val="660066"/>
                </a:solidFill>
                <a:latin typeface="Times New Roman" pitchFamily="18" charset="0"/>
              </a:rPr>
              <a:t>рский</a:t>
            </a:r>
            <a:endParaRPr lang="ru-RU" sz="2800" dirty="0">
              <a:solidFill>
                <a:srgbClr val="660066"/>
              </a:solidFill>
              <a:latin typeface="Times New Roman" pitchFamily="18" charset="0"/>
            </a:endParaRPr>
          </a:p>
          <a:p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   </a:t>
            </a:r>
            <a:r>
              <a:rPr lang="ru-RU" sz="2800" dirty="0" smtClean="0">
                <a:solidFill>
                  <a:srgbClr val="660066"/>
                </a:solidFill>
                <a:latin typeface="Times New Roman" pitchFamily="18" charset="0"/>
              </a:rPr>
              <a:t>трен</a:t>
            </a:r>
            <a:r>
              <a:rPr lang="ru-RU" sz="2800" b="1" dirty="0" smtClean="0">
                <a:solidFill>
                  <a:srgbClr val="FF3300"/>
                </a:solidFill>
                <a:latin typeface="Times New Roman" pitchFamily="18" charset="0"/>
              </a:rPr>
              <a:t>и</a:t>
            </a:r>
            <a:r>
              <a:rPr lang="ru-RU" sz="2800" dirty="0" smtClean="0">
                <a:solidFill>
                  <a:srgbClr val="660066"/>
                </a:solidFill>
                <a:latin typeface="Times New Roman" pitchFamily="18" charset="0"/>
              </a:rPr>
              <a:t>роваться</a:t>
            </a:r>
            <a:endParaRPr lang="ru-RU" sz="2800" dirty="0">
              <a:solidFill>
                <a:srgbClr val="660066"/>
              </a:solidFill>
              <a:latin typeface="Times New Roman" pitchFamily="18" charset="0"/>
            </a:endParaRPr>
          </a:p>
          <a:p>
            <a:endParaRPr lang="ru-RU" sz="2800" dirty="0">
              <a:solidFill>
                <a:srgbClr val="66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1" grpId="0"/>
      <p:bldP spid="26633" grpId="0"/>
      <p:bldP spid="26642" grpId="0"/>
      <p:bldP spid="266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00035" y="642918"/>
            <a:ext cx="8320116" cy="1569660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ТРЕНИРОВА́ТЬ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, -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рую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, -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руешь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; -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ованный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; несов.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кого (что). Обучая, упражнять в каком-н. деле. </a:t>
            </a:r>
          </a:p>
          <a:p>
            <a:pPr marL="342900" indent="-342900">
              <a:buFontTx/>
              <a:buAutoNum type="arabicPeriod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что. Упражняя, приучать к чему-н. Т. Память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(словарь С.И.Ожегова)</a:t>
            </a: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356100" y="3717925"/>
            <a:ext cx="36718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/>
            <a:r>
              <a:rPr lang="ru-RU" sz="2400" b="1" u="sng" dirty="0">
                <a:solidFill>
                  <a:srgbClr val="996633"/>
                </a:solidFill>
              </a:rPr>
              <a:t>Сочетаемость слов</a:t>
            </a:r>
            <a:endParaRPr lang="ru-RU" dirty="0">
              <a:latin typeface="Times New Roman" pitchFamily="18" charset="0"/>
            </a:endParaRPr>
          </a:p>
          <a:p>
            <a:pPr marL="342900" indent="-342900" algn="ctr"/>
            <a:endParaRPr lang="ru-RU" sz="2000" dirty="0">
              <a:latin typeface="Times New Roman" pitchFamily="18" charset="0"/>
            </a:endParaRPr>
          </a:p>
          <a:p>
            <a:pPr marL="342900" indent="-342900" algn="ctr"/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6948488" y="4365625"/>
            <a:ext cx="197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</a:rPr>
              <a:t>тренировать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724525" y="4365625"/>
            <a:ext cx="1152525" cy="863600"/>
            <a:chOff x="748" y="2341"/>
            <a:chExt cx="1089" cy="1134"/>
          </a:xfrm>
        </p:grpSpPr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 flipH="1" flipV="1">
              <a:off x="975" y="2341"/>
              <a:ext cx="862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 flipH="1" flipV="1">
              <a:off x="748" y="2523"/>
              <a:ext cx="1044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 flipH="1" flipV="1">
              <a:off x="1020" y="2750"/>
              <a:ext cx="77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 flipH="1" flipV="1">
              <a:off x="1020" y="2886"/>
              <a:ext cx="77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 flipH="1">
              <a:off x="1202" y="2976"/>
              <a:ext cx="589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 flipH="1">
              <a:off x="930" y="2976"/>
              <a:ext cx="861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688" name="Line 16"/>
            <p:cNvSpPr>
              <a:spLocks noChangeShapeType="1"/>
            </p:cNvSpPr>
            <p:nvPr/>
          </p:nvSpPr>
          <p:spPr bwMode="auto">
            <a:xfrm flipH="1">
              <a:off x="975" y="3022"/>
              <a:ext cx="816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3924300" y="4187825"/>
            <a:ext cx="23764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</a:rPr>
              <a:t>память</a:t>
            </a:r>
          </a:p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</a:rPr>
              <a:t>спортсменов </a:t>
            </a:r>
          </a:p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</a:rPr>
              <a:t>животных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642910" y="2500305"/>
            <a:ext cx="264320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800" b="1" u="sng" dirty="0">
                <a:solidFill>
                  <a:srgbClr val="996633"/>
                </a:solidFill>
                <a:latin typeface="Times New Roman" pitchFamily="18" charset="0"/>
              </a:rPr>
              <a:t>Однокоренные слова</a:t>
            </a:r>
          </a:p>
          <a:p>
            <a:r>
              <a:rPr lang="ru-RU" sz="2800" dirty="0" smtClean="0">
                <a:solidFill>
                  <a:srgbClr val="660066"/>
                </a:solidFill>
                <a:latin typeface="Times New Roman" pitchFamily="18" charset="0"/>
              </a:rPr>
              <a:t>трен</a:t>
            </a:r>
            <a:r>
              <a:rPr lang="ru-RU" sz="2800" b="1" dirty="0" smtClean="0">
                <a:solidFill>
                  <a:srgbClr val="FF3300"/>
                </a:solidFill>
                <a:latin typeface="Times New Roman" pitchFamily="18" charset="0"/>
              </a:rPr>
              <a:t>и</a:t>
            </a:r>
            <a:r>
              <a:rPr lang="ru-RU" sz="2800" dirty="0" smtClean="0">
                <a:solidFill>
                  <a:srgbClr val="660066"/>
                </a:solidFill>
                <a:latin typeface="Times New Roman" pitchFamily="18" charset="0"/>
              </a:rPr>
              <a:t>ровка</a:t>
            </a:r>
            <a:endParaRPr lang="ru-RU" sz="2800" dirty="0">
              <a:solidFill>
                <a:srgbClr val="660066"/>
              </a:solidFill>
              <a:latin typeface="Times New Roman" pitchFamily="18" charset="0"/>
            </a:endParaRPr>
          </a:p>
          <a:p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      трен</a:t>
            </a:r>
            <a:r>
              <a:rPr lang="ru-RU" sz="2800" b="1" dirty="0">
                <a:solidFill>
                  <a:srgbClr val="FF3300"/>
                </a:solidFill>
                <a:latin typeface="Times New Roman" pitchFamily="18" charset="0"/>
              </a:rPr>
              <a:t>и</a:t>
            </a:r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ровочный</a:t>
            </a:r>
          </a:p>
          <a:p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      трен</a:t>
            </a:r>
            <a:r>
              <a:rPr lang="ru-RU" sz="2800" b="1" dirty="0">
                <a:solidFill>
                  <a:srgbClr val="FF3300"/>
                </a:solidFill>
                <a:latin typeface="Times New Roman" pitchFamily="18" charset="0"/>
              </a:rPr>
              <a:t>и</a:t>
            </a:r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роваться</a:t>
            </a:r>
          </a:p>
          <a:p>
            <a:endParaRPr lang="ru-RU" sz="2800" dirty="0">
              <a:solidFill>
                <a:srgbClr val="66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78" grpId="0"/>
      <p:bldP spid="28680" grpId="0"/>
      <p:bldP spid="28689" grpId="0"/>
      <p:bldP spid="286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00113" y="-1006475"/>
            <a:ext cx="2305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FF3300"/>
                </a:solidFill>
                <a:latin typeface="Times New Roman" pitchFamily="18" charset="0"/>
              </a:rPr>
              <a:t>Е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00035" y="500043"/>
            <a:ext cx="8001056" cy="2554545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/>
            <a:r>
              <a:rPr lang="ru-RU" sz="2000" b="1" dirty="0">
                <a:solidFill>
                  <a:srgbClr val="002060"/>
                </a:solidFill>
              </a:rPr>
              <a:t>ЧЕМПИО́Н</a:t>
            </a:r>
            <a:r>
              <a:rPr lang="ru-RU" sz="2000" dirty="0">
                <a:solidFill>
                  <a:srgbClr val="002060"/>
                </a:solidFill>
              </a:rPr>
              <a:t>, -а, м.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Спортсмен (или спортивная команда) победитель в соревнованиях по какому-н. виду спорта на первенство города, страны, какого-н. региона, мира. </a:t>
            </a:r>
          </a:p>
          <a:p>
            <a:pPr marL="342900" indent="-342900">
              <a:buFontTx/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 Животное, занявшее первое место на выставке, соревнованиях</a:t>
            </a:r>
            <a:r>
              <a:rPr lang="ru-RU" sz="2000" i="1" dirty="0">
                <a:solidFill>
                  <a:srgbClr val="002060"/>
                </a:solidFill>
              </a:rPr>
              <a:t>.</a:t>
            </a:r>
            <a:r>
              <a:rPr lang="ru-RU" sz="2000" dirty="0">
                <a:solidFill>
                  <a:srgbClr val="002060"/>
                </a:solidFill>
              </a:rPr>
              <a:t>(словарь С.И.Ожегова)</a:t>
            </a:r>
          </a:p>
          <a:p>
            <a:pPr marL="342900" indent="-342900"/>
            <a:r>
              <a:rPr lang="ru-RU" sz="2000" b="1" i="1" dirty="0">
                <a:solidFill>
                  <a:srgbClr val="002060"/>
                </a:solidFill>
              </a:rPr>
              <a:t>ЧЕМПИО́Н </a:t>
            </a:r>
            <a:r>
              <a:rPr lang="ru-RU" sz="2000" i="1" dirty="0">
                <a:solidFill>
                  <a:srgbClr val="002060"/>
                </a:solidFill>
              </a:rPr>
              <a:t> из англ. </a:t>
            </a:r>
            <a:r>
              <a:rPr lang="ru-RU" sz="2000" i="1" dirty="0" err="1">
                <a:solidFill>
                  <a:srgbClr val="002060"/>
                </a:solidFill>
              </a:rPr>
              <a:t>сhаmрiоn</a:t>
            </a:r>
            <a:r>
              <a:rPr lang="ru-RU" sz="2000" i="1" dirty="0">
                <a:solidFill>
                  <a:srgbClr val="002060"/>
                </a:solidFill>
              </a:rPr>
              <a:t> "борец, победитель" от ст.-франц. </a:t>
            </a:r>
            <a:r>
              <a:rPr lang="ru-RU" sz="2000" i="1" dirty="0" err="1">
                <a:solidFill>
                  <a:srgbClr val="002060"/>
                </a:solidFill>
              </a:rPr>
              <a:t>сhаmрiоn</a:t>
            </a:r>
            <a:r>
              <a:rPr lang="ru-RU" sz="2000" i="1" dirty="0">
                <a:solidFill>
                  <a:srgbClr val="002060"/>
                </a:solidFill>
              </a:rPr>
              <a:t> из </a:t>
            </a:r>
            <a:r>
              <a:rPr lang="ru-RU" sz="2000" i="1" dirty="0" err="1">
                <a:solidFill>
                  <a:srgbClr val="002060"/>
                </a:solidFill>
              </a:rPr>
              <a:t>народнолат</a:t>
            </a:r>
            <a:r>
              <a:rPr lang="ru-RU" sz="2000" i="1" dirty="0">
                <a:solidFill>
                  <a:srgbClr val="002060"/>
                </a:solidFill>
              </a:rPr>
              <a:t>. </a:t>
            </a:r>
            <a:r>
              <a:rPr lang="ru-RU" sz="2000" i="1" dirty="0" err="1">
                <a:solidFill>
                  <a:srgbClr val="002060"/>
                </a:solidFill>
              </a:rPr>
              <a:t>саmрiōnеm</a:t>
            </a:r>
            <a:r>
              <a:rPr lang="ru-RU" sz="2000" i="1" dirty="0">
                <a:solidFill>
                  <a:srgbClr val="002060"/>
                </a:solidFill>
              </a:rPr>
              <a:t>, </a:t>
            </a:r>
            <a:r>
              <a:rPr lang="ru-RU" sz="2000" i="1" dirty="0" err="1">
                <a:solidFill>
                  <a:srgbClr val="002060"/>
                </a:solidFill>
              </a:rPr>
              <a:t>зап.-герм</a:t>
            </a:r>
            <a:r>
              <a:rPr lang="ru-RU" sz="2000" i="1" dirty="0">
                <a:solidFill>
                  <a:srgbClr val="002060"/>
                </a:solidFill>
              </a:rPr>
              <a:t>. </a:t>
            </a:r>
            <a:r>
              <a:rPr lang="ru-RU" sz="2000" i="1" dirty="0" err="1">
                <a:solidFill>
                  <a:srgbClr val="002060"/>
                </a:solidFill>
              </a:rPr>
              <a:t>kampjo</a:t>
            </a:r>
            <a:r>
              <a:rPr lang="ru-RU" sz="2000" i="1" dirty="0">
                <a:solidFill>
                  <a:srgbClr val="002060"/>
                </a:solidFill>
              </a:rPr>
              <a:t> "борец"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14282" y="3357562"/>
            <a:ext cx="36353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 b="1" u="sng" dirty="0">
                <a:solidFill>
                  <a:srgbClr val="996633"/>
                </a:solidFill>
                <a:latin typeface="Times New Roman" pitchFamily="18" charset="0"/>
              </a:rPr>
              <a:t>Однокоренные слова</a:t>
            </a:r>
          </a:p>
          <a:p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      ч</a:t>
            </a:r>
            <a:r>
              <a:rPr lang="ru-RU" sz="2800" b="1" dirty="0">
                <a:solidFill>
                  <a:srgbClr val="FF3300"/>
                </a:solidFill>
                <a:latin typeface="Times New Roman" pitchFamily="18" charset="0"/>
              </a:rPr>
              <a:t>е</a:t>
            </a:r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мпионка</a:t>
            </a:r>
          </a:p>
          <a:p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      ч</a:t>
            </a:r>
            <a:r>
              <a:rPr lang="ru-RU" sz="2800" b="1" dirty="0">
                <a:solidFill>
                  <a:srgbClr val="FF3300"/>
                </a:solidFill>
                <a:latin typeface="Times New Roman" pitchFamily="18" charset="0"/>
              </a:rPr>
              <a:t>е</a:t>
            </a:r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мпионат</a:t>
            </a:r>
          </a:p>
          <a:p>
            <a:endParaRPr lang="ru-RU" sz="2800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492500" y="3973513"/>
            <a:ext cx="36718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/>
            <a:r>
              <a:rPr lang="ru-RU" sz="2400" b="1" u="sng" dirty="0">
                <a:solidFill>
                  <a:srgbClr val="996633"/>
                </a:solidFill>
              </a:rPr>
              <a:t>Сочетаемость слов</a:t>
            </a:r>
            <a:endParaRPr lang="ru-RU" dirty="0">
              <a:latin typeface="Times New Roman" pitchFamily="18" charset="0"/>
            </a:endParaRPr>
          </a:p>
          <a:p>
            <a:pPr marL="342900" indent="-342900" algn="ctr"/>
            <a:endParaRPr lang="ru-RU" sz="2000" dirty="0">
              <a:latin typeface="Times New Roman" pitchFamily="18" charset="0"/>
            </a:endParaRPr>
          </a:p>
          <a:p>
            <a:pPr marL="342900" indent="-342900" algn="ctr"/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7596188" y="4724400"/>
            <a:ext cx="1547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3300"/>
                </a:solidFill>
                <a:latin typeface="Times New Roman" pitchFamily="18" charset="0"/>
              </a:rPr>
              <a:t>чемпион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 rot="-585919">
            <a:off x="6083300" y="4489450"/>
            <a:ext cx="1511300" cy="1081088"/>
            <a:chOff x="748" y="2341"/>
            <a:chExt cx="1089" cy="1134"/>
          </a:xfrm>
        </p:grpSpPr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 flipH="1" flipV="1">
              <a:off x="975" y="2341"/>
              <a:ext cx="862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 flipH="1" flipV="1">
              <a:off x="748" y="2523"/>
              <a:ext cx="1044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 flipH="1" flipV="1">
              <a:off x="1020" y="2750"/>
              <a:ext cx="77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4" name="Line 14"/>
            <p:cNvSpPr>
              <a:spLocks noChangeShapeType="1"/>
            </p:cNvSpPr>
            <p:nvPr/>
          </p:nvSpPr>
          <p:spPr bwMode="auto">
            <a:xfrm flipH="1" flipV="1">
              <a:off x="1020" y="2886"/>
              <a:ext cx="77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5" name="Line 15"/>
            <p:cNvSpPr>
              <a:spLocks noChangeShapeType="1"/>
            </p:cNvSpPr>
            <p:nvPr/>
          </p:nvSpPr>
          <p:spPr bwMode="auto">
            <a:xfrm flipH="1">
              <a:off x="1202" y="2976"/>
              <a:ext cx="589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6" name="Line 16"/>
            <p:cNvSpPr>
              <a:spLocks noChangeShapeType="1"/>
            </p:cNvSpPr>
            <p:nvPr/>
          </p:nvSpPr>
          <p:spPr bwMode="auto">
            <a:xfrm flipH="1">
              <a:off x="930" y="2976"/>
              <a:ext cx="861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7" name="Line 17"/>
            <p:cNvSpPr>
              <a:spLocks noChangeShapeType="1"/>
            </p:cNvSpPr>
            <p:nvPr/>
          </p:nvSpPr>
          <p:spPr bwMode="auto">
            <a:xfrm flipH="1">
              <a:off x="975" y="3022"/>
              <a:ext cx="816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4140200" y="4362450"/>
            <a:ext cx="26638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</a:rPr>
              <a:t>абсолютный</a:t>
            </a:r>
          </a:p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</a:rPr>
              <a:t>олимпийский</a:t>
            </a:r>
          </a:p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</a:rPr>
              <a:t>по шахматам</a:t>
            </a:r>
          </a:p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</a:rPr>
              <a:t>мира, страны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6" grpId="0"/>
      <p:bldP spid="25607" grpId="0"/>
      <p:bldP spid="25609" grpId="0"/>
      <p:bldP spid="256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500034" y="357167"/>
            <a:ext cx="8248679" cy="3477875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 algn="just"/>
            <a:r>
              <a:rPr lang="ru-RU" sz="2000" b="1" dirty="0">
                <a:solidFill>
                  <a:srgbClr val="002060"/>
                </a:solidFill>
              </a:rPr>
              <a:t>РЕПОРТА́Ж</a:t>
            </a:r>
            <a:r>
              <a:rPr lang="ru-RU" sz="2000" dirty="0">
                <a:solidFill>
                  <a:srgbClr val="002060"/>
                </a:solidFill>
              </a:rPr>
              <a:t>, -а, м.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indent="-342900" algn="just"/>
            <a:r>
              <a:rPr lang="ru-RU" sz="2000" b="1" dirty="0">
                <a:solidFill>
                  <a:srgbClr val="002060"/>
                </a:solidFill>
              </a:rPr>
              <a:t>1.</a:t>
            </a:r>
            <a:r>
              <a:rPr lang="ru-RU" sz="2000" dirty="0">
                <a:solidFill>
                  <a:srgbClr val="002060"/>
                </a:solidFill>
              </a:rPr>
              <a:t> Сообщение о местных событиях, о событиях дня, информация (в печати, по радио, телевидению). Р. о футбольном матче. Р. с места события.</a:t>
            </a:r>
            <a:endParaRPr lang="ru-RU" sz="2000" b="1" dirty="0">
              <a:solidFill>
                <a:srgbClr val="002060"/>
              </a:solidFill>
            </a:endParaRPr>
          </a:p>
          <a:p>
            <a:pPr marL="342900" indent="-342900" algn="just"/>
            <a:r>
              <a:rPr lang="ru-RU" sz="2000" b="1" dirty="0">
                <a:solidFill>
                  <a:srgbClr val="002060"/>
                </a:solidFill>
              </a:rPr>
              <a:t>2.</a:t>
            </a:r>
            <a:r>
              <a:rPr lang="ru-RU" sz="2000" dirty="0">
                <a:solidFill>
                  <a:srgbClr val="002060"/>
                </a:solidFill>
              </a:rPr>
              <a:t> Работа корреспондента, пишущего такие сообщения </a:t>
            </a:r>
          </a:p>
          <a:p>
            <a:pPr marL="342900" indent="-342900" algn="r"/>
            <a:r>
              <a:rPr lang="ru-RU" sz="2000" dirty="0">
                <a:solidFill>
                  <a:srgbClr val="002060"/>
                </a:solidFill>
              </a:rPr>
              <a:t>(словарь С.И.Ожегова)</a:t>
            </a:r>
          </a:p>
          <a:p>
            <a:pPr marL="342900" indent="-342900" algn="just"/>
            <a:r>
              <a:rPr lang="ru-RU" sz="2000" b="1" i="1" dirty="0">
                <a:solidFill>
                  <a:srgbClr val="002060"/>
                </a:solidFill>
              </a:rPr>
              <a:t>РЕПОРТА́Ж,</a:t>
            </a:r>
            <a:r>
              <a:rPr lang="ru-RU" sz="2000" i="1" dirty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(от </a:t>
            </a:r>
            <a:r>
              <a:rPr lang="ru-RU" sz="2000" i="1" dirty="0">
                <a:solidFill>
                  <a:srgbClr val="002060"/>
                </a:solidFill>
              </a:rPr>
              <a:t>англ. </a:t>
            </a:r>
            <a:r>
              <a:rPr lang="ru-RU" sz="2000" i="1" dirty="0" err="1">
                <a:solidFill>
                  <a:srgbClr val="002060"/>
                </a:solidFill>
              </a:rPr>
              <a:t>report</a:t>
            </a:r>
            <a:r>
              <a:rPr lang="ru-RU" sz="2000" i="1" dirty="0">
                <a:solidFill>
                  <a:srgbClr val="002060"/>
                </a:solidFill>
              </a:rPr>
              <a:t> - сообщать), жанр журналистики, оперативно сообщающий для печати, радио, телевидения о каком-либо событии, очевидцем или участником которого является корреспондент.</a:t>
            </a:r>
          </a:p>
          <a:p>
            <a:pPr marL="342900" indent="-342900" algn="r"/>
            <a:r>
              <a:rPr lang="ru-RU" sz="2000" i="1" dirty="0">
                <a:solidFill>
                  <a:srgbClr val="002060"/>
                </a:solidFill>
              </a:rPr>
              <a:t>(Большая Советская Энциклопедия)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3635375" y="4652963"/>
            <a:ext cx="36718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ctr"/>
            <a:r>
              <a:rPr lang="ru-RU" sz="2400" b="1" u="sng" dirty="0">
                <a:solidFill>
                  <a:srgbClr val="996633"/>
                </a:solidFill>
              </a:rPr>
              <a:t>Сочетаемость слов</a:t>
            </a:r>
            <a:endParaRPr lang="ru-RU" dirty="0">
              <a:latin typeface="Times New Roman" pitchFamily="18" charset="0"/>
            </a:endParaRPr>
          </a:p>
          <a:p>
            <a:pPr marL="342900" indent="-342900" algn="ctr"/>
            <a:endParaRPr lang="ru-RU" sz="2000" dirty="0">
              <a:latin typeface="Times New Roman" pitchFamily="18" charset="0"/>
            </a:endParaRPr>
          </a:p>
          <a:p>
            <a:pPr marL="342900" indent="-342900" algn="ctr"/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7235825" y="5373688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</a:rPr>
              <a:t>репортаж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143636" y="5214950"/>
            <a:ext cx="1152525" cy="1079500"/>
            <a:chOff x="748" y="2341"/>
            <a:chExt cx="1089" cy="1134"/>
          </a:xfrm>
        </p:grpSpPr>
        <p:sp>
          <p:nvSpPr>
            <p:cNvPr id="60426" name="Line 10"/>
            <p:cNvSpPr>
              <a:spLocks noChangeShapeType="1"/>
            </p:cNvSpPr>
            <p:nvPr/>
          </p:nvSpPr>
          <p:spPr bwMode="auto">
            <a:xfrm flipH="1" flipV="1">
              <a:off x="975" y="2341"/>
              <a:ext cx="862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27" name="Line 11"/>
            <p:cNvSpPr>
              <a:spLocks noChangeShapeType="1"/>
            </p:cNvSpPr>
            <p:nvPr/>
          </p:nvSpPr>
          <p:spPr bwMode="auto">
            <a:xfrm flipH="1" flipV="1">
              <a:off x="748" y="2523"/>
              <a:ext cx="1044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28" name="Line 12"/>
            <p:cNvSpPr>
              <a:spLocks noChangeShapeType="1"/>
            </p:cNvSpPr>
            <p:nvPr/>
          </p:nvSpPr>
          <p:spPr bwMode="auto">
            <a:xfrm flipH="1" flipV="1">
              <a:off x="1020" y="2750"/>
              <a:ext cx="771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29" name="Line 13"/>
            <p:cNvSpPr>
              <a:spLocks noChangeShapeType="1"/>
            </p:cNvSpPr>
            <p:nvPr/>
          </p:nvSpPr>
          <p:spPr bwMode="auto">
            <a:xfrm flipH="1" flipV="1">
              <a:off x="1020" y="2886"/>
              <a:ext cx="77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30" name="Line 14"/>
            <p:cNvSpPr>
              <a:spLocks noChangeShapeType="1"/>
            </p:cNvSpPr>
            <p:nvPr/>
          </p:nvSpPr>
          <p:spPr bwMode="auto">
            <a:xfrm flipH="1">
              <a:off x="1202" y="2976"/>
              <a:ext cx="589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31" name="Line 15"/>
            <p:cNvSpPr>
              <a:spLocks noChangeShapeType="1"/>
            </p:cNvSpPr>
            <p:nvPr/>
          </p:nvSpPr>
          <p:spPr bwMode="auto">
            <a:xfrm flipH="1">
              <a:off x="930" y="2976"/>
              <a:ext cx="861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32" name="Line 16"/>
            <p:cNvSpPr>
              <a:spLocks noChangeShapeType="1"/>
            </p:cNvSpPr>
            <p:nvPr/>
          </p:nvSpPr>
          <p:spPr bwMode="auto">
            <a:xfrm flipH="1">
              <a:off x="975" y="3022"/>
              <a:ext cx="816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3708400" y="5157788"/>
            <a:ext cx="28082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</a:rPr>
              <a:t>футбольный</a:t>
            </a:r>
          </a:p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</a:rPr>
              <a:t>с места событий </a:t>
            </a:r>
          </a:p>
          <a:p>
            <a:pPr algn="just"/>
            <a:r>
              <a:rPr lang="ru-RU" sz="2400" dirty="0">
                <a:solidFill>
                  <a:srgbClr val="660066"/>
                </a:solidFill>
                <a:latin typeface="Times New Roman" pitchFamily="18" charset="0"/>
              </a:rPr>
              <a:t>специальный</a:t>
            </a: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857225" y="3929066"/>
            <a:ext cx="278608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800" b="1" u="sng" dirty="0">
                <a:solidFill>
                  <a:srgbClr val="996633"/>
                </a:solidFill>
                <a:latin typeface="Times New Roman" pitchFamily="18" charset="0"/>
              </a:rPr>
              <a:t>Однокоренные слова</a:t>
            </a:r>
          </a:p>
          <a:p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 репортёр </a:t>
            </a:r>
          </a:p>
          <a:p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 репортёрша</a:t>
            </a:r>
          </a:p>
          <a:p>
            <a:r>
              <a:rPr lang="ru-RU" sz="2800" dirty="0">
                <a:solidFill>
                  <a:srgbClr val="660066"/>
                </a:solidFill>
                <a:latin typeface="Times New Roman" pitchFamily="18" charset="0"/>
              </a:rPr>
              <a:t>      </a:t>
            </a:r>
          </a:p>
          <a:p>
            <a:endParaRPr lang="ru-RU" sz="2800" dirty="0">
              <a:solidFill>
                <a:srgbClr val="660066"/>
              </a:solidFill>
              <a:latin typeface="Times New Roman" pitchFamily="18" charset="0"/>
            </a:endParaRPr>
          </a:p>
          <a:p>
            <a:endParaRPr lang="ru-RU" sz="2800" dirty="0">
              <a:solidFill>
                <a:srgbClr val="66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20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animBg="1"/>
      <p:bldP spid="60422" grpId="0"/>
      <p:bldP spid="60424" grpId="0"/>
      <p:bldP spid="60433" grpId="0"/>
      <p:bldP spid="604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ая прямоугольная выноска 9"/>
          <p:cNvSpPr>
            <a:spLocks noChangeArrowheads="1"/>
          </p:cNvSpPr>
          <p:nvPr/>
        </p:nvSpPr>
        <p:spPr bwMode="auto">
          <a:xfrm>
            <a:off x="2627313" y="3429000"/>
            <a:ext cx="5976937" cy="2665413"/>
          </a:xfrm>
          <a:prstGeom prst="wedgeRoundRectCallout">
            <a:avLst>
              <a:gd name="adj1" fmla="val -36667"/>
              <a:gd name="adj2" fmla="val -102116"/>
              <a:gd name="adj3" fmla="val 16667"/>
            </a:avLst>
          </a:prstGeom>
          <a:solidFill>
            <a:srgbClr val="D7E4BD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i="1" dirty="0">
                <a:solidFill>
                  <a:srgbClr val="663300"/>
                </a:solidFill>
                <a:hlinkClick r:id="rId3" action="ppaction://hlinkpres?slideindex=19&amp;slidetitle=Слайд 19"/>
              </a:rPr>
              <a:t>Стили речи</a:t>
            </a:r>
            <a:endParaRPr lang="ru-RU" sz="3200" b="1" i="1" dirty="0">
              <a:solidFill>
                <a:srgbClr val="663300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600" b="1" dirty="0">
                <a:solidFill>
                  <a:srgbClr val="663300"/>
                </a:solidFill>
              </a:rPr>
              <a:t>АКТУАЛИЗАЦИЯ ЗНАНИЙ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i="1" dirty="0">
                <a:solidFill>
                  <a:srgbClr val="663300"/>
                </a:solidFill>
                <a:hlinkClick r:id="rId3" action="ppaction://hlinkpres?slideindex=20&amp;slidetitle=Признаки репортажа:"/>
              </a:rPr>
              <a:t>Признаки репортажа</a:t>
            </a:r>
            <a:endParaRPr lang="ru-RU" sz="3200" b="1" i="1" dirty="0">
              <a:solidFill>
                <a:srgbClr val="663300"/>
              </a:solidFill>
            </a:endParaRPr>
          </a:p>
          <a:p>
            <a:pPr marL="342900" indent="-342900" algn="ctr">
              <a:lnSpc>
                <a:spcPct val="90000"/>
              </a:lnSpc>
            </a:pPr>
            <a:endParaRPr lang="ru-RU" sz="2800" i="1" dirty="0">
              <a:latin typeface="Calibri" pitchFamily="34" charset="0"/>
            </a:endParaRPr>
          </a:p>
        </p:txBody>
      </p:sp>
      <p:pic>
        <p:nvPicPr>
          <p:cNvPr id="1026" name="Picture 2" descr="C:\Documents and Settings\Admin\Рабочий стол\для презентаций\Учёба\J023213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1" y="214291"/>
            <a:ext cx="2571767" cy="27146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1074</Words>
  <Application>Microsoft Office PowerPoint</Application>
  <PresentationFormat>Экран (4:3)</PresentationFormat>
  <Paragraphs>152</Paragraphs>
  <Slides>16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Урок русского языка в 7 классе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Словарно-стилистическая работа</vt:lpstr>
      <vt:lpstr> План работы  над сочинением-репортажем</vt:lpstr>
      <vt:lpstr>         Возможное начало репортажа…</vt:lpstr>
      <vt:lpstr>Слова-связки для использования в репортаже: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7 классе </dc:title>
  <dc:creator>Admin</dc:creator>
  <cp:lastModifiedBy>Admin</cp:lastModifiedBy>
  <cp:revision>18</cp:revision>
  <dcterms:created xsi:type="dcterms:W3CDTF">2012-12-05T08:57:30Z</dcterms:created>
  <dcterms:modified xsi:type="dcterms:W3CDTF">2012-12-05T11:33:55Z</dcterms:modified>
</cp:coreProperties>
</file>