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71" r:id="rId4"/>
    <p:sldId id="272" r:id="rId5"/>
    <p:sldId id="273" r:id="rId6"/>
    <p:sldId id="275" r:id="rId7"/>
    <p:sldId id="274" r:id="rId8"/>
    <p:sldId id="276" r:id="rId9"/>
    <p:sldId id="277" r:id="rId10"/>
    <p:sldId id="278" r:id="rId11"/>
    <p:sldId id="279" r:id="rId12"/>
    <p:sldId id="280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3BCC2-3505-4DF0-AA37-8498CD54A00F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B2039-D159-406B-BFB7-325B3DBFE9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D29F0-CCA2-4320-9E74-F7C08797CF13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1BBE0-AB87-43DE-95FC-FB952B975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43C1-5387-45E0-B799-02CAB41E3EFF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CFC82-2BC2-4E9E-871A-336B66F71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70159-2389-481B-BB99-E3D84877B506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F7535-69E7-4D66-9B9C-1B916AE69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F99F0-5FFB-454B-A816-5A675946076C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26014-3DBC-4EC3-B3A2-56168D021A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54EBD-FBB5-4213-8CBD-00120D8B7131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F9936-2EF4-4C65-96E7-24383039F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9E216-7D8B-49BD-91FB-B82407A8C0C0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F8A0E-5412-400B-8C60-5CD6B82F4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EC473-34AB-40FF-B195-878F31F20D47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27783-909D-4A40-B555-5E08A8D82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E8A29-30CF-4F2F-9AFD-66E161F201E5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7046-3CE1-4707-9EE4-5DF097A52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72C1F-9320-4AD4-846A-59342234CE2E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08F81-318F-4996-85A6-3F5ABD04E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46BC0-65EE-4A6A-BEBC-A13C90ED1AA0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8128F-8D99-459D-BCEB-F827DDA59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0944AE-C3B4-4D14-A2E0-C0DA42DF2A3F}" type="datetimeFigureOut">
              <a:rPr lang="ru-RU"/>
              <a:pPr>
                <a:defRPr/>
              </a:pPr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72140F-FCB0-4F95-9AB4-8AFDA86B4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88"/>
            <a:ext cx="7772400" cy="6000750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</a:rPr>
              <a:t>Образовательные </a:t>
            </a:r>
            <a:r>
              <a:rPr lang="en-US" sz="60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60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</a:rPr>
              <a:t>средства ИКТ</a:t>
            </a:r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n-US" sz="60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>            </a:t>
            </a: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>Е.В. Сафонова, учитель русского              языка и литературы.</a:t>
            </a:r>
            <a:b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>2012 год.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25"/>
            <a:ext cx="7772400" cy="142875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2060"/>
                </a:solidFill>
              </a:rPr>
              <a:t>Классификация средств ИКТ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1928813"/>
            <a:ext cx="7786687" cy="4572000"/>
          </a:xfrm>
        </p:spPr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ru-RU" sz="4600" dirty="0" smtClean="0">
                <a:solidFill>
                  <a:schemeClr val="tx1"/>
                </a:solidFill>
              </a:rPr>
              <a:t> </a:t>
            </a:r>
            <a:r>
              <a:rPr lang="ru-RU" sz="4600" u="sng" dirty="0" smtClean="0">
                <a:solidFill>
                  <a:schemeClr val="tx1"/>
                </a:solidFill>
              </a:rPr>
              <a:t>По решаемым педагогическим задачам</a:t>
            </a:r>
            <a:r>
              <a:rPr lang="ru-RU" sz="4600" dirty="0" smtClean="0">
                <a:solidFill>
                  <a:schemeClr val="tx1"/>
                </a:solidFill>
              </a:rPr>
              <a:t>: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•   </a:t>
            </a:r>
            <a:r>
              <a:rPr lang="ru-RU" sz="3400" dirty="0" smtClean="0">
                <a:solidFill>
                  <a:schemeClr val="tx1"/>
                </a:solidFill>
              </a:rPr>
              <a:t>   </a:t>
            </a:r>
            <a:r>
              <a:rPr lang="ru-RU" sz="3400" b="1" i="1" dirty="0" smtClean="0">
                <a:solidFill>
                  <a:schemeClr val="tx1"/>
                </a:solidFill>
              </a:rPr>
              <a:t>средства, обеспечивающие базовую подготовку </a:t>
            </a:r>
            <a:r>
              <a:rPr lang="ru-RU" sz="3400" dirty="0" smtClean="0">
                <a:solidFill>
                  <a:schemeClr val="tx1"/>
                </a:solidFill>
              </a:rPr>
              <a:t>(электронные учебники, обучающие системы, системы контроля знаний);</a:t>
            </a:r>
          </a:p>
          <a:p>
            <a:pPr>
              <a:defRPr/>
            </a:pPr>
            <a:endParaRPr lang="ru-RU" sz="34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400" dirty="0" smtClean="0">
                <a:solidFill>
                  <a:schemeClr val="tx1"/>
                </a:solidFill>
              </a:rPr>
              <a:t>•     </a:t>
            </a:r>
            <a:r>
              <a:rPr lang="ru-RU" sz="3400" b="1" i="1" dirty="0" smtClean="0">
                <a:solidFill>
                  <a:schemeClr val="tx1"/>
                </a:solidFill>
              </a:rPr>
              <a:t> средства практической подготовки </a:t>
            </a:r>
            <a:r>
              <a:rPr lang="ru-RU" sz="3400" dirty="0" smtClean="0">
                <a:solidFill>
                  <a:schemeClr val="tx1"/>
                </a:solidFill>
              </a:rPr>
              <a:t>(задачники, практикумы, виртуальные конструкторы, программы имитационного моделирования, тренажеры);</a:t>
            </a:r>
          </a:p>
          <a:p>
            <a:pPr>
              <a:defRPr/>
            </a:pPr>
            <a:r>
              <a:rPr lang="ru-RU" sz="3400" dirty="0" smtClean="0">
                <a:solidFill>
                  <a:schemeClr val="tx1"/>
                </a:solidFill>
              </a:rPr>
              <a:t>•      </a:t>
            </a:r>
            <a:r>
              <a:rPr lang="ru-RU" sz="3400" b="1" i="1" dirty="0" smtClean="0">
                <a:solidFill>
                  <a:schemeClr val="tx1"/>
                </a:solidFill>
              </a:rPr>
              <a:t>вспомогательные средства </a:t>
            </a:r>
            <a:r>
              <a:rPr lang="ru-RU" sz="3400" dirty="0" smtClean="0">
                <a:solidFill>
                  <a:schemeClr val="tx1"/>
                </a:solidFill>
              </a:rPr>
              <a:t>(энциклопедии, словари, хрестоматии, развивающие компьютерные игры, </a:t>
            </a:r>
            <a:r>
              <a:rPr lang="ru-RU" sz="3400" dirty="0" err="1" smtClean="0">
                <a:solidFill>
                  <a:schemeClr val="tx1"/>
                </a:solidFill>
              </a:rPr>
              <a:t>мультимедийные</a:t>
            </a:r>
            <a:r>
              <a:rPr lang="ru-RU" sz="3400" dirty="0" smtClean="0">
                <a:solidFill>
                  <a:schemeClr val="tx1"/>
                </a:solidFill>
              </a:rPr>
              <a:t> учебные занятия);</a:t>
            </a:r>
          </a:p>
          <a:p>
            <a:pPr>
              <a:defRPr/>
            </a:pPr>
            <a:r>
              <a:rPr lang="ru-RU" sz="3400" dirty="0" smtClean="0">
                <a:solidFill>
                  <a:schemeClr val="tx1"/>
                </a:solidFill>
              </a:rPr>
              <a:t>•     </a:t>
            </a:r>
            <a:r>
              <a:rPr lang="ru-RU" sz="3400" b="1" i="1" dirty="0" smtClean="0">
                <a:solidFill>
                  <a:schemeClr val="tx1"/>
                </a:solidFill>
              </a:rPr>
              <a:t> комплексные средства</a:t>
            </a:r>
            <a:r>
              <a:rPr lang="ru-RU" sz="3400" dirty="0" smtClean="0">
                <a:solidFill>
                  <a:schemeClr val="tx1"/>
                </a:solidFill>
              </a:rPr>
              <a:t> (дистанционные учебные курсы).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25"/>
            <a:ext cx="7772400" cy="14287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По функциям в организации образовательного процесса: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1928813"/>
            <a:ext cx="7786687" cy="4572000"/>
          </a:xfrm>
        </p:spPr>
        <p:txBody>
          <a:bodyPr rtlCol="0">
            <a:normAutofit fontScale="92500" lnSpcReduction="10000"/>
          </a:bodyPr>
          <a:lstStyle/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•      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информационно-обучающие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(электронные библиотеки, электронные книги, электронные периодические издания, словари, справочники, обучающие компьютерные программы, информационные системы);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•      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интерактивные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(электронная почта, электронные телеконференции);</a:t>
            </a:r>
          </a:p>
          <a:p>
            <a:pPr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•     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 поисковые (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каталоги, поисковые системы).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25"/>
            <a:ext cx="7772400" cy="14287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По типу информации: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1928813"/>
            <a:ext cx="7786687" cy="4572000"/>
          </a:xfrm>
        </p:spPr>
        <p:txBody>
          <a:bodyPr rtlCol="0">
            <a:normAutofit fontScale="62500" lnSpcReduction="20000"/>
          </a:bodyPr>
          <a:lstStyle/>
          <a:p>
            <a:pPr algn="l">
              <a:buFont typeface="Arial" pitchFamily="34" charset="0"/>
              <a:buChar char="•"/>
              <a:defRPr/>
            </a:pP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электронные и информационные ресурсы с текстовой информацией;</a:t>
            </a:r>
          </a:p>
          <a:p>
            <a:pPr algn="l">
              <a:defRPr/>
            </a:pP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      электронные и информационные ресурсы с визуальной информацией;</a:t>
            </a:r>
          </a:p>
          <a:p>
            <a:pPr algn="l">
              <a:defRPr/>
            </a:pP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       электронные и информационные ресурсы с аудио- и видеоинформацией;</a:t>
            </a:r>
          </a:p>
          <a:p>
            <a:pPr algn="l">
              <a:defRPr/>
            </a:pP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      электронные и информационные ресурсы с комбинированной информацией. </a:t>
            </a:r>
          </a:p>
          <a:p>
            <a:pPr>
              <a:defRPr/>
            </a:pPr>
            <a:r>
              <a:rPr lang="ru-RU" sz="4600" i="1" dirty="0" smtClean="0">
                <a:solidFill>
                  <a:schemeClr val="tx1"/>
                </a:solidFill>
              </a:rPr>
              <a:t> </a:t>
            </a:r>
            <a:endParaRPr lang="ru-RU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25"/>
            <a:ext cx="7772400" cy="14287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По формам применения ИКТ: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1928813"/>
            <a:ext cx="7786687" cy="4572000"/>
          </a:xfrm>
        </p:spPr>
        <p:txBody>
          <a:bodyPr rtlCol="0">
            <a:normAutofit/>
          </a:bodyPr>
          <a:lstStyle/>
          <a:p>
            <a:pPr algn="l">
              <a:defRPr/>
            </a:pPr>
            <a:endParaRPr lang="ru-RU" sz="4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>
              <a:defRPr/>
            </a:pP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     </a:t>
            </a: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урочные;</a:t>
            </a:r>
          </a:p>
          <a:p>
            <a:pPr algn="l">
              <a:defRPr/>
            </a:pP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      внеурочные.</a:t>
            </a:r>
            <a:r>
              <a:rPr lang="ru-RU" sz="4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313"/>
            <a:ext cx="7772400" cy="16430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Рекомендации по использованию информационно-коммуникационных технологий в преподавании русского языка и литературы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1928813"/>
            <a:ext cx="7786687" cy="4572000"/>
          </a:xfrm>
        </p:spPr>
        <p:txBody>
          <a:bodyPr rtlCol="0">
            <a:normAutofit fontScale="85000" lnSpcReduction="20000"/>
          </a:bodyPr>
          <a:lstStyle/>
          <a:p>
            <a:pPr marL="457200" indent="-457200" algn="l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Компьютерные программы не должны использоваться с развлекательной направленностью </a:t>
            </a: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с исключительной целью повышения интереса к предмету путем показа визуальных объектов.</a:t>
            </a:r>
            <a:r>
              <a:rPr lang="ru-RU" sz="2700" b="1" dirty="0" smtClean="0"/>
              <a:t> </a:t>
            </a:r>
          </a:p>
          <a:p>
            <a:pPr marL="457200" indent="-457200" algn="l">
              <a:buFont typeface="+mj-lt"/>
              <a:buAutoNum type="arabicPeriod"/>
              <a:defRPr/>
            </a:pPr>
            <a:endParaRPr lang="ru-RU" sz="2700" b="1" dirty="0" smtClean="0"/>
          </a:p>
          <a:p>
            <a:pPr marL="457200" indent="-457200" algn="l">
              <a:buFont typeface="+mj-lt"/>
              <a:buAutoNum type="arabicPeriod"/>
              <a:defRPr/>
            </a:pP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Используя ИКТ, необходимо планировать работу по обобщению и закреплению учебного материала </a:t>
            </a: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курсов русского языка и литературы через использование </a:t>
            </a:r>
            <a:r>
              <a:rPr lang="ru-RU" sz="27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мультимедийных</a:t>
            </a: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энциклопедий, включение тестовых заданий и закрепление знаний, умений и навыков на обучающих тренажерах, в обучающих программах.</a:t>
            </a:r>
          </a:p>
          <a:p>
            <a:pPr algn="l">
              <a:defRPr/>
            </a:pPr>
            <a:endParaRPr lang="ru-RU" sz="27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>
              <a:defRPr/>
            </a:pP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285750"/>
            <a:ext cx="7786687" cy="6215063"/>
          </a:xfrm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3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3.При использовании ИКТ в преподавании филологических дисциплин важно интенсифицировать работу с текстом, увеличить объём коммуникативных упражнений, активизировать познавательную деятельность обучающихся</a:t>
            </a:r>
            <a:r>
              <a:rPr lang="ru-RU" sz="3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за счёт сокращения затрат времени на другие виды работ, как например, различного рода списывания.</a:t>
            </a:r>
          </a:p>
          <a:p>
            <a:pPr>
              <a:defRPr/>
            </a:pPr>
            <a:r>
              <a:rPr lang="ru-RU" sz="3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4. </a:t>
            </a:r>
            <a:r>
              <a:rPr lang="ru-RU" sz="33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Планируя формы работы с текстом на занятиях с использованием ИКТ, необходимо создавать проблемные ситуации, развивать творческий потенциал обучающихся; не перегружать учебный  материал использованием ИКТ</a:t>
            </a:r>
            <a:r>
              <a:rPr lang="ru-RU" sz="3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(чрезмерное увлечение компьютером может принести вред, снизить работоспособность).</a:t>
            </a:r>
          </a:p>
          <a:p>
            <a:pPr algn="l">
              <a:defRPr/>
            </a:pP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285750"/>
            <a:ext cx="7786687" cy="6215063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 Для развития коммуникативной компетенции необходимо продумывать взаимодействие студентов в группе, поэтом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 важно при использовании ИКТ планировать групповые задания. 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6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 При использовании ИКТ в реализации ученических проектов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нужно обеспечить всестороннюю поддержку и поощрение инициатив участников.</a:t>
            </a: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7. При подготовке к занятиям с использованием ИКТ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необходимо учитывать особенности акцентирования 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(зрительного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отдельных элементов, физиологические стороны восприятия 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(четкость печати, особенности шрифтов и т.д.).</a:t>
            </a:r>
          </a:p>
          <a:p>
            <a:pPr>
              <a:defRPr/>
            </a:pPr>
            <a:endParaRPr lang="ru-RU" sz="28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285750"/>
            <a:ext cx="7786687" cy="6215063"/>
          </a:xfrm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В преподавании русского языка и литературы ИКТ используют</a:t>
            </a:r>
          </a:p>
          <a:p>
            <a:pPr>
              <a:defRPr/>
            </a:pPr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</a:t>
            </a:r>
            <a:r>
              <a:rPr lang="ru-RU" sz="41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объяснении нового материала </a:t>
            </a:r>
            <a:r>
              <a:rPr lang="ru-RU" sz="4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для максимального его усвоения,  для оптимального </a:t>
            </a:r>
            <a:r>
              <a:rPr lang="ru-RU" sz="41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закрепления изученного материала</a:t>
            </a:r>
            <a:r>
              <a:rPr lang="ru-RU" sz="41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ru-RU" sz="4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для </a:t>
            </a:r>
            <a:r>
              <a:rPr lang="ru-RU" sz="41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улучшения контроля знаний </a:t>
            </a:r>
            <a:r>
              <a:rPr lang="ru-RU" sz="4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обучающихся,  для организации эффективной  </a:t>
            </a:r>
            <a:r>
              <a:rPr lang="ru-RU" sz="41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самостоятельной работы </a:t>
            </a:r>
            <a:r>
              <a:rPr lang="ru-RU" sz="4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 предмет</a:t>
            </a:r>
            <a:r>
              <a:rPr lang="ru-RU" sz="41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</a:t>
            </a:r>
            <a:r>
              <a:rPr lang="ru-RU" sz="4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в том числе и </a:t>
            </a:r>
            <a:r>
              <a:rPr lang="ru-RU" sz="41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поисково-исследовательской деятельности.</a:t>
            </a:r>
          </a:p>
          <a:p>
            <a:pPr>
              <a:defRPr/>
            </a:pPr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571500"/>
            <a:ext cx="7786687" cy="5929313"/>
          </a:xfrm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</a:rPr>
              <a:t>Основные способы введения ИКТ на уроке: </a:t>
            </a:r>
          </a:p>
          <a:p>
            <a:pPr>
              <a:defRPr/>
            </a:pPr>
            <a:r>
              <a:rPr lang="ru-RU" dirty="0" smtClean="0"/>
              <a:t> </a:t>
            </a: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  просмотр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видеозаписи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урока или его фрагмента в Интернете; </a:t>
            </a: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  </a:t>
            </a:r>
            <a:r>
              <a:rPr lang="ru-RU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мультимедийные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презентации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подготовленные как учителем, так и самими учениками (например, в профильном обучении); </a:t>
            </a: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 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компьютерными тренажерами; </a:t>
            </a:r>
          </a:p>
          <a:p>
            <a:pPr>
              <a:defRPr/>
            </a:pP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• 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поиск информации непосредственно в сети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(например,  поиск значения слова в виртуальном словаре) и т. п. </a:t>
            </a:r>
          </a:p>
          <a:p>
            <a:pPr>
              <a:defRPr/>
            </a:pP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428625"/>
            <a:ext cx="7786687" cy="607218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Вывод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Благодаря ИКТ учитель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преодолевает ограниченность в материалах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получает доступ к словарям и библиотекам. </a:t>
            </a:r>
          </a:p>
          <a:p>
            <a:pPr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pPr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Учеников, безусловно, заинтересует работа в Интернете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создание гипертекстов, путешествие по корпусам текстов. </a:t>
            </a:r>
          </a:p>
          <a:p>
            <a:pPr>
              <a:defRPr/>
            </a:pP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Используя ИКТ, педагог создает дополнительную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мотивацию к изучению родного языка, освоению правил грамотной коммуникации, формированию речевой культуры, развитию самостоятельной активной личности.   </a:t>
            </a:r>
          </a:p>
          <a:p>
            <a:pPr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Необходимым подчеркнуть, что сами по себе информационно-коммуникационные технологии не оптимизируют обучение, а также ни в коей мере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 вытесняют традиционные методы и приемы. 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Новые информационные технологии лишь позволяют приблизить школьную методику к требованиям сегодняшнего дня. </a:t>
            </a:r>
          </a:p>
          <a:p>
            <a:pPr>
              <a:defRPr/>
            </a:pPr>
            <a:r>
              <a:rPr lang="ru-RU" sz="2000" b="1" i="1" dirty="0" smtClean="0"/>
              <a:t> </a:t>
            </a:r>
          </a:p>
          <a:p>
            <a:pPr>
              <a:defRPr/>
            </a:pPr>
            <a:endParaRPr lang="ru-RU" sz="20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KRAULER\Desktop\интересные шаблоны\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428625"/>
            <a:ext cx="7786687" cy="6072188"/>
          </a:xfrm>
        </p:spPr>
        <p:txBody>
          <a:bodyPr rtlCol="0">
            <a:noAutofit/>
          </a:bodyPr>
          <a:lstStyle/>
          <a:p>
            <a:pPr>
              <a:defRPr/>
            </a:pPr>
            <a:endParaRPr lang="ru-RU" sz="80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8000" i="1" dirty="0" smtClean="0">
                <a:solidFill>
                  <a:schemeClr val="tx2">
                    <a:lumMod val="50000"/>
                  </a:schemeClr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143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Образовательные  средства ИКТ               Е.В. Сафонова, учитель русского              языка и литературы.  2012 год.</vt:lpstr>
      <vt:lpstr>Классификация средств ИКТ</vt:lpstr>
      <vt:lpstr>По функциям в организации образовательного процесса:</vt:lpstr>
      <vt:lpstr>По типу информации:</vt:lpstr>
      <vt:lpstr>По формам применения ИКТ:</vt:lpstr>
      <vt:lpstr>Рекомендации по использованию информационно-коммуникационных технологий в преподавании русского языка и литературы 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учреждение «Липковская средняя общеобразовательная школа № 3»  «Блочно-модульная технология на уроках русского языка в 9 классе». (Презентация опыта работы)                                           Семёнова Л.Н.,                                                                                   учитель русского языка                                            и   литературы.      2010 г.</dc:title>
  <dc:creator>KRAULER</dc:creator>
  <cp:lastModifiedBy>Admin</cp:lastModifiedBy>
  <cp:revision>23</cp:revision>
  <dcterms:created xsi:type="dcterms:W3CDTF">2010-10-14T12:18:18Z</dcterms:created>
  <dcterms:modified xsi:type="dcterms:W3CDTF">2012-11-08T11:39:57Z</dcterms:modified>
</cp:coreProperties>
</file>