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4" r:id="rId2"/>
    <p:sldId id="292" r:id="rId3"/>
    <p:sldId id="290" r:id="rId4"/>
    <p:sldId id="276" r:id="rId5"/>
    <p:sldId id="273" r:id="rId6"/>
    <p:sldId id="264" r:id="rId7"/>
    <p:sldId id="263" r:id="rId8"/>
    <p:sldId id="262" r:id="rId9"/>
    <p:sldId id="261" r:id="rId10"/>
    <p:sldId id="260" r:id="rId11"/>
    <p:sldId id="259" r:id="rId12"/>
    <p:sldId id="257" r:id="rId13"/>
    <p:sldId id="268" r:id="rId14"/>
    <p:sldId id="267" r:id="rId15"/>
    <p:sldId id="275" r:id="rId16"/>
    <p:sldId id="279" r:id="rId17"/>
    <p:sldId id="280" r:id="rId18"/>
    <p:sldId id="281" r:id="rId19"/>
    <p:sldId id="291" r:id="rId20"/>
    <p:sldId id="282" r:id="rId21"/>
    <p:sldId id="283" r:id="rId22"/>
    <p:sldId id="284" r:id="rId23"/>
    <p:sldId id="285" r:id="rId24"/>
    <p:sldId id="286" r:id="rId25"/>
    <p:sldId id="287" r:id="rId26"/>
    <p:sldId id="29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9900CC"/>
    <a:srgbClr val="006600"/>
    <a:srgbClr val="33CC33"/>
    <a:srgbClr val="6666FF"/>
    <a:srgbClr val="0066FF"/>
    <a:srgbClr val="6600FF"/>
    <a:srgbClr val="006699"/>
    <a:srgbClr val="993300"/>
    <a:srgbClr val="66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ADBD3-1D38-4A9D-BD2E-0CCDDA8FEE8C}" type="datetimeFigureOut">
              <a:rPr lang="ru-RU" smtClean="0"/>
              <a:pPr/>
              <a:t>30.12.2012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84951-2C42-4AE7-B731-4CBB1BBB84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BCB63E-D5E7-4D03-8D22-AFA89087219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F73EE-AB29-4F9A-B313-AED52F8F95CF}" type="datetimeFigureOut">
              <a:rPr lang="ru-RU" smtClean="0"/>
              <a:pPr/>
              <a:t>30.12.2012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BBD2-F22E-4C9E-B780-433C47775D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F73EE-AB29-4F9A-B313-AED52F8F95CF}" type="datetimeFigureOut">
              <a:rPr lang="ru-RU" smtClean="0"/>
              <a:pPr/>
              <a:t>30.12.2012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BBD2-F22E-4C9E-B780-433C47775D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F73EE-AB29-4F9A-B313-AED52F8F95CF}" type="datetimeFigureOut">
              <a:rPr lang="ru-RU" smtClean="0"/>
              <a:pPr/>
              <a:t>30.12.2012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BBD2-F22E-4C9E-B780-433C47775D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F73EE-AB29-4F9A-B313-AED52F8F95CF}" type="datetimeFigureOut">
              <a:rPr lang="ru-RU" smtClean="0"/>
              <a:pPr/>
              <a:t>30.12.2012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BBD2-F22E-4C9E-B780-433C47775D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F73EE-AB29-4F9A-B313-AED52F8F95CF}" type="datetimeFigureOut">
              <a:rPr lang="ru-RU" smtClean="0"/>
              <a:pPr/>
              <a:t>30.12.2012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BBD2-F22E-4C9E-B780-433C47775D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F73EE-AB29-4F9A-B313-AED52F8F95CF}" type="datetimeFigureOut">
              <a:rPr lang="ru-RU" smtClean="0"/>
              <a:pPr/>
              <a:t>30.12.2012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BBD2-F22E-4C9E-B780-433C47775D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F73EE-AB29-4F9A-B313-AED52F8F95CF}" type="datetimeFigureOut">
              <a:rPr lang="ru-RU" smtClean="0"/>
              <a:pPr/>
              <a:t>30.12.2012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BBD2-F22E-4C9E-B780-433C47775D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F73EE-AB29-4F9A-B313-AED52F8F95CF}" type="datetimeFigureOut">
              <a:rPr lang="ru-RU" smtClean="0"/>
              <a:pPr/>
              <a:t>30.12.2012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BBD2-F22E-4C9E-B780-433C47775D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F73EE-AB29-4F9A-B313-AED52F8F95CF}" type="datetimeFigureOut">
              <a:rPr lang="ru-RU" smtClean="0"/>
              <a:pPr/>
              <a:t>30.12.2012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BBD2-F22E-4C9E-B780-433C47775D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F73EE-AB29-4F9A-B313-AED52F8F95CF}" type="datetimeFigureOut">
              <a:rPr lang="ru-RU" smtClean="0"/>
              <a:pPr/>
              <a:t>30.12.2012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BBD2-F22E-4C9E-B780-433C47775D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F73EE-AB29-4F9A-B313-AED52F8F95CF}" type="datetimeFigureOut">
              <a:rPr lang="ru-RU" smtClean="0"/>
              <a:pPr/>
              <a:t>30.12.2012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BBD2-F22E-4C9E-B780-433C47775D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F73EE-AB29-4F9A-B313-AED52F8F95CF}" type="datetimeFigureOut">
              <a:rPr lang="ru-RU" smtClean="0"/>
              <a:pPr/>
              <a:t>30.12.2012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0BBD2-F22E-4C9E-B780-433C47775D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user\Desktop\&#1076;&#1083;&#1103;%20&#1089;&#1072;&#1081;&#1090;&#1072;\&#1084;&#1086;&#1080;%20&#1087;&#1091;&#1073;&#1083;&#1080;&#1082;&#1072;&#1094;&#1080;&#1080;\&#1076;&#1077;&#1103;&#1090;&#1077;&#1083;&#1100;&#1085;&#1086;&#1089;&#1090;&#1085;&#1099;&#1081;%20&#1087;&#1086;&#1076;&#1093;&#1086;&#1076;%20&#1085;&#1072;%20&#1091;&#1088;&#1086;&#1082;&#1077;\&#1044;&#1077;&#1084;&#1080;&#1089;%20&#1056;&#1091;&#1089;&#1089;&#1086;&#1089;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user\Desktop\&#1076;&#1083;&#1103;%20&#1089;&#1072;&#1081;&#1090;&#1072;\&#1084;&#1086;&#1080;%20&#1087;&#1091;&#1073;&#1083;&#1080;&#1082;&#1072;&#1094;&#1080;&#1080;\&#1076;&#1077;&#1103;&#1090;&#1077;&#1083;&#1100;&#1085;&#1086;&#1089;&#1090;&#1085;&#1099;&#1081;%20&#1087;&#1086;&#1076;&#1093;&#1086;&#1076;%20&#1085;&#1072;%20&#1091;&#1088;&#1086;&#1082;&#1077;\01_killing_me_softly.mp3" TargetMode="Externa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rusedu.ru/detail_7084.html" TargetMode="External"/><Relationship Id="rId2" Type="http://schemas.openxmlformats.org/officeDocument/2006/relationships/hyperlink" Target="http://www.animashka.info/photo/pozhelanija_na_kazhdyj_den/spasibo/spasibo55/31-0-1176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5643578"/>
            <a:ext cx="9180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Урок русского языка в 7 «Б» классе</a:t>
            </a:r>
            <a:endParaRPr lang="ru-RU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Демис Руссо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26" name="Picture 2" descr="C:\Users\School\Desktop\SAM_4383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 l="6934" t="7557" r="4086" b="8400"/>
          <a:stretch>
            <a:fillRect/>
          </a:stretch>
        </p:blipFill>
        <p:spPr bwMode="auto">
          <a:xfrm>
            <a:off x="1357290" y="500042"/>
            <a:ext cx="6259447" cy="4714908"/>
          </a:xfrm>
          <a:prstGeom prst="rect">
            <a:avLst/>
          </a:prstGeom>
          <a:ln w="228600" cap="sq" cmpd="thickThin">
            <a:solidFill>
              <a:srgbClr val="008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Демис Руссо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3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232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23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836712"/>
            <a:ext cx="891379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770313"/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жаре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ая рыба         жаре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ая с овощами рыба 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вяза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ый шарф        вяза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ый для внука шарф</a:t>
            </a:r>
          </a:p>
          <a:p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коше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ый луг            поутру коше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ый луг</a:t>
            </a:r>
          </a:p>
          <a:p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мощё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ый тротуар    мощё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ый импортной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плиткой тротуар</a:t>
            </a: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</a:t>
            </a:r>
          </a:p>
          <a:p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620688"/>
            <a:ext cx="57606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НН-, если есть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000240"/>
            <a:ext cx="764386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arenR" startAt="3"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зависимое слово</a:t>
            </a:r>
          </a:p>
          <a:p>
            <a:pPr marL="514350" indent="-514350">
              <a:buAutoNum type="arabicParenR" startAt="3"/>
            </a:pP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Например,                                                                         </a:t>
            </a:r>
          </a:p>
          <a:p>
            <a:pPr marL="514350" indent="-514350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печё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ый в домашней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хлебопечке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хлеб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6786578" y="3500438"/>
            <a:ext cx="0" cy="43204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28596" y="3500438"/>
            <a:ext cx="0" cy="50405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лилиния 10"/>
          <p:cNvSpPr/>
          <p:nvPr/>
        </p:nvSpPr>
        <p:spPr>
          <a:xfrm>
            <a:off x="500034" y="3985631"/>
            <a:ext cx="6143668" cy="86311"/>
          </a:xfrm>
          <a:custGeom>
            <a:avLst/>
            <a:gdLst>
              <a:gd name="connsiteX0" fmla="*/ 16364 w 2951588"/>
              <a:gd name="connsiteY0" fmla="*/ 65290 h 117106"/>
              <a:gd name="connsiteX1" fmla="*/ 80372 w 2951588"/>
              <a:gd name="connsiteY1" fmla="*/ 47002 h 117106"/>
              <a:gd name="connsiteX2" fmla="*/ 107804 w 2951588"/>
              <a:gd name="connsiteY2" fmla="*/ 37858 h 117106"/>
              <a:gd name="connsiteX3" fmla="*/ 162668 w 2951588"/>
              <a:gd name="connsiteY3" fmla="*/ 47002 h 117106"/>
              <a:gd name="connsiteX4" fmla="*/ 190100 w 2951588"/>
              <a:gd name="connsiteY4" fmla="*/ 56146 h 117106"/>
              <a:gd name="connsiteX5" fmla="*/ 263252 w 2951588"/>
              <a:gd name="connsiteY5" fmla="*/ 47002 h 117106"/>
              <a:gd name="connsiteX6" fmla="*/ 318116 w 2951588"/>
              <a:gd name="connsiteY6" fmla="*/ 19570 h 117106"/>
              <a:gd name="connsiteX7" fmla="*/ 345548 w 2951588"/>
              <a:gd name="connsiteY7" fmla="*/ 28714 h 117106"/>
              <a:gd name="connsiteX8" fmla="*/ 391268 w 2951588"/>
              <a:gd name="connsiteY8" fmla="*/ 74434 h 117106"/>
              <a:gd name="connsiteX9" fmla="*/ 446132 w 2951588"/>
              <a:gd name="connsiteY9" fmla="*/ 65290 h 117106"/>
              <a:gd name="connsiteX10" fmla="*/ 500996 w 2951588"/>
              <a:gd name="connsiteY10" fmla="*/ 28714 h 117106"/>
              <a:gd name="connsiteX11" fmla="*/ 555860 w 2951588"/>
              <a:gd name="connsiteY11" fmla="*/ 10426 h 117106"/>
              <a:gd name="connsiteX12" fmla="*/ 610724 w 2951588"/>
              <a:gd name="connsiteY12" fmla="*/ 37858 h 117106"/>
              <a:gd name="connsiteX13" fmla="*/ 638156 w 2951588"/>
              <a:gd name="connsiteY13" fmla="*/ 65290 h 117106"/>
              <a:gd name="connsiteX14" fmla="*/ 674732 w 2951588"/>
              <a:gd name="connsiteY14" fmla="*/ 74434 h 117106"/>
              <a:gd name="connsiteX15" fmla="*/ 747884 w 2951588"/>
              <a:gd name="connsiteY15" fmla="*/ 56146 h 117106"/>
              <a:gd name="connsiteX16" fmla="*/ 775316 w 2951588"/>
              <a:gd name="connsiteY16" fmla="*/ 28714 h 117106"/>
              <a:gd name="connsiteX17" fmla="*/ 830180 w 2951588"/>
              <a:gd name="connsiteY17" fmla="*/ 10426 h 117106"/>
              <a:gd name="connsiteX18" fmla="*/ 912476 w 2951588"/>
              <a:gd name="connsiteY18" fmla="*/ 37858 h 117106"/>
              <a:gd name="connsiteX19" fmla="*/ 930764 w 2951588"/>
              <a:gd name="connsiteY19" fmla="*/ 65290 h 117106"/>
              <a:gd name="connsiteX20" fmla="*/ 985628 w 2951588"/>
              <a:gd name="connsiteY20" fmla="*/ 83578 h 117106"/>
              <a:gd name="connsiteX21" fmla="*/ 1067924 w 2951588"/>
              <a:gd name="connsiteY21" fmla="*/ 37858 h 117106"/>
              <a:gd name="connsiteX22" fmla="*/ 1095356 w 2951588"/>
              <a:gd name="connsiteY22" fmla="*/ 19570 h 117106"/>
              <a:gd name="connsiteX23" fmla="*/ 1168508 w 2951588"/>
              <a:gd name="connsiteY23" fmla="*/ 37858 h 117106"/>
              <a:gd name="connsiteX24" fmla="*/ 1186796 w 2951588"/>
              <a:gd name="connsiteY24" fmla="*/ 65290 h 117106"/>
              <a:gd name="connsiteX25" fmla="*/ 1269092 w 2951588"/>
              <a:gd name="connsiteY25" fmla="*/ 47002 h 117106"/>
              <a:gd name="connsiteX26" fmla="*/ 1296524 w 2951588"/>
              <a:gd name="connsiteY26" fmla="*/ 28714 h 117106"/>
              <a:gd name="connsiteX27" fmla="*/ 1351388 w 2951588"/>
              <a:gd name="connsiteY27" fmla="*/ 10426 h 117106"/>
              <a:gd name="connsiteX28" fmla="*/ 1397108 w 2951588"/>
              <a:gd name="connsiteY28" fmla="*/ 19570 h 117106"/>
              <a:gd name="connsiteX29" fmla="*/ 1442828 w 2951588"/>
              <a:gd name="connsiteY29" fmla="*/ 65290 h 117106"/>
              <a:gd name="connsiteX30" fmla="*/ 1470260 w 2951588"/>
              <a:gd name="connsiteY30" fmla="*/ 74434 h 117106"/>
              <a:gd name="connsiteX31" fmla="*/ 1525124 w 2951588"/>
              <a:gd name="connsiteY31" fmla="*/ 65290 h 117106"/>
              <a:gd name="connsiteX32" fmla="*/ 1579988 w 2951588"/>
              <a:gd name="connsiteY32" fmla="*/ 28714 h 117106"/>
              <a:gd name="connsiteX33" fmla="*/ 1607420 w 2951588"/>
              <a:gd name="connsiteY33" fmla="*/ 19570 h 117106"/>
              <a:gd name="connsiteX34" fmla="*/ 1662284 w 2951588"/>
              <a:gd name="connsiteY34" fmla="*/ 28714 h 117106"/>
              <a:gd name="connsiteX35" fmla="*/ 1689716 w 2951588"/>
              <a:gd name="connsiteY35" fmla="*/ 47002 h 117106"/>
              <a:gd name="connsiteX36" fmla="*/ 1753724 w 2951588"/>
              <a:gd name="connsiteY36" fmla="*/ 65290 h 117106"/>
              <a:gd name="connsiteX37" fmla="*/ 1781156 w 2951588"/>
              <a:gd name="connsiteY37" fmla="*/ 47002 h 117106"/>
              <a:gd name="connsiteX38" fmla="*/ 1808588 w 2951588"/>
              <a:gd name="connsiteY38" fmla="*/ 19570 h 117106"/>
              <a:gd name="connsiteX39" fmla="*/ 1872596 w 2951588"/>
              <a:gd name="connsiteY39" fmla="*/ 1282 h 117106"/>
              <a:gd name="connsiteX40" fmla="*/ 1954892 w 2951588"/>
              <a:gd name="connsiteY40" fmla="*/ 28714 h 117106"/>
              <a:gd name="connsiteX41" fmla="*/ 1991468 w 2951588"/>
              <a:gd name="connsiteY41" fmla="*/ 56146 h 117106"/>
              <a:gd name="connsiteX42" fmla="*/ 2046332 w 2951588"/>
              <a:gd name="connsiteY42" fmla="*/ 74434 h 117106"/>
              <a:gd name="connsiteX43" fmla="*/ 2110340 w 2951588"/>
              <a:gd name="connsiteY43" fmla="*/ 65290 h 117106"/>
              <a:gd name="connsiteX44" fmla="*/ 2165204 w 2951588"/>
              <a:gd name="connsiteY44" fmla="*/ 37858 h 117106"/>
              <a:gd name="connsiteX45" fmla="*/ 2220068 w 2951588"/>
              <a:gd name="connsiteY45" fmla="*/ 10426 h 117106"/>
              <a:gd name="connsiteX46" fmla="*/ 2284076 w 2951588"/>
              <a:gd name="connsiteY46" fmla="*/ 19570 h 117106"/>
              <a:gd name="connsiteX47" fmla="*/ 2338940 w 2951588"/>
              <a:gd name="connsiteY47" fmla="*/ 56146 h 117106"/>
              <a:gd name="connsiteX48" fmla="*/ 2439524 w 2951588"/>
              <a:gd name="connsiteY48" fmla="*/ 47002 h 117106"/>
              <a:gd name="connsiteX49" fmla="*/ 2494388 w 2951588"/>
              <a:gd name="connsiteY49" fmla="*/ 10426 h 117106"/>
              <a:gd name="connsiteX50" fmla="*/ 2521820 w 2951588"/>
              <a:gd name="connsiteY50" fmla="*/ 1282 h 117106"/>
              <a:gd name="connsiteX51" fmla="*/ 2549252 w 2951588"/>
              <a:gd name="connsiteY51" fmla="*/ 28714 h 117106"/>
              <a:gd name="connsiteX52" fmla="*/ 2585828 w 2951588"/>
              <a:gd name="connsiteY52" fmla="*/ 56146 h 117106"/>
              <a:gd name="connsiteX53" fmla="*/ 2631548 w 2951588"/>
              <a:gd name="connsiteY53" fmla="*/ 101866 h 117106"/>
              <a:gd name="connsiteX54" fmla="*/ 2713844 w 2951588"/>
              <a:gd name="connsiteY54" fmla="*/ 92722 h 117106"/>
              <a:gd name="connsiteX55" fmla="*/ 2768708 w 2951588"/>
              <a:gd name="connsiteY55" fmla="*/ 65290 h 117106"/>
              <a:gd name="connsiteX56" fmla="*/ 2823572 w 2951588"/>
              <a:gd name="connsiteY56" fmla="*/ 47002 h 117106"/>
              <a:gd name="connsiteX57" fmla="*/ 2896724 w 2951588"/>
              <a:gd name="connsiteY57" fmla="*/ 28714 h 117106"/>
              <a:gd name="connsiteX58" fmla="*/ 2951588 w 2951588"/>
              <a:gd name="connsiteY58" fmla="*/ 56146 h 11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951588" h="117106">
                <a:moveTo>
                  <a:pt x="16364" y="65290"/>
                </a:moveTo>
                <a:cubicBezTo>
                  <a:pt x="82137" y="43366"/>
                  <a:pt x="0" y="69965"/>
                  <a:pt x="80372" y="47002"/>
                </a:cubicBezTo>
                <a:cubicBezTo>
                  <a:pt x="89640" y="44354"/>
                  <a:pt x="98660" y="40906"/>
                  <a:pt x="107804" y="37858"/>
                </a:cubicBezTo>
                <a:cubicBezTo>
                  <a:pt x="126092" y="40906"/>
                  <a:pt x="144569" y="42980"/>
                  <a:pt x="162668" y="47002"/>
                </a:cubicBezTo>
                <a:cubicBezTo>
                  <a:pt x="172077" y="49093"/>
                  <a:pt x="180461" y="56146"/>
                  <a:pt x="190100" y="56146"/>
                </a:cubicBezTo>
                <a:cubicBezTo>
                  <a:pt x="214674" y="56146"/>
                  <a:pt x="238868" y="50050"/>
                  <a:pt x="263252" y="47002"/>
                </a:cubicBezTo>
                <a:cubicBezTo>
                  <a:pt x="277122" y="37756"/>
                  <a:pt x="299187" y="19570"/>
                  <a:pt x="318116" y="19570"/>
                </a:cubicBezTo>
                <a:cubicBezTo>
                  <a:pt x="327755" y="19570"/>
                  <a:pt x="336404" y="25666"/>
                  <a:pt x="345548" y="28714"/>
                </a:cubicBezTo>
                <a:cubicBezTo>
                  <a:pt x="355302" y="43344"/>
                  <a:pt x="369322" y="71996"/>
                  <a:pt x="391268" y="74434"/>
                </a:cubicBezTo>
                <a:cubicBezTo>
                  <a:pt x="409695" y="76481"/>
                  <a:pt x="427844" y="68338"/>
                  <a:pt x="446132" y="65290"/>
                </a:cubicBezTo>
                <a:cubicBezTo>
                  <a:pt x="464420" y="53098"/>
                  <a:pt x="480144" y="35665"/>
                  <a:pt x="500996" y="28714"/>
                </a:cubicBezTo>
                <a:lnTo>
                  <a:pt x="555860" y="10426"/>
                </a:lnTo>
                <a:cubicBezTo>
                  <a:pt x="583353" y="19590"/>
                  <a:pt x="587089" y="18163"/>
                  <a:pt x="610724" y="37858"/>
                </a:cubicBezTo>
                <a:cubicBezTo>
                  <a:pt x="620658" y="46137"/>
                  <a:pt x="626928" y="58874"/>
                  <a:pt x="638156" y="65290"/>
                </a:cubicBezTo>
                <a:cubicBezTo>
                  <a:pt x="649067" y="71525"/>
                  <a:pt x="662540" y="71386"/>
                  <a:pt x="674732" y="74434"/>
                </a:cubicBezTo>
                <a:cubicBezTo>
                  <a:pt x="681327" y="73115"/>
                  <a:pt x="735834" y="64180"/>
                  <a:pt x="747884" y="56146"/>
                </a:cubicBezTo>
                <a:cubicBezTo>
                  <a:pt x="758644" y="48973"/>
                  <a:pt x="764012" y="34994"/>
                  <a:pt x="775316" y="28714"/>
                </a:cubicBezTo>
                <a:cubicBezTo>
                  <a:pt x="792167" y="19352"/>
                  <a:pt x="830180" y="10426"/>
                  <a:pt x="830180" y="10426"/>
                </a:cubicBezTo>
                <a:cubicBezTo>
                  <a:pt x="866962" y="16556"/>
                  <a:pt x="886761" y="12143"/>
                  <a:pt x="912476" y="37858"/>
                </a:cubicBezTo>
                <a:cubicBezTo>
                  <a:pt x="920247" y="45629"/>
                  <a:pt x="921445" y="59465"/>
                  <a:pt x="930764" y="65290"/>
                </a:cubicBezTo>
                <a:cubicBezTo>
                  <a:pt x="947111" y="75507"/>
                  <a:pt x="985628" y="83578"/>
                  <a:pt x="985628" y="83578"/>
                </a:cubicBezTo>
                <a:cubicBezTo>
                  <a:pt x="1033912" y="67483"/>
                  <a:pt x="1005040" y="79781"/>
                  <a:pt x="1067924" y="37858"/>
                </a:cubicBezTo>
                <a:lnTo>
                  <a:pt x="1095356" y="19570"/>
                </a:lnTo>
                <a:cubicBezTo>
                  <a:pt x="1097633" y="20025"/>
                  <a:pt x="1159135" y="30360"/>
                  <a:pt x="1168508" y="37858"/>
                </a:cubicBezTo>
                <a:cubicBezTo>
                  <a:pt x="1177090" y="44723"/>
                  <a:pt x="1180700" y="56146"/>
                  <a:pt x="1186796" y="65290"/>
                </a:cubicBezTo>
                <a:cubicBezTo>
                  <a:pt x="1207868" y="61778"/>
                  <a:pt x="1246582" y="58257"/>
                  <a:pt x="1269092" y="47002"/>
                </a:cubicBezTo>
                <a:cubicBezTo>
                  <a:pt x="1278922" y="42087"/>
                  <a:pt x="1286481" y="33177"/>
                  <a:pt x="1296524" y="28714"/>
                </a:cubicBezTo>
                <a:cubicBezTo>
                  <a:pt x="1314140" y="20885"/>
                  <a:pt x="1351388" y="10426"/>
                  <a:pt x="1351388" y="10426"/>
                </a:cubicBezTo>
                <a:cubicBezTo>
                  <a:pt x="1366628" y="13474"/>
                  <a:pt x="1382556" y="14113"/>
                  <a:pt x="1397108" y="19570"/>
                </a:cubicBezTo>
                <a:cubicBezTo>
                  <a:pt x="1448745" y="38934"/>
                  <a:pt x="1403383" y="33734"/>
                  <a:pt x="1442828" y="65290"/>
                </a:cubicBezTo>
                <a:cubicBezTo>
                  <a:pt x="1450354" y="71311"/>
                  <a:pt x="1461116" y="71386"/>
                  <a:pt x="1470260" y="74434"/>
                </a:cubicBezTo>
                <a:cubicBezTo>
                  <a:pt x="1488548" y="71386"/>
                  <a:pt x="1508010" y="72421"/>
                  <a:pt x="1525124" y="65290"/>
                </a:cubicBezTo>
                <a:cubicBezTo>
                  <a:pt x="1545413" y="56836"/>
                  <a:pt x="1559136" y="35665"/>
                  <a:pt x="1579988" y="28714"/>
                </a:cubicBezTo>
                <a:lnTo>
                  <a:pt x="1607420" y="19570"/>
                </a:lnTo>
                <a:cubicBezTo>
                  <a:pt x="1625708" y="22618"/>
                  <a:pt x="1644695" y="22851"/>
                  <a:pt x="1662284" y="28714"/>
                </a:cubicBezTo>
                <a:cubicBezTo>
                  <a:pt x="1672710" y="32189"/>
                  <a:pt x="1679886" y="42087"/>
                  <a:pt x="1689716" y="47002"/>
                </a:cubicBezTo>
                <a:cubicBezTo>
                  <a:pt x="1702834" y="53561"/>
                  <a:pt x="1742005" y="62360"/>
                  <a:pt x="1753724" y="65290"/>
                </a:cubicBezTo>
                <a:cubicBezTo>
                  <a:pt x="1762868" y="59194"/>
                  <a:pt x="1772713" y="54037"/>
                  <a:pt x="1781156" y="47002"/>
                </a:cubicBezTo>
                <a:cubicBezTo>
                  <a:pt x="1791090" y="38723"/>
                  <a:pt x="1797828" y="26743"/>
                  <a:pt x="1808588" y="19570"/>
                </a:cubicBezTo>
                <a:cubicBezTo>
                  <a:pt x="1816459" y="14323"/>
                  <a:pt x="1867719" y="2501"/>
                  <a:pt x="1872596" y="1282"/>
                </a:cubicBezTo>
                <a:cubicBezTo>
                  <a:pt x="1914755" y="9714"/>
                  <a:pt x="1919261" y="6445"/>
                  <a:pt x="1954892" y="28714"/>
                </a:cubicBezTo>
                <a:cubicBezTo>
                  <a:pt x="1967815" y="36791"/>
                  <a:pt x="1977837" y="49330"/>
                  <a:pt x="1991468" y="56146"/>
                </a:cubicBezTo>
                <a:cubicBezTo>
                  <a:pt x="2008710" y="64767"/>
                  <a:pt x="2046332" y="74434"/>
                  <a:pt x="2046332" y="74434"/>
                </a:cubicBezTo>
                <a:cubicBezTo>
                  <a:pt x="2067668" y="71386"/>
                  <a:pt x="2089206" y="69517"/>
                  <a:pt x="2110340" y="65290"/>
                </a:cubicBezTo>
                <a:cubicBezTo>
                  <a:pt x="2148646" y="57629"/>
                  <a:pt x="2129241" y="55840"/>
                  <a:pt x="2165204" y="37858"/>
                </a:cubicBezTo>
                <a:cubicBezTo>
                  <a:pt x="2240920" y="0"/>
                  <a:pt x="2141452" y="62837"/>
                  <a:pt x="2220068" y="10426"/>
                </a:cubicBezTo>
                <a:cubicBezTo>
                  <a:pt x="2241404" y="13474"/>
                  <a:pt x="2263960" y="11833"/>
                  <a:pt x="2284076" y="19570"/>
                </a:cubicBezTo>
                <a:cubicBezTo>
                  <a:pt x="2304590" y="27460"/>
                  <a:pt x="2338940" y="56146"/>
                  <a:pt x="2338940" y="56146"/>
                </a:cubicBezTo>
                <a:cubicBezTo>
                  <a:pt x="2372468" y="53098"/>
                  <a:pt x="2407226" y="56501"/>
                  <a:pt x="2439524" y="47002"/>
                </a:cubicBezTo>
                <a:cubicBezTo>
                  <a:pt x="2460610" y="40800"/>
                  <a:pt x="2473536" y="17377"/>
                  <a:pt x="2494388" y="10426"/>
                </a:cubicBezTo>
                <a:lnTo>
                  <a:pt x="2521820" y="1282"/>
                </a:lnTo>
                <a:cubicBezTo>
                  <a:pt x="2530964" y="10426"/>
                  <a:pt x="2539434" y="20298"/>
                  <a:pt x="2549252" y="28714"/>
                </a:cubicBezTo>
                <a:cubicBezTo>
                  <a:pt x="2560823" y="38632"/>
                  <a:pt x="2575052" y="45370"/>
                  <a:pt x="2585828" y="56146"/>
                </a:cubicBezTo>
                <a:cubicBezTo>
                  <a:pt x="2646788" y="117106"/>
                  <a:pt x="2558396" y="53098"/>
                  <a:pt x="2631548" y="101866"/>
                </a:cubicBezTo>
                <a:cubicBezTo>
                  <a:pt x="2658980" y="98818"/>
                  <a:pt x="2686619" y="97260"/>
                  <a:pt x="2713844" y="92722"/>
                </a:cubicBezTo>
                <a:cubicBezTo>
                  <a:pt x="2753862" y="86052"/>
                  <a:pt x="2730793" y="82141"/>
                  <a:pt x="2768708" y="65290"/>
                </a:cubicBezTo>
                <a:cubicBezTo>
                  <a:pt x="2786324" y="57461"/>
                  <a:pt x="2805284" y="53098"/>
                  <a:pt x="2823572" y="47002"/>
                </a:cubicBezTo>
                <a:cubicBezTo>
                  <a:pt x="2865748" y="32943"/>
                  <a:pt x="2841553" y="39748"/>
                  <a:pt x="2896724" y="28714"/>
                </a:cubicBezTo>
                <a:cubicBezTo>
                  <a:pt x="2941664" y="39949"/>
                  <a:pt x="2924414" y="28972"/>
                  <a:pt x="2951588" y="56146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7286644" y="3357562"/>
            <a:ext cx="288032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286644" y="3357562"/>
            <a:ext cx="288032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Выгнутая вверх стрелка 63"/>
          <p:cNvSpPr/>
          <p:nvPr/>
        </p:nvSpPr>
        <p:spPr>
          <a:xfrm>
            <a:off x="2143108" y="3286124"/>
            <a:ext cx="2952328" cy="432048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124744"/>
            <a:ext cx="823672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лишё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ый  компьютера       лишить</a:t>
            </a: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купле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ый в магазине          купить</a:t>
            </a: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решё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ая задача                    решить</a:t>
            </a: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броше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ая лодка                   бросить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5072066" y="1500174"/>
            <a:ext cx="43204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5000628" y="2000240"/>
            <a:ext cx="50405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4214810" y="2500306"/>
            <a:ext cx="108012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4286248" y="2928934"/>
            <a:ext cx="86409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620688"/>
            <a:ext cx="43924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НН-, если есть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132856"/>
            <a:ext cx="83529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 Бесприставочный глагол                                      совершенного вида, от которого образовано причастие</a:t>
            </a:r>
          </a:p>
          <a:p>
            <a:pPr marL="514350" indent="-514350"/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Например, </a:t>
            </a:r>
          </a:p>
          <a:p>
            <a:pPr marL="514350" indent="-514350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купле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ая книга</a:t>
            </a:r>
          </a:p>
          <a:p>
            <a:pPr marL="514350" indent="-514350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(от  купить – гл.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сов.вида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57224" y="5643578"/>
            <a:ext cx="432048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857224" y="5715016"/>
            <a:ext cx="432048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619672" y="4653136"/>
            <a:ext cx="43204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404664"/>
            <a:ext cx="71287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НН-, если есть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484784"/>
            <a:ext cx="44193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  -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ова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-, -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ёва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-,</a:t>
            </a:r>
          </a:p>
          <a:p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2132856"/>
            <a:ext cx="40259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2)         ,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кроме  не,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2708920"/>
            <a:ext cx="4592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arenR" startAt="3"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зависимое слово,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3356992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4) 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Бесприставочый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глагол совершенного вида, от которого образовано причастие.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411760" y="1340768"/>
            <a:ext cx="216024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2123728" y="1340768"/>
            <a:ext cx="288032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3275856" y="1340768"/>
            <a:ext cx="360040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635896" y="1340768"/>
            <a:ext cx="288032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2411760" y="2348880"/>
            <a:ext cx="0" cy="2160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763688" y="2348880"/>
            <a:ext cx="6480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571604" y="4786322"/>
            <a:ext cx="18573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Н -</a:t>
            </a:r>
            <a:endParaRPr lang="ru-RU" sz="4400" dirty="0"/>
          </a:p>
        </p:txBody>
      </p:sp>
      <p:sp>
        <p:nvSpPr>
          <p:cNvPr id="16" name="TextBox 15"/>
          <p:cNvSpPr txBox="1"/>
          <p:nvPr/>
        </p:nvSpPr>
        <p:spPr>
          <a:xfrm>
            <a:off x="1000100" y="5429264"/>
            <a:ext cx="750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нет ничего из этого</a:t>
            </a:r>
            <a:endParaRPr lang="ru-RU" sz="32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Выгнутая вниз стрелка 17"/>
          <p:cNvSpPr/>
          <p:nvPr/>
        </p:nvSpPr>
        <p:spPr>
          <a:xfrm rot="18368909">
            <a:off x="5863759" y="5165711"/>
            <a:ext cx="1501878" cy="355537"/>
          </a:xfrm>
          <a:prstGeom prst="curved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3786188" cy="1285875"/>
          </a:xfrm>
        </p:spPr>
        <p:txBody>
          <a:bodyPr/>
          <a:lstStyle/>
          <a:p>
            <a:pPr eaLnBrk="1" hangingPunct="1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1. В каком слове на месте пропуска пишется </a:t>
            </a: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Н: </a:t>
            </a:r>
            <a:endParaRPr lang="ru-RU" sz="2400" b="1" i="1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3" y="1857375"/>
            <a:ext cx="3857625" cy="4643438"/>
          </a:xfrm>
        </p:spPr>
        <p:txBody>
          <a:bodyPr rtlCol="0">
            <a:normAutofit fontScale="92500" lnSpcReduction="20000"/>
          </a:bodyPr>
          <a:lstStyle/>
          <a:p>
            <a:pPr marL="514350" indent="-514350" algn="l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дорога, </a:t>
            </a:r>
            <a:r>
              <a:rPr lang="ru-RU" dirty="0" err="1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изреза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…</a:t>
            </a:r>
            <a:r>
              <a:rPr lang="ru-RU" dirty="0" err="1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ая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колеями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endParaRPr lang="ru-RU" dirty="0" smtClean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marL="514350" indent="-514350" algn="l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dirty="0" err="1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толчё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…</a:t>
            </a:r>
            <a:r>
              <a:rPr lang="ru-RU" dirty="0" err="1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ые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орехи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endParaRPr lang="ru-RU" dirty="0" smtClean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marL="514350" indent="-514350" algn="l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dirty="0" err="1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взволнова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… </a:t>
            </a:r>
            <a:r>
              <a:rPr lang="ru-RU" dirty="0" err="1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ые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воды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endParaRPr lang="ru-RU" dirty="0" smtClean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marL="514350" indent="-514350" algn="l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dirty="0" err="1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освещё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… </a:t>
            </a:r>
            <a:r>
              <a:rPr lang="ru-RU" dirty="0" err="1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ая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солнцем поляна</a:t>
            </a:r>
            <a:endParaRPr lang="ru-RU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ea typeface="Calibri"/>
              <a:cs typeface="Times New Roman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ea typeface="Calibri"/>
              <a:cs typeface="Times New Roman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857750" y="285750"/>
            <a:ext cx="3857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В каком слове на месте пропуска пишется </a:t>
            </a:r>
            <a:r>
              <a:rPr lang="ru-RU" sz="24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НН:</a:t>
            </a:r>
            <a:endParaRPr lang="ru-RU" sz="24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3438" y="1916113"/>
            <a:ext cx="4214812" cy="3817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мочё…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ые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яблоки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неписа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ый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закон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затопле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...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лугу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коше…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трава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1428750" y="3429000"/>
            <a:ext cx="6072188" cy="7143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714500" y="2928938"/>
            <a:ext cx="4794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 flipH="1">
            <a:off x="6786563" y="3500438"/>
            <a:ext cx="7143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нн</a:t>
            </a:r>
          </a:p>
        </p:txBody>
      </p:sp>
      <p:sp>
        <p:nvSpPr>
          <p:cNvPr id="20" name="Овал 19"/>
          <p:cNvSpPr/>
          <p:nvPr/>
        </p:nvSpPr>
        <p:spPr>
          <a:xfrm>
            <a:off x="214313" y="3143250"/>
            <a:ext cx="500062" cy="500063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643438" y="3644900"/>
            <a:ext cx="500062" cy="504825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000125" y="2857500"/>
            <a:ext cx="11366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j-lt"/>
              </a:rPr>
              <a:t>несов. в</a:t>
            </a:r>
            <a:r>
              <a:rPr lang="ru-RU" dirty="0">
                <a:latin typeface="+mj-lt"/>
              </a:rPr>
              <a:t>.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5580063" y="3716338"/>
            <a:ext cx="431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011863" y="3716338"/>
            <a:ext cx="0" cy="2174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000375" y="1785938"/>
            <a:ext cx="5984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нн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357438" y="4000500"/>
            <a:ext cx="5984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нн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928813" y="5214938"/>
            <a:ext cx="6873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нн 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929313" y="1916113"/>
            <a:ext cx="3921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6000750" y="4508500"/>
            <a:ext cx="3921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6227763" y="2708275"/>
            <a:ext cx="360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8" grpId="0"/>
      <p:bldP spid="19" grpId="0"/>
      <p:bldP spid="20" grpId="0" animBg="1"/>
      <p:bldP spid="21" grpId="0" animBg="1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1214422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помощью  приставок  сделайте  так,                           чтобы  эти  слова  писались  с  - НН-.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2428868"/>
            <a:ext cx="47148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точён 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ый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жарен 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ый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вязан 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ый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крашен 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ый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сушён 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ый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214290"/>
            <a:ext cx="7286676" cy="1077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Самостоятельная   работа                                                        с самопроверкой   по эталону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357166"/>
            <a:ext cx="82153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теперь в этих же словах пусть появится  - НН – с помощью зависимых слов</a:t>
            </a:r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143116"/>
            <a:ext cx="6500842" cy="4219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Точён 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ый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Жарен 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ый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Вязан 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ый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Крашен 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ый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Сушён 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ый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School\Desktop\спасибо\класс!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571480"/>
            <a:ext cx="6857933" cy="570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214290"/>
            <a:ext cx="75723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Включение нового знания                                                                  в систему знаний      ……………………………….</a:t>
            </a:r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гнутая влево стрелка 4"/>
          <p:cNvSpPr/>
          <p:nvPr/>
        </p:nvSpPr>
        <p:spPr>
          <a:xfrm>
            <a:off x="1643042" y="1928802"/>
            <a:ext cx="714380" cy="1216152"/>
          </a:xfrm>
          <a:prstGeom prst="curvedRightArrow">
            <a:avLst>
              <a:gd name="adj1" fmla="val 25000"/>
              <a:gd name="adj2" fmla="val 50809"/>
              <a:gd name="adj3" fmla="val 25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право стрелка 5"/>
          <p:cNvSpPr/>
          <p:nvPr/>
        </p:nvSpPr>
        <p:spPr>
          <a:xfrm>
            <a:off x="6072198" y="1928802"/>
            <a:ext cx="714380" cy="1214446"/>
          </a:xfrm>
          <a:prstGeom prst="curved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3042" y="3214686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сущ.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6380" y="3286124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глагола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3857628"/>
            <a:ext cx="6715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Н -       </a:t>
            </a: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НН -                           - НН -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000100" y="4572008"/>
            <a:ext cx="285752" cy="21431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6200000" flipH="1">
            <a:off x="1000100" y="5643578"/>
            <a:ext cx="214314" cy="21431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6200000" flipH="1">
            <a:off x="1000100" y="5143512"/>
            <a:ext cx="214314" cy="21431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785786" y="4572008"/>
            <a:ext cx="214314" cy="21431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0800000" flipV="1">
            <a:off x="2071670" y="4572008"/>
            <a:ext cx="357190" cy="28575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0800000">
            <a:off x="2428860" y="4572008"/>
            <a:ext cx="428628" cy="35719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0800000" flipV="1">
            <a:off x="1928794" y="5143512"/>
            <a:ext cx="357190" cy="28575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0800000">
            <a:off x="2285984" y="5143512"/>
            <a:ext cx="357190" cy="28575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785786" y="5143512"/>
            <a:ext cx="214314" cy="21431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 flipH="1" flipV="1">
            <a:off x="785786" y="5643578"/>
            <a:ext cx="214314" cy="21431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rot="5400000" flipH="1" flipV="1">
            <a:off x="2035157" y="5965049"/>
            <a:ext cx="215108" cy="79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rot="16200000" flipH="1">
            <a:off x="1000100" y="5000636"/>
            <a:ext cx="285752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 rot="5400000">
            <a:off x="2750728" y="5964652"/>
            <a:ext cx="214314" cy="79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>
            <a:off x="2143108" y="6072206"/>
            <a:ext cx="714380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2571736" y="5643578"/>
            <a:ext cx="492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endParaRPr lang="ru-RU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5" name="Прямая соединительная линия 114"/>
          <p:cNvCxnSpPr>
            <a:stCxn id="112" idx="3"/>
          </p:cNvCxnSpPr>
          <p:nvPr/>
        </p:nvCxnSpPr>
        <p:spPr>
          <a:xfrm flipV="1">
            <a:off x="3064388" y="5857896"/>
            <a:ext cx="293166" cy="1651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 rot="5400000" flipH="1" flipV="1">
            <a:off x="3071802" y="5857892"/>
            <a:ext cx="285752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/>
          <p:nvPr/>
        </p:nvCxnSpPr>
        <p:spPr>
          <a:xfrm rot="16200000" flipH="1">
            <a:off x="3500430" y="5572140"/>
            <a:ext cx="285752" cy="14287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/>
          <p:nvPr/>
        </p:nvCxnSpPr>
        <p:spPr>
          <a:xfrm rot="5400000">
            <a:off x="3357554" y="5572140"/>
            <a:ext cx="285752" cy="14287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5572132" y="4714884"/>
            <a:ext cx="723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2….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3….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4….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857232"/>
            <a:ext cx="8429652" cy="438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сегодня говорили о …</a:t>
            </a:r>
          </a:p>
          <a:p>
            <a:endParaRPr lang="ru-RU" sz="40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узнал(а), что …</a:t>
            </a:r>
          </a:p>
          <a:p>
            <a:endParaRPr lang="ru-RU" sz="40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Мне понятно, когда …</a:t>
            </a:r>
          </a:p>
          <a:p>
            <a:endParaRPr lang="ru-RU" sz="40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Свою работу на уроке я считаю…</a:t>
            </a:r>
            <a:endParaRPr lang="ru-RU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</a:t>
            </a:r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СИНКВЕЙН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928670"/>
            <a:ext cx="871543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строка 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 сущ. (тема)  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строка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два прил.или </a:t>
            </a:r>
            <a:r>
              <a:rPr lang="ru-RU" sz="32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прич</a:t>
            </a: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.(описание темы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строка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 глаг.(действия, относящиеся к теме)</a:t>
            </a:r>
          </a:p>
          <a:p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строка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четыре слова (фраза показывает отношение автора  к теме) </a:t>
            </a:r>
          </a:p>
          <a:p>
            <a:endParaRPr lang="ru-RU" sz="320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строка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 сущ.(ассоциация, синоним темы)</a:t>
            </a:r>
            <a:endParaRPr lang="ru-RU" sz="32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843808" y="188640"/>
            <a:ext cx="144016" cy="14401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67944" y="332656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пятистрочие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 из США)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сердечное спасибо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85728"/>
            <a:ext cx="7072309" cy="595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642918"/>
            <a:ext cx="8096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Домашнее задание (на выбор)</a:t>
            </a:r>
            <a:endParaRPr lang="ru-RU" sz="4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2285992"/>
            <a:ext cx="48212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упр. 118</a:t>
            </a:r>
          </a:p>
          <a:p>
            <a:pPr marL="514350" indent="-514350">
              <a:buAutoNum type="arabicPeriod"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2. Придумать меню </a:t>
            </a:r>
          </a:p>
          <a:p>
            <a:pPr marL="514350" indent="-514350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3. Придумать рассказ</a:t>
            </a:r>
          </a:p>
          <a:p>
            <a:pPr marL="514350" indent="-51435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 свободную тему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4572000" y="3357562"/>
            <a:ext cx="714380" cy="1857388"/>
          </a:xfrm>
          <a:prstGeom prst="rightBrace">
            <a:avLst>
              <a:gd name="adj1" fmla="val 8333"/>
              <a:gd name="adj2" fmla="val 5197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57818" y="3429000"/>
            <a:ext cx="36433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использовать                       не менее                                                    10 слов                                          с  -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 –  -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School\Desktop\спасибо\спсибо ноутбук розы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500042"/>
            <a:ext cx="7792333" cy="5954274"/>
          </a:xfrm>
          <a:prstGeom prst="rect">
            <a:avLst/>
          </a:prstGeom>
          <a:ln w="228600" cap="sq" cmpd="thickThin">
            <a:solidFill>
              <a:srgbClr val="66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01_killing_me_softl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3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5918" y="428604"/>
            <a:ext cx="6316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РЕСУРСЫ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071546"/>
            <a:ext cx="75835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http://2berega.spb.ru/user/Liga66/file/2965091/ анимация класс! И солнце</a:t>
            </a:r>
          </a:p>
          <a:p>
            <a:r>
              <a:rPr lang="ru-RU" dirty="0" smtClean="0">
                <a:hlinkClick r:id="rId2"/>
              </a:rPr>
              <a:t> </a:t>
            </a:r>
            <a:r>
              <a:rPr lang="ru-RU" dirty="0" smtClean="0"/>
              <a:t>2..</a:t>
            </a:r>
            <a:r>
              <a:rPr lang="ru-RU" u="sng" dirty="0" smtClean="0">
                <a:hlinkClick r:id="rId2"/>
              </a:rPr>
              <a:t>http://www.animashka.info/photo/pozhelanija_na_kazhdyj_den/spasibo/spasibo55/31-0-1176</a:t>
            </a:r>
            <a:r>
              <a:rPr lang="ru-RU" dirty="0" smtClean="0"/>
              <a:t> сердечное спасибо солнце</a:t>
            </a:r>
          </a:p>
          <a:p>
            <a:endParaRPr lang="ru-RU" dirty="0" smtClean="0"/>
          </a:p>
          <a:p>
            <a:r>
              <a:rPr lang="ru-RU" dirty="0" smtClean="0"/>
              <a:t>3. </a:t>
            </a:r>
            <a:r>
              <a:rPr lang="ru-RU" dirty="0" smtClean="0"/>
              <a:t>http://www.proshkolu.ru/user/516495/file/3016497/ </a:t>
            </a:r>
            <a:r>
              <a:rPr lang="ru-RU" dirty="0" smtClean="0"/>
              <a:t>компьютер</a:t>
            </a:r>
            <a:r>
              <a:rPr lang="ru-RU" dirty="0" smtClean="0"/>
              <a:t>, спасибо</a:t>
            </a:r>
          </a:p>
          <a:p>
            <a:endParaRPr lang="ru-RU" dirty="0" smtClean="0"/>
          </a:p>
          <a:p>
            <a:r>
              <a:rPr lang="ru-RU" dirty="0" smtClean="0"/>
              <a:t>4.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http://rusedu.ru/detail_7084.html</a:t>
            </a:r>
            <a:r>
              <a:rPr lang="ru-RU" dirty="0" smtClean="0"/>
              <a:t> шаблон презентации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29190" y="857232"/>
            <a:ext cx="34290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баловать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балую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балуешь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избалуют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избалованный</a:t>
            </a:r>
          </a:p>
          <a:p>
            <a:pPr>
              <a:lnSpc>
                <a:spcPct val="150000"/>
              </a:lnSpc>
            </a:pPr>
            <a:r>
              <a:rPr lang="ru-RU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избалован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3" y="571480"/>
            <a:ext cx="735811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званом ужине ребёнок избалованный дома  вёл                              себя  ужасно.</a:t>
            </a:r>
          </a:p>
          <a:p>
            <a:pPr>
              <a:lnSpc>
                <a:spcPct val="150000"/>
              </a:lnSpc>
            </a:pP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Задание: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-словообразовательный разбор,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морфемный разбор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3" y="3071810"/>
            <a:ext cx="70009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Целеполагание</a:t>
            </a:r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(цели и задачи урока)</a:t>
            </a:r>
            <a:endParaRPr lang="ru-RU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4786322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Вспомнить   -  узнать  -  научиться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428604"/>
            <a:ext cx="8215370" cy="2144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 - НН   в  причастиях  и </a:t>
            </a:r>
          </a:p>
          <a:p>
            <a:pPr>
              <a:lnSpc>
                <a:spcPct val="150000"/>
              </a:lnSpc>
            </a:pPr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отглагольных  прилагательных</a:t>
            </a:r>
            <a:endParaRPr lang="ru-RU" sz="4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1934" y="1196752"/>
            <a:ext cx="46765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избалова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ый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организова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ый	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взволнова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ый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маринова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ый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газирова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ый</a:t>
            </a:r>
          </a:p>
          <a:p>
            <a:pPr>
              <a:lnSpc>
                <a:spcPct val="150000"/>
              </a:lnSpc>
            </a:pP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836712"/>
            <a:ext cx="414844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-НН-, если есть</a:t>
            </a:r>
          </a:p>
          <a:p>
            <a:endParaRPr lang="ru-RU" sz="4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2492896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1) 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ова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-, -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ёва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marL="514350" indent="-514350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Например, маринова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ый.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 flipV="1">
            <a:off x="3851920" y="2348880"/>
            <a:ext cx="288032" cy="36004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3563888" y="2348880"/>
            <a:ext cx="288032" cy="36004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4644008" y="2276872"/>
            <a:ext cx="288032" cy="36004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4932040" y="2276872"/>
            <a:ext cx="288032" cy="36004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4139952" y="2996952"/>
            <a:ext cx="288032" cy="21602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 flipV="1">
            <a:off x="4427984" y="2996952"/>
            <a:ext cx="216024" cy="21602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4139952" y="3573016"/>
            <a:ext cx="50405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4716016" y="3501008"/>
            <a:ext cx="50405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flipH="1">
            <a:off x="4139954" y="3645024"/>
            <a:ext cx="50405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0"/>
            <a:ext cx="8496944" cy="5379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мороже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ый          перемороже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ый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краше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ый            покраше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ый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жаре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ый               поджаре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ый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кипячё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ый           вскипячё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ый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вяза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ый                связа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ый            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764704"/>
            <a:ext cx="45365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-НН-, если есть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132856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  </a:t>
            </a:r>
          </a:p>
          <a:p>
            <a:pPr marL="514350" indent="-514350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Например, </a:t>
            </a:r>
          </a:p>
          <a:p>
            <a:pPr marL="514350" indent="-514350"/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краше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ый, некраше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ый</a:t>
            </a:r>
          </a:p>
          <a:p>
            <a:pPr marL="514350" indent="-514350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покраше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ый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619672" y="2420888"/>
            <a:ext cx="10081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627784" y="2420888"/>
            <a:ext cx="0" cy="2160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43808" y="2204864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кроме  не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427984" y="2348880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860032" y="2348880"/>
            <a:ext cx="0" cy="14401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3419872" y="3573016"/>
            <a:ext cx="0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915816" y="3573016"/>
            <a:ext cx="5040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1571604" y="4643446"/>
            <a:ext cx="0" cy="14401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142976" y="4643446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1071538" y="5072074"/>
            <a:ext cx="50405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1071538" y="5143512"/>
            <a:ext cx="50405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2786050" y="5143512"/>
            <a:ext cx="43204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2987824" y="3429000"/>
            <a:ext cx="504056" cy="288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4714876" y="4071942"/>
            <a:ext cx="285752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flipH="1">
            <a:off x="3059832" y="3429000"/>
            <a:ext cx="504056" cy="288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051720" y="4149080"/>
            <a:ext cx="36004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532</Words>
  <Application>Microsoft Office PowerPoint</Application>
  <PresentationFormat>Экран (4:3)</PresentationFormat>
  <Paragraphs>154</Paragraphs>
  <Slides>26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1. В каком слове на месте пропуска пишется Н: 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Домашний компьютер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  местоимение </dc:title>
  <dc:creator>Иванова Ольга</dc:creator>
  <cp:lastModifiedBy>user</cp:lastModifiedBy>
  <cp:revision>127</cp:revision>
  <dcterms:created xsi:type="dcterms:W3CDTF">2009-09-12T09:40:49Z</dcterms:created>
  <dcterms:modified xsi:type="dcterms:W3CDTF">2012-12-30T10:17:54Z</dcterms:modified>
</cp:coreProperties>
</file>