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0" autoAdjust="0"/>
    <p:restoredTop sz="94660"/>
  </p:normalViewPr>
  <p:slideViewPr>
    <p:cSldViewPr>
      <p:cViewPr varScale="1">
        <p:scale>
          <a:sx n="57" d="100"/>
          <a:sy n="57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ltiplication.ru/" TargetMode="External"/><Relationship Id="rId13" Type="http://schemas.openxmlformats.org/officeDocument/2006/relationships/hyperlink" Target="http://www.tirnet.ru/" TargetMode="External"/><Relationship Id="rId3" Type="http://schemas.openxmlformats.org/officeDocument/2006/relationships/hyperlink" Target="http://www.vott.ru/" TargetMode="External"/><Relationship Id="rId7" Type="http://schemas.openxmlformats.org/officeDocument/2006/relationships/hyperlink" Target="http://www.proza.ru/" TargetMode="External"/><Relationship Id="rId12" Type="http://schemas.openxmlformats.org/officeDocument/2006/relationships/hyperlink" Target="http://www.liveinternet.ru/" TargetMode="External"/><Relationship Id="rId2" Type="http://schemas.openxmlformats.org/officeDocument/2006/relationships/hyperlink" Target="http://www.artrusse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tent.mail.ru/" TargetMode="External"/><Relationship Id="rId11" Type="http://schemas.openxmlformats.org/officeDocument/2006/relationships/hyperlink" Target="http://www.900igr.net/" TargetMode="External"/><Relationship Id="rId5" Type="http://schemas.openxmlformats.org/officeDocument/2006/relationships/hyperlink" Target="http://www.prazdni.com/" TargetMode="External"/><Relationship Id="rId10" Type="http://schemas.openxmlformats.org/officeDocument/2006/relationships/hyperlink" Target="http://www.uran.ru/" TargetMode="External"/><Relationship Id="rId4" Type="http://schemas.openxmlformats.org/officeDocument/2006/relationships/hyperlink" Target="http://www.facte.ru/" TargetMode="External"/><Relationship Id="rId9" Type="http://schemas.openxmlformats.org/officeDocument/2006/relationships/hyperlink" Target="http://www.revolucia.ru/" TargetMode="External"/><Relationship Id="rId14" Type="http://schemas.openxmlformats.org/officeDocument/2006/relationships/hyperlink" Target="http://www.free-lance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Скажи мне, как тебя зовут…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МБОУ СОШ№121</a:t>
            </a:r>
          </a:p>
          <a:p>
            <a:r>
              <a:rPr lang="ru-RU" dirty="0" err="1" smtClean="0"/>
              <a:t>Снежинск</a:t>
            </a:r>
            <a:endParaRPr lang="ru-RU" dirty="0" smtClean="0"/>
          </a:p>
          <a:p>
            <a:r>
              <a:rPr lang="ru-RU" dirty="0" smtClean="0"/>
              <a:t>Закутнева </a:t>
            </a:r>
            <a:r>
              <a:rPr lang="ru-RU" smtClean="0"/>
              <a:t>Светлана Викторовна</a:t>
            </a:r>
            <a:endParaRPr lang="ru-RU" dirty="0"/>
          </a:p>
        </p:txBody>
      </p:sp>
      <p:pic>
        <p:nvPicPr>
          <p:cNvPr id="4" name="Рисунок 3" descr="имя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3456384" cy="34563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произошли фамилии?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Жил человек. Он был кузнец. А его сын был кузнецов сын. Потом появлялись другие профессии в семье, а фамилия оставалась.</a:t>
            </a:r>
          </a:p>
          <a:p>
            <a:r>
              <a:rPr lang="ru-RU" dirty="0" smtClean="0"/>
              <a:t>Царев, Баринов, то есть их предки служили у царя или барина и им принадлежали.</a:t>
            </a:r>
          </a:p>
          <a:p>
            <a:r>
              <a:rPr lang="ru-RU" dirty="0" smtClean="0"/>
              <a:t>Фамилии по внешнему виду: </a:t>
            </a:r>
            <a:r>
              <a:rPr lang="ru-RU" dirty="0" err="1" smtClean="0"/>
              <a:t>Белоголовов</a:t>
            </a:r>
            <a:r>
              <a:rPr lang="ru-RU" dirty="0" smtClean="0"/>
              <a:t>, Кудряшов, Ломоносов.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Интересные факты.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Н.В.Гоголь давал персонажам необычные имена:</a:t>
            </a:r>
          </a:p>
          <a:p>
            <a:r>
              <a:rPr lang="ru-RU" dirty="0" smtClean="0"/>
              <a:t>Акакий</a:t>
            </a:r>
          </a:p>
          <a:p>
            <a:r>
              <a:rPr lang="ru-RU" dirty="0" err="1" smtClean="0"/>
              <a:t>Мокий</a:t>
            </a:r>
            <a:endParaRPr lang="ru-RU" dirty="0" smtClean="0"/>
          </a:p>
          <a:p>
            <a:r>
              <a:rPr lang="ru-RU" dirty="0" err="1" smtClean="0"/>
              <a:t>Сосий</a:t>
            </a:r>
            <a:endParaRPr lang="ru-RU" dirty="0" smtClean="0"/>
          </a:p>
          <a:p>
            <a:r>
              <a:rPr lang="ru-RU" dirty="0" err="1" smtClean="0"/>
              <a:t>Хоздазат</a:t>
            </a:r>
            <a:endParaRPr lang="ru-RU" dirty="0" smtClean="0"/>
          </a:p>
          <a:p>
            <a:r>
              <a:rPr lang="ru-RU" dirty="0" err="1" smtClean="0"/>
              <a:t>Трифилий</a:t>
            </a:r>
            <a:endParaRPr lang="ru-RU" dirty="0"/>
          </a:p>
        </p:txBody>
      </p:sp>
      <p:pic>
        <p:nvPicPr>
          <p:cNvPr id="4" name="Рисунок 3" descr="гого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060848"/>
            <a:ext cx="2736304" cy="2522158"/>
          </a:xfrm>
          <a:prstGeom prst="rect">
            <a:avLst/>
          </a:prstGeom>
        </p:spPr>
      </p:pic>
      <p:pic>
        <p:nvPicPr>
          <p:cNvPr id="5" name="Рисунок 4" descr="гоголь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2548383" cy="31199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и фамилии индейцев и жителей Индии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11680"/>
            <a:ext cx="7239000" cy="4846320"/>
          </a:xfrm>
        </p:spPr>
        <p:txBody>
          <a:bodyPr/>
          <a:lstStyle/>
          <a:p>
            <a:r>
              <a:rPr lang="ru-RU" dirty="0" err="1" smtClean="0"/>
              <a:t>Монито-о-гезик</a:t>
            </a:r>
            <a:endParaRPr lang="ru-RU" dirty="0" smtClean="0"/>
          </a:p>
          <a:p>
            <a:r>
              <a:rPr lang="ru-RU" dirty="0" err="1" smtClean="0"/>
              <a:t>Мун-ква</a:t>
            </a:r>
            <a:r>
              <a:rPr lang="ru-RU" dirty="0" smtClean="0"/>
              <a:t>  (медведь)</a:t>
            </a:r>
          </a:p>
          <a:p>
            <a:r>
              <a:rPr lang="ru-RU" dirty="0" err="1" smtClean="0"/>
              <a:t>Шо-шо-ва-не-ба-се</a:t>
            </a:r>
            <a:r>
              <a:rPr lang="ru-RU" dirty="0" smtClean="0"/>
              <a:t> (сокол)</a:t>
            </a:r>
          </a:p>
          <a:p>
            <a:r>
              <a:rPr lang="ru-RU" dirty="0" err="1" smtClean="0"/>
              <a:t>Мис-куа-бун-о-куа</a:t>
            </a:r>
            <a:r>
              <a:rPr lang="ru-RU" dirty="0" smtClean="0"/>
              <a:t> (заря)</a:t>
            </a:r>
          </a:p>
          <a:p>
            <a:r>
              <a:rPr lang="ru-RU" dirty="0" smtClean="0"/>
              <a:t>Индия:</a:t>
            </a:r>
          </a:p>
          <a:p>
            <a:r>
              <a:rPr lang="ru-RU" dirty="0" err="1" smtClean="0"/>
              <a:t>Джалантахчандрачапала</a:t>
            </a:r>
            <a:r>
              <a:rPr lang="ru-RU" dirty="0" smtClean="0"/>
              <a:t> (зыбкая, как отражение лунного луча в воде)</a:t>
            </a:r>
          </a:p>
          <a:p>
            <a:endParaRPr lang="ru-RU" dirty="0"/>
          </a:p>
        </p:txBody>
      </p:sp>
      <p:pic>
        <p:nvPicPr>
          <p:cNvPr id="4" name="Рисунок 3" descr="индеец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052736"/>
            <a:ext cx="2592288" cy="25922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древнерусских священников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 Лихач жил в 1161 году.</a:t>
            </a:r>
          </a:p>
          <a:p>
            <a:r>
              <a:rPr lang="ru-RU" dirty="0" smtClean="0"/>
              <a:t>Поп Угрюм – в 1600.</a:t>
            </a:r>
          </a:p>
          <a:p>
            <a:r>
              <a:rPr lang="ru-RU" dirty="0" smtClean="0"/>
              <a:t>Поп </a:t>
            </a:r>
            <a:r>
              <a:rPr lang="ru-RU" dirty="0" err="1" smtClean="0"/>
              <a:t>Шумило</a:t>
            </a:r>
            <a:r>
              <a:rPr lang="ru-RU" dirty="0" smtClean="0"/>
              <a:t> – в 1608.</a:t>
            </a:r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212976"/>
            <a:ext cx="5443669" cy="30620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Русское «</a:t>
            </a:r>
            <a:r>
              <a:rPr lang="ru-RU" dirty="0" err="1" smtClean="0"/>
              <a:t>именословие</a:t>
            </a:r>
            <a:r>
              <a:rPr lang="ru-RU" dirty="0" smtClean="0"/>
              <a:t>»: « мирские» и «небесные» имена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1606 году жил в Пскове Федор Умойся Грязью.</a:t>
            </a:r>
          </a:p>
          <a:p>
            <a:r>
              <a:rPr lang="ru-RU" dirty="0" smtClean="0"/>
              <a:t>В 14-16 веках были такие имена:</a:t>
            </a:r>
          </a:p>
          <a:p>
            <a:r>
              <a:rPr lang="ru-RU" dirty="0" err="1" smtClean="0"/>
              <a:t>Кислоквас</a:t>
            </a:r>
            <a:r>
              <a:rPr lang="ru-RU" dirty="0" smtClean="0"/>
              <a:t>, </a:t>
            </a:r>
            <a:r>
              <a:rPr lang="ru-RU" dirty="0" err="1" smtClean="0"/>
              <a:t>Жирнос</a:t>
            </a:r>
            <a:r>
              <a:rPr lang="ru-RU" dirty="0" smtClean="0"/>
              <a:t>, Кислица, Кисель, </a:t>
            </a:r>
            <a:r>
              <a:rPr lang="ru-RU" dirty="0" err="1" smtClean="0"/>
              <a:t>Износок</a:t>
            </a:r>
            <a:r>
              <a:rPr lang="ru-RU" dirty="0" smtClean="0"/>
              <a:t>, Опухлой, </a:t>
            </a:r>
            <a:r>
              <a:rPr lang="ru-RU" dirty="0" err="1" smtClean="0"/>
              <a:t>Голохребетник</a:t>
            </a:r>
            <a:r>
              <a:rPr lang="ru-RU" dirty="0" smtClean="0"/>
              <a:t>, Неудача, Нелюб, </a:t>
            </a:r>
            <a:r>
              <a:rPr lang="ru-RU" dirty="0" err="1" smtClean="0"/>
              <a:t>Болван</a:t>
            </a:r>
            <a:r>
              <a:rPr lang="ru-RU" dirty="0" smtClean="0"/>
              <a:t>, Огурец, </a:t>
            </a:r>
            <a:r>
              <a:rPr lang="ru-RU" dirty="0" err="1" smtClean="0"/>
              <a:t>Ончутка</a:t>
            </a:r>
            <a:r>
              <a:rPr lang="ru-RU" dirty="0" smtClean="0"/>
              <a:t> (т.е.  «черт»),Лубяная Сабля.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оп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149080"/>
            <a:ext cx="2520280" cy="24286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Самое длинное в мире имя</a:t>
            </a:r>
            <a:br>
              <a:rPr lang="ru-RU" dirty="0" smtClean="0"/>
            </a:br>
            <a:r>
              <a:rPr lang="ru-RU" dirty="0" smtClean="0"/>
              <a:t> (122 буквы)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Вождь в штате Висконсин США имел самое длинное имя:</a:t>
            </a:r>
          </a:p>
          <a:p>
            <a:r>
              <a:rPr lang="ru-RU" dirty="0" smtClean="0"/>
              <a:t>ЛЕПОДОТЕМАЧОСЕЛАЧОГАЛЕООКРАНИОЛЕИПСАНОТРИУМУОТРИММАТОСИФИОПАФАОМЕЛИТОКАТАКЕЦЛУММЕНОКИЧЛЕЙПКОССУФОФАТТОПЕРИСТЕРАЛЕКТРУОНОП.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21088"/>
            <a:ext cx="2160240" cy="2180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4402832" cy="6093296"/>
          </a:xfrm>
        </p:spPr>
        <p:txBody>
          <a:bodyPr/>
          <a:lstStyle/>
          <a:p>
            <a:r>
              <a:rPr lang="ru-RU" dirty="0" smtClean="0"/>
              <a:t>«Чти отца своего и мать» – так учит древняя мудрость. Знай свой род, своих дедов, предков, родственников и цени свой дом, свою деревню, город, свои родные места!</a:t>
            </a:r>
          </a:p>
          <a:p>
            <a:r>
              <a:rPr lang="ru-RU" dirty="0" smtClean="0"/>
              <a:t>Изучай старину! Помни: ты не сам по себе, ты член семьи, дорожи памятью своего народа!</a:t>
            </a:r>
            <a:endParaRPr lang="ru-RU" dirty="0"/>
          </a:p>
        </p:txBody>
      </p:sp>
      <p:pic>
        <p:nvPicPr>
          <p:cNvPr id="4" name="Рисунок 3" descr="имя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692696"/>
            <a:ext cx="3194881" cy="46694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187624"/>
            <a:ext cx="7239000" cy="6192688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691032"/>
          </a:xfrm>
        </p:spPr>
        <p:txBody>
          <a:bodyPr/>
          <a:lstStyle/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</a:t>
            </a:r>
            <a:r>
              <a:rPr lang="ru-RU" dirty="0" smtClean="0"/>
              <a:t>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www.artrusse.ca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www.vott.ru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www.facte.ru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www.prazdni.com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www.content.mail.ru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www.proza.ru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www.multiplication.ru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www.revolucia.ru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www.uran.ru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www.900igr.net</a:t>
            </a:r>
            <a:endParaRPr lang="en-US" dirty="0" smtClean="0"/>
          </a:p>
          <a:p>
            <a:r>
              <a:rPr lang="en-US" dirty="0" smtClean="0">
                <a:hlinkClick r:id="rId12"/>
              </a:rPr>
              <a:t>www.liveinternet.ru</a:t>
            </a:r>
            <a:endParaRPr lang="en-US" dirty="0" smtClean="0"/>
          </a:p>
          <a:p>
            <a:r>
              <a:rPr lang="en-US" dirty="0" smtClean="0">
                <a:hlinkClick r:id="rId13"/>
              </a:rPr>
              <a:t>www.tirnet.ru</a:t>
            </a:r>
            <a:endParaRPr lang="en-US" dirty="0" smtClean="0"/>
          </a:p>
          <a:p>
            <a:r>
              <a:rPr lang="en-US" dirty="0" smtClean="0">
                <a:hlinkClick r:id="rId14"/>
              </a:rPr>
              <a:t>www.free-lance.ru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Древнегреческий философ говорил: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6364560" cy="3890832"/>
          </a:xfrm>
        </p:spPr>
        <p:txBody>
          <a:bodyPr/>
          <a:lstStyle/>
          <a:p>
            <a:r>
              <a:rPr lang="ru-RU" dirty="0" smtClean="0"/>
              <a:t>«Нет меж живущих людей, да и не может быть безымянных: в первый же миг по рождении каждый, убогий и знатный, имя, как сладостный дар, от родимых своих получает».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ОНОМАСТИКА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Ономастика – наука о собственных именах.</a:t>
            </a:r>
          </a:p>
          <a:p>
            <a:r>
              <a:rPr lang="ru-RU" dirty="0" smtClean="0"/>
              <a:t>От греческого «</a:t>
            </a:r>
            <a:r>
              <a:rPr lang="ru-RU" dirty="0" err="1" smtClean="0"/>
              <a:t>онома</a:t>
            </a:r>
            <a:r>
              <a:rPr lang="ru-RU" dirty="0" smtClean="0"/>
              <a:t>» – имя.</a:t>
            </a:r>
          </a:p>
          <a:p>
            <a:r>
              <a:rPr lang="ru-RU" dirty="0" smtClean="0"/>
              <a:t>В Древней Руси слово «имя»  - это </a:t>
            </a:r>
            <a:r>
              <a:rPr lang="ru-RU" dirty="0" err="1" smtClean="0"/>
              <a:t>рекло</a:t>
            </a:r>
            <a:r>
              <a:rPr lang="ru-RU" dirty="0" smtClean="0"/>
              <a:t>, </a:t>
            </a:r>
            <a:r>
              <a:rPr lang="ru-RU" dirty="0" err="1" smtClean="0"/>
              <a:t>назвище</a:t>
            </a:r>
            <a:r>
              <a:rPr lang="ru-RU" dirty="0" smtClean="0"/>
              <a:t>, прозвище, название, прозвание, </a:t>
            </a:r>
            <a:r>
              <a:rPr lang="ru-RU" dirty="0" err="1" smtClean="0"/>
              <a:t>проименование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им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33056"/>
            <a:ext cx="3356711" cy="25922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 об имени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Всяк человек свое имя знает.</a:t>
            </a:r>
          </a:p>
          <a:p>
            <a:r>
              <a:rPr lang="ru-RU" dirty="0" smtClean="0"/>
              <a:t>Сын не родился, а уже имя ему дали.</a:t>
            </a:r>
          </a:p>
          <a:p>
            <a:r>
              <a:rPr lang="ru-RU" dirty="0" smtClean="0"/>
              <a:t>Богатого по отчеству, а убогого по прозвищу.</a:t>
            </a:r>
          </a:p>
          <a:p>
            <a:r>
              <a:rPr lang="ru-RU" dirty="0" smtClean="0"/>
              <a:t>У него доброе имя.</a:t>
            </a:r>
          </a:p>
          <a:p>
            <a:r>
              <a:rPr lang="ru-RU" dirty="0" smtClean="0"/>
              <a:t>Не позорь своего имени.</a:t>
            </a:r>
            <a:endParaRPr lang="ru-RU" dirty="0"/>
          </a:p>
        </p:txBody>
      </p:sp>
      <p:pic>
        <p:nvPicPr>
          <p:cNvPr id="4" name="Рисунок 3" descr="имя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284984"/>
            <a:ext cx="3096344" cy="23222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Из истории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разные времена популярными были определенные имена.</a:t>
            </a:r>
          </a:p>
          <a:p>
            <a:r>
              <a:rPr lang="ru-RU" dirty="0" smtClean="0"/>
              <a:t> Так в 18 веке не существовало семьи, где бы не было Катерины. </a:t>
            </a:r>
          </a:p>
          <a:p>
            <a:r>
              <a:rPr lang="ru-RU" dirty="0" smtClean="0"/>
              <a:t> Родители считали, что их дочери с таким именем должны быть похожи на царицу Екатерину Великую.</a:t>
            </a:r>
            <a:endParaRPr lang="ru-RU" dirty="0"/>
          </a:p>
        </p:txBody>
      </p:sp>
      <p:pic>
        <p:nvPicPr>
          <p:cNvPr id="4" name="Рисунок 3" descr="имя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365104"/>
            <a:ext cx="3456384" cy="20573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времени на имя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Имена: Революция, Диктатура, Закон, Октябрь, </a:t>
            </a:r>
            <a:r>
              <a:rPr lang="ru-RU" dirty="0" err="1" smtClean="0"/>
              <a:t>Октябрина</a:t>
            </a:r>
            <a:r>
              <a:rPr lang="ru-RU" dirty="0" smtClean="0"/>
              <a:t>, Май, Майя, </a:t>
            </a:r>
            <a:r>
              <a:rPr lang="ru-RU" dirty="0" err="1" smtClean="0"/>
              <a:t>Декабрина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Сын – </a:t>
            </a:r>
            <a:r>
              <a:rPr lang="ru-RU" dirty="0" err="1" smtClean="0"/>
              <a:t>Рево</a:t>
            </a:r>
            <a:r>
              <a:rPr lang="ru-RU" dirty="0" smtClean="0"/>
              <a:t>, дочь – </a:t>
            </a:r>
            <a:r>
              <a:rPr lang="ru-RU" dirty="0" err="1" smtClean="0"/>
              <a:t>Люция</a:t>
            </a:r>
            <a:r>
              <a:rPr lang="ru-RU" dirty="0" smtClean="0"/>
              <a:t>, а получается РЕВОЛЮЦИЯ!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эпоху научных открытий: Атом, Неон, Протон.</a:t>
            </a:r>
            <a:endParaRPr lang="ru-RU" dirty="0"/>
          </a:p>
        </p:txBody>
      </p:sp>
      <p:pic>
        <p:nvPicPr>
          <p:cNvPr id="4" name="Рисунок 3" descr="рево.jpg"/>
          <p:cNvPicPr>
            <a:picLocks noChangeAspect="1"/>
          </p:cNvPicPr>
          <p:nvPr/>
        </p:nvPicPr>
        <p:blipFill>
          <a:blip r:embed="rId2" cstate="print"/>
          <a:srcRect r="9409" b="27848"/>
          <a:stretch>
            <a:fillRect/>
          </a:stretch>
        </p:blipFill>
        <p:spPr>
          <a:xfrm>
            <a:off x="3419872" y="3429000"/>
            <a:ext cx="2160240" cy="12961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Одинаковые имена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Валентин-Валентина</a:t>
            </a:r>
          </a:p>
          <a:p>
            <a:r>
              <a:rPr lang="ru-RU" dirty="0" smtClean="0"/>
              <a:t>Александр-Александра</a:t>
            </a:r>
          </a:p>
          <a:p>
            <a:r>
              <a:rPr lang="ru-RU" dirty="0" smtClean="0"/>
              <a:t>Евгений-Евгения</a:t>
            </a:r>
          </a:p>
          <a:p>
            <a:r>
              <a:rPr lang="ru-RU" dirty="0" smtClean="0"/>
              <a:t>Виктор-Виктория</a:t>
            </a:r>
          </a:p>
          <a:p>
            <a:r>
              <a:rPr lang="ru-RU" dirty="0" err="1" smtClean="0"/>
              <a:t>Федор-Федора</a:t>
            </a:r>
            <a:endParaRPr lang="ru-RU" dirty="0" smtClean="0"/>
          </a:p>
          <a:p>
            <a:r>
              <a:rPr lang="ru-RU" dirty="0" err="1" smtClean="0"/>
              <a:t>Иван-Ивана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имя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573016"/>
            <a:ext cx="4554734" cy="29491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Иван – у нас, а как за границей?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По-русски -  Иван</a:t>
            </a:r>
          </a:p>
          <a:p>
            <a:r>
              <a:rPr lang="ru-RU" dirty="0" smtClean="0"/>
              <a:t>На других языках:</a:t>
            </a:r>
          </a:p>
          <a:p>
            <a:r>
              <a:rPr lang="ru-RU" dirty="0" smtClean="0"/>
              <a:t>Иоанн</a:t>
            </a:r>
          </a:p>
          <a:p>
            <a:r>
              <a:rPr lang="ru-RU" dirty="0" smtClean="0"/>
              <a:t>Ян</a:t>
            </a:r>
          </a:p>
          <a:p>
            <a:r>
              <a:rPr lang="ru-RU" dirty="0" smtClean="0"/>
              <a:t>Жан</a:t>
            </a:r>
          </a:p>
          <a:p>
            <a:r>
              <a:rPr lang="ru-RU" dirty="0" smtClean="0"/>
              <a:t>Иоганн</a:t>
            </a:r>
          </a:p>
          <a:p>
            <a:r>
              <a:rPr lang="ru-RU" dirty="0" err="1" smtClean="0"/>
              <a:t>Айвен</a:t>
            </a:r>
            <a:endParaRPr lang="ru-RU" dirty="0"/>
          </a:p>
        </p:txBody>
      </p:sp>
      <p:pic>
        <p:nvPicPr>
          <p:cNvPr id="4" name="Рисунок 3" descr="ив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852936"/>
            <a:ext cx="5523340" cy="36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фамилия?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Фамилия – наследственное имя семьи.</a:t>
            </a:r>
          </a:p>
          <a:p>
            <a:r>
              <a:rPr lang="ru-RU" dirty="0" smtClean="0"/>
              <a:t>В 19 веке крестьяне получали фамилию своего господина.</a:t>
            </a:r>
          </a:p>
          <a:p>
            <a:r>
              <a:rPr lang="ru-RU" dirty="0" smtClean="0"/>
              <a:t>На Руси фамилии появились в 16 веке.</a:t>
            </a:r>
          </a:p>
          <a:p>
            <a:r>
              <a:rPr lang="ru-RU" dirty="0" smtClean="0"/>
              <a:t>Жители города и села еще 200 лет назад не имели фамилии, так как они были только у знати.</a:t>
            </a:r>
            <a:endParaRPr lang="ru-RU" dirty="0"/>
          </a:p>
        </p:txBody>
      </p:sp>
      <p:pic>
        <p:nvPicPr>
          <p:cNvPr id="4" name="Рисунок 3" descr="имя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437112"/>
            <a:ext cx="2808312" cy="21062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576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Скажи мне, как тебя зовут…</vt:lpstr>
      <vt:lpstr>Древнегреческий философ говорил:</vt:lpstr>
      <vt:lpstr>ОНОМАСТИКА</vt:lpstr>
      <vt:lpstr>Пословицы об имени</vt:lpstr>
      <vt:lpstr>Из истории имен</vt:lpstr>
      <vt:lpstr>Влияние времени на имя</vt:lpstr>
      <vt:lpstr>Одинаковые имена</vt:lpstr>
      <vt:lpstr>Иван – у нас, а как за границей?</vt:lpstr>
      <vt:lpstr>Что такое фамилия?</vt:lpstr>
      <vt:lpstr>Как произошли фамилии?</vt:lpstr>
      <vt:lpstr>Интересные факты.</vt:lpstr>
      <vt:lpstr>Имена и фамилии индейцев и жителей Индии</vt:lpstr>
      <vt:lpstr>Имена древнерусских священников</vt:lpstr>
      <vt:lpstr>Русское «именословие»: « мирские» и «небесные» имена</vt:lpstr>
      <vt:lpstr>Самое длинное в мире имя  (122 буквы)</vt:lpstr>
      <vt:lpstr>Слайд 16</vt:lpstr>
      <vt:lpstr>Спасибо за внимание</vt:lpstr>
      <vt:lpstr>Список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СКАЖИ МНЕ, КАК ТЕБЯ ЗОВУТ…</dc:title>
  <dc:creator>Лала</dc:creator>
  <cp:lastModifiedBy>Лала</cp:lastModifiedBy>
  <cp:revision>20</cp:revision>
  <dcterms:created xsi:type="dcterms:W3CDTF">2011-10-31T14:14:05Z</dcterms:created>
  <dcterms:modified xsi:type="dcterms:W3CDTF">2012-11-22T08:18:28Z</dcterms:modified>
</cp:coreProperties>
</file>