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0"/>
  </p:notesMasterIdLst>
  <p:sldIdLst>
    <p:sldId id="256" r:id="rId2"/>
    <p:sldId id="259" r:id="rId3"/>
    <p:sldId id="260" r:id="rId4"/>
    <p:sldId id="280" r:id="rId5"/>
    <p:sldId id="261" r:id="rId6"/>
    <p:sldId id="262" r:id="rId7"/>
    <p:sldId id="263" r:id="rId8"/>
    <p:sldId id="264" r:id="rId9"/>
    <p:sldId id="265" r:id="rId10"/>
    <p:sldId id="281" r:id="rId11"/>
    <p:sldId id="282" r:id="rId12"/>
    <p:sldId id="283" r:id="rId13"/>
    <p:sldId id="284" r:id="rId14"/>
    <p:sldId id="285" r:id="rId15"/>
    <p:sldId id="289" r:id="rId16"/>
    <p:sldId id="287" r:id="rId17"/>
    <p:sldId id="286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00"/>
    <a:srgbClr val="CC9900"/>
    <a:srgbClr val="FF6600"/>
    <a:srgbClr val="FFFF99"/>
    <a:srgbClr val="FFCC00"/>
    <a:srgbClr val="37795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4066" autoAdjust="0"/>
  </p:normalViewPr>
  <p:slideViewPr>
    <p:cSldViewPr>
      <p:cViewPr varScale="1">
        <p:scale>
          <a:sx n="89" d="100"/>
          <a:sy n="89" d="100"/>
        </p:scale>
        <p:origin x="-102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FD239305-77B4-40A3-8E5F-8D6BE858A674}" type="datetimeFigureOut">
              <a:rPr lang="ru-RU"/>
              <a:pPr>
                <a:defRPr/>
              </a:pPr>
              <a:t>24.11.2012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latin typeface="+mn-lt"/>
              </a:defRPr>
            </a:lvl1pPr>
          </a:lstStyle>
          <a:p>
            <a:pPr>
              <a:defRPr/>
            </a:pPr>
            <a:fld id="{35736622-FE4C-4D75-BD59-DCECBA99A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CC42BF-659E-4C95-BC88-5E652920512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CFA1635-C674-4410-960D-4CE46631F363}" type="datetimeFigureOut">
              <a:rPr lang="ru-RU"/>
              <a:pPr>
                <a:defRPr/>
              </a:pPr>
              <a:t>24.11.2012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97EFF5-7BB0-4FDE-8178-7F98DCD6A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8" name="Дата 3"/>
          <p:cNvSpPr>
            <a:spLocks noGrp="1"/>
          </p:cNvSpPr>
          <p:nvPr>
            <p:ph type="dt" sz="half" idx="2"/>
          </p:nvPr>
        </p:nvSpPr>
        <p:spPr>
          <a:xfrm>
            <a:off x="4724400" y="6556375"/>
            <a:ext cx="2001838" cy="227013"/>
          </a:xfrm>
          <a:prstGeom prst="rect">
            <a:avLst/>
          </a:prstGeom>
        </p:spPr>
        <p:txBody>
          <a:bodyPr vert="horz" tIns="0" bIns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57B4F2F-79E7-4662-B9DD-6F00B86719DF}" type="datetimeFigureOut">
              <a:rPr lang="ru-RU"/>
              <a:pPr>
                <a:defRPr/>
              </a:pPr>
              <a:t>24.11.2012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735138" y="6556375"/>
            <a:ext cx="2895600" cy="228600"/>
          </a:xfrm>
          <a:prstGeom prst="rect">
            <a:avLst/>
          </a:prstGeom>
        </p:spPr>
        <p:txBody>
          <a:bodyPr vert="horz" t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734175" y="6554788"/>
            <a:ext cx="587375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80B543A-9E50-424A-9CF1-D6B525B4D3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ransition>
    <p:comb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892D4E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Arial" charset="0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892D4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892D4E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Arial" charset="0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892D4E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0.gif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sova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724400"/>
            <a:ext cx="222885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971550" y="476250"/>
            <a:ext cx="6696075" cy="379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6600"/>
                </a:solidFill>
              </a:rPr>
              <a:t>«</a:t>
            </a:r>
            <a:r>
              <a:rPr lang="ru-RU" sz="5400">
                <a:solidFill>
                  <a:srgbClr val="FF6600"/>
                </a:solidFill>
              </a:rPr>
              <a:t>В здоровом теле – здоровый ум»</a:t>
            </a:r>
          </a:p>
          <a:p>
            <a:pPr algn="ctr">
              <a:spcBef>
                <a:spcPct val="50000"/>
              </a:spcBef>
            </a:pPr>
            <a:r>
              <a:rPr lang="ru-RU" sz="5400">
                <a:solidFill>
                  <a:srgbClr val="FF6600"/>
                </a:solidFill>
              </a:rPr>
              <a:t>Урок   от доктора Айболита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Содержимое 3" descr="Поворот Изображение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3962400"/>
            <a:ext cx="3786188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323850" y="188913"/>
            <a:ext cx="6048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2 правило Здоровья зашифровано в следующей задаче</a:t>
            </a:r>
          </a:p>
        </p:txBody>
      </p:sp>
      <p:graphicFrame>
        <p:nvGraphicFramePr>
          <p:cNvPr id="24613" name="Group 37"/>
          <p:cNvGraphicFramePr>
            <a:graphicFrameLocks noGrp="1"/>
          </p:cNvGraphicFramePr>
          <p:nvPr/>
        </p:nvGraphicFramePr>
        <p:xfrm>
          <a:off x="468313" y="1052513"/>
          <a:ext cx="5688012" cy="3476625"/>
        </p:xfrm>
        <a:graphic>
          <a:graphicData uri="http://schemas.openxmlformats.org/drawingml/2006/table">
            <a:tbl>
              <a:tblPr/>
              <a:tblGrid>
                <a:gridCol w="1422400"/>
                <a:gridCol w="1422400"/>
                <a:gridCol w="1420812"/>
                <a:gridCol w="142240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- это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0,05 – 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0,5 –А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0,005 –К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0,134 – это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134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- 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1,34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–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13,4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-П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25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класса –это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Половина класса –Е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Треть класа –М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Четверть класса –О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5,68 – это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56,8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- 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568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-Р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5680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-И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40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%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 от 70 равно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28 –Т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30-Н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onotype Corsiva" pitchFamily="66" charset="0"/>
                        </a:rPr>
                        <a:t>175-Е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4"/>
          <p:cNvSpPr txBox="1">
            <a:spLocks noChangeArrowheads="1"/>
          </p:cNvSpPr>
          <p:nvPr/>
        </p:nvSpPr>
        <p:spPr bwMode="auto">
          <a:xfrm>
            <a:off x="827088" y="476250"/>
            <a:ext cx="7058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684213" y="476250"/>
            <a:ext cx="64801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Чтобы сильным стать и смелым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Быстрым, ловким и умелым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Надо с детства закаляться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И зарядкой заниматься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Физкультуру всем любить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И со спортом в дружбе быть</a:t>
            </a:r>
          </a:p>
          <a:p>
            <a:pPr>
              <a:spcBef>
                <a:spcPct val="50000"/>
              </a:spcBef>
            </a:pPr>
            <a:endParaRPr lang="ru-RU" sz="2400"/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250825" y="4221163"/>
            <a:ext cx="7561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2 важное составляющее  Здоровья человека – </a:t>
            </a:r>
            <a:r>
              <a:rPr lang="ru-RU" sz="2400" u="sng">
                <a:solidFill>
                  <a:srgbClr val="CC0000"/>
                </a:solidFill>
              </a:rPr>
              <a:t>занятие спортом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6983412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tx2"/>
                </a:solidFill>
              </a:rPr>
              <a:t>Каждый твёрдо должен знать:</a:t>
            </a:r>
          </a:p>
          <a:p>
            <a:pPr algn="ctr"/>
            <a:r>
              <a:rPr lang="ru-RU" sz="2000">
                <a:solidFill>
                  <a:schemeClr val="tx2"/>
                </a:solidFill>
              </a:rPr>
              <a:t>Здоровье надо сохранять.</a:t>
            </a:r>
          </a:p>
          <a:p>
            <a:pPr algn="ctr"/>
            <a:r>
              <a:rPr lang="ru-RU" sz="2000">
                <a:solidFill>
                  <a:schemeClr val="tx2"/>
                </a:solidFill>
              </a:rPr>
              <a:t>Нужно правильно питаться,</a:t>
            </a:r>
          </a:p>
          <a:p>
            <a:pPr algn="ctr"/>
            <a:r>
              <a:rPr lang="ru-RU" sz="2000">
                <a:solidFill>
                  <a:schemeClr val="tx2"/>
                </a:solidFill>
              </a:rPr>
              <a:t>Витаминами запасаться.</a:t>
            </a:r>
          </a:p>
          <a:p>
            <a:endParaRPr lang="ru-RU" sz="2000">
              <a:solidFill>
                <a:schemeClr val="tx2"/>
              </a:solidFill>
            </a:endParaRPr>
          </a:p>
          <a:p>
            <a:pPr>
              <a:spcBef>
                <a:spcPct val="50000"/>
              </a:spcBef>
            </a:pPr>
            <a:r>
              <a:rPr lang="ru-RU" sz="1800">
                <a:solidFill>
                  <a:srgbClr val="CC0000"/>
                </a:solidFill>
              </a:rPr>
              <a:t>Сегодня на завтрак  предлагают нам 2 блюда: 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accent2"/>
                </a:solidFill>
              </a:rPr>
              <a:t>Салат «Витаминный», порция 200 г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Морковь -40 </a:t>
            </a:r>
            <a:r>
              <a:rPr lang="en-US">
                <a:solidFill>
                  <a:srgbClr val="CC0000"/>
                </a:solidFill>
              </a:rPr>
              <a:t>%</a:t>
            </a:r>
            <a:r>
              <a:rPr lang="ru-RU">
                <a:solidFill>
                  <a:srgbClr val="CC0000"/>
                </a:solidFill>
              </a:rPr>
              <a:t> порции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Сельдерей – 1/20 порции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Яблоко -0,4 порции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Орех-5 </a:t>
            </a:r>
            <a:r>
              <a:rPr lang="en-US">
                <a:solidFill>
                  <a:srgbClr val="CC0000"/>
                </a:solidFill>
              </a:rPr>
              <a:t>%</a:t>
            </a:r>
            <a:r>
              <a:rPr lang="ru-RU">
                <a:solidFill>
                  <a:srgbClr val="CC0000"/>
                </a:solidFill>
              </a:rPr>
              <a:t> порции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Сметана – 0,1 порции</a:t>
            </a:r>
          </a:p>
          <a:p>
            <a:pPr>
              <a:spcBef>
                <a:spcPct val="50000"/>
              </a:spcBef>
            </a:pPr>
            <a:r>
              <a:rPr lang="ru-RU" sz="2000">
                <a:solidFill>
                  <a:schemeClr val="tx2"/>
                </a:solidFill>
              </a:rPr>
              <a:t>Коктейль «Молочный», порция 250 г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Молоко- 60 </a:t>
            </a:r>
            <a:r>
              <a:rPr lang="en-US">
                <a:solidFill>
                  <a:srgbClr val="CC0000"/>
                </a:solidFill>
              </a:rPr>
              <a:t>%</a:t>
            </a:r>
            <a:r>
              <a:rPr lang="ru-RU">
                <a:solidFill>
                  <a:srgbClr val="CC0000"/>
                </a:solidFill>
              </a:rPr>
              <a:t> порции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Апельсиновый сок -1/5 порции</a:t>
            </a:r>
          </a:p>
          <a:p>
            <a:pPr>
              <a:spcBef>
                <a:spcPct val="50000"/>
              </a:spcBef>
            </a:pPr>
            <a:r>
              <a:rPr lang="ru-RU">
                <a:solidFill>
                  <a:srgbClr val="CC0000"/>
                </a:solidFill>
              </a:rPr>
              <a:t>Малиновый сироп – 0,2 порции</a:t>
            </a:r>
          </a:p>
        </p:txBody>
      </p:sp>
      <p:pic>
        <p:nvPicPr>
          <p:cNvPr id="4" name="Рисунок 3" descr="ббб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7900" y="2781300"/>
            <a:ext cx="2844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5"/>
          <p:cNvSpPr txBox="1">
            <a:spLocks noChangeArrowheads="1"/>
          </p:cNvSpPr>
          <p:nvPr/>
        </p:nvSpPr>
        <p:spPr bwMode="auto">
          <a:xfrm>
            <a:off x="971550" y="4365625"/>
            <a:ext cx="62642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CC0000"/>
                </a:solidFill>
              </a:rPr>
              <a:t>Справка от доктора Айболита:</a:t>
            </a:r>
          </a:p>
          <a:p>
            <a:r>
              <a:rPr lang="ru-RU" b="0">
                <a:solidFill>
                  <a:srgbClr val="CC0000"/>
                </a:solidFill>
              </a:rPr>
              <a:t>    </a:t>
            </a:r>
            <a:r>
              <a:rPr lang="ru-RU" sz="2000">
                <a:solidFill>
                  <a:srgbClr val="CC0000"/>
                </a:solidFill>
              </a:rPr>
              <a:t>Пища – это источник энергии для человека. Надо жить в гармонии с собой и окружающими вас продуктами.</a:t>
            </a:r>
          </a:p>
          <a:p>
            <a:pPr>
              <a:spcBef>
                <a:spcPct val="50000"/>
              </a:spcBef>
            </a:pPr>
            <a:endParaRPr lang="ru-RU" sz="2000">
              <a:solidFill>
                <a:srgbClr val="CC0000"/>
              </a:solidFill>
            </a:endParaRPr>
          </a:p>
        </p:txBody>
      </p:sp>
      <p:pic>
        <p:nvPicPr>
          <p:cNvPr id="27650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87675" y="404813"/>
            <a:ext cx="1512888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1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6013" y="2565400"/>
            <a:ext cx="10858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Rectangle 9"/>
          <p:cNvSpPr>
            <a:spLocks noChangeArrowheads="1"/>
          </p:cNvSpPr>
          <p:nvPr/>
        </p:nvSpPr>
        <p:spPr bwMode="auto">
          <a:xfrm>
            <a:off x="179388" y="260350"/>
            <a:ext cx="4572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tx2"/>
                </a:solidFill>
              </a:rPr>
              <a:t>Салат «витаминный</a:t>
            </a:r>
          </a:p>
          <a:p>
            <a:r>
              <a:rPr lang="ru-RU">
                <a:solidFill>
                  <a:srgbClr val="000000"/>
                </a:solidFill>
              </a:rPr>
              <a:t>      </a:t>
            </a:r>
            <a:r>
              <a:rPr lang="ru-RU"/>
              <a:t>Порция  200 г</a:t>
            </a:r>
          </a:p>
          <a:p>
            <a:r>
              <a:rPr lang="ru-RU"/>
              <a:t>Морковь  80г</a:t>
            </a:r>
          </a:p>
          <a:p>
            <a:r>
              <a:rPr lang="ru-RU"/>
              <a:t>Сельдерей корневой 10 г</a:t>
            </a:r>
          </a:p>
          <a:p>
            <a:r>
              <a:rPr lang="ru-RU"/>
              <a:t>Яблоко   80 г</a:t>
            </a:r>
          </a:p>
          <a:p>
            <a:r>
              <a:rPr lang="ru-RU"/>
              <a:t>Орех   10 г</a:t>
            </a:r>
          </a:p>
          <a:p>
            <a:r>
              <a:rPr lang="ru-RU"/>
              <a:t>Сметана -20 г</a:t>
            </a:r>
          </a:p>
        </p:txBody>
      </p:sp>
      <p:sp>
        <p:nvSpPr>
          <p:cNvPr id="27653" name="Rectangle 10"/>
          <p:cNvSpPr>
            <a:spLocks noChangeArrowheads="1"/>
          </p:cNvSpPr>
          <p:nvPr/>
        </p:nvSpPr>
        <p:spPr bwMode="auto">
          <a:xfrm>
            <a:off x="3132138" y="2565400"/>
            <a:ext cx="4572000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tx2"/>
                </a:solidFill>
              </a:rPr>
              <a:t>Молочный коктейль</a:t>
            </a:r>
          </a:p>
          <a:p>
            <a:r>
              <a:rPr lang="ru-RU" b="0"/>
              <a:t>      </a:t>
            </a:r>
            <a:r>
              <a:rPr lang="ru-RU"/>
              <a:t>Порция 250 г</a:t>
            </a:r>
          </a:p>
          <a:p>
            <a:r>
              <a:rPr lang="ru-RU"/>
              <a:t>Молоко 150 г</a:t>
            </a:r>
          </a:p>
          <a:p>
            <a:r>
              <a:rPr lang="ru-RU"/>
              <a:t>Апельсиновый сок 50 г</a:t>
            </a:r>
          </a:p>
          <a:p>
            <a:r>
              <a:rPr lang="ru-RU"/>
              <a:t>Малиновый сироп 50 г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Содержимое 3" descr="Поворот Изображение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7538" y="2781300"/>
            <a:ext cx="37861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 Box 5"/>
          <p:cNvSpPr txBox="1">
            <a:spLocks noChangeArrowheads="1"/>
          </p:cNvSpPr>
          <p:nvPr/>
        </p:nvSpPr>
        <p:spPr bwMode="auto">
          <a:xfrm>
            <a:off x="1042988" y="549275"/>
            <a:ext cx="5184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CC0000"/>
                </a:solidFill>
              </a:rPr>
              <a:t>Здоровье </a:t>
            </a: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250825" y="1268413"/>
            <a:ext cx="374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Соблюдение режима дня</a:t>
            </a:r>
          </a:p>
        </p:txBody>
      </p:sp>
      <p:sp>
        <p:nvSpPr>
          <p:cNvPr id="28676" name="Text Box 8"/>
          <p:cNvSpPr txBox="1">
            <a:spLocks noChangeArrowheads="1"/>
          </p:cNvSpPr>
          <p:nvPr/>
        </p:nvSpPr>
        <p:spPr bwMode="auto">
          <a:xfrm>
            <a:off x="2987675" y="1916113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Занятие спортом</a:t>
            </a:r>
          </a:p>
        </p:txBody>
      </p:sp>
      <p:sp>
        <p:nvSpPr>
          <p:cNvPr id="28677" name="Text Box 9"/>
          <p:cNvSpPr txBox="1">
            <a:spLocks noChangeArrowheads="1"/>
          </p:cNvSpPr>
          <p:nvPr/>
        </p:nvSpPr>
        <p:spPr bwMode="auto">
          <a:xfrm>
            <a:off x="5076825" y="1341438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rgbClr val="FF0000"/>
                </a:solidFill>
              </a:rPr>
              <a:t>Правильное питание</a:t>
            </a:r>
          </a:p>
        </p:txBody>
      </p:sp>
      <p:sp>
        <p:nvSpPr>
          <p:cNvPr id="28678" name="Text Box 10"/>
          <p:cNvSpPr txBox="1">
            <a:spLocks noChangeArrowheads="1"/>
          </p:cNvSpPr>
          <p:nvPr/>
        </p:nvSpPr>
        <p:spPr bwMode="auto">
          <a:xfrm>
            <a:off x="395288" y="3500438"/>
            <a:ext cx="4103687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CC0000"/>
                </a:solidFill>
              </a:rPr>
              <a:t>Домашнее задание :</a:t>
            </a:r>
          </a:p>
          <a:p>
            <a:pPr algn="ctr">
              <a:spcBef>
                <a:spcPct val="50000"/>
              </a:spcBef>
            </a:pPr>
            <a:r>
              <a:rPr lang="ru-RU" sz="2000">
                <a:solidFill>
                  <a:srgbClr val="CC0000"/>
                </a:solidFill>
              </a:rPr>
              <a:t>Составить режим дня по задаче  №1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4"/>
          <p:cNvSpPr>
            <a:spLocks noChangeArrowheads="1"/>
          </p:cNvSpPr>
          <p:nvPr/>
        </p:nvSpPr>
        <p:spPr bwMode="auto">
          <a:xfrm>
            <a:off x="179388" y="476250"/>
            <a:ext cx="7848600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rgbClr val="CC0000"/>
                </a:solidFill>
              </a:rPr>
              <a:t>Готова ли к зиме стрекоза?</a:t>
            </a:r>
          </a:p>
          <a:p>
            <a:pPr algn="ctr"/>
            <a:endParaRPr lang="ru-RU" sz="3200">
              <a:solidFill>
                <a:srgbClr val="CC0000"/>
              </a:solidFill>
            </a:endParaRPr>
          </a:p>
          <a:p>
            <a:r>
              <a:rPr lang="ru-RU" sz="3200">
                <a:solidFill>
                  <a:srgbClr val="CC0000"/>
                </a:solidFill>
              </a:rPr>
              <a:t>Попрыгунья Стрекоза половину                       времени каждых суток красного                         лета спала, третью часть времени каждых </a:t>
            </a:r>
          </a:p>
          <a:p>
            <a:r>
              <a:rPr lang="ru-RU" sz="3200">
                <a:solidFill>
                  <a:srgbClr val="CC0000"/>
                </a:solidFill>
              </a:rPr>
              <a:t>суток танцевала, шестую часть – пела. Остальное время она решила посвятить подготовке к зиме. Сколько часов в сутки стрекоза готовилась к зиме?</a:t>
            </a:r>
          </a:p>
          <a:p>
            <a:pPr algn="ctr"/>
            <a:endParaRPr lang="ru-RU" sz="3200">
              <a:solidFill>
                <a:srgbClr val="CC0000"/>
              </a:solidFill>
            </a:endParaRPr>
          </a:p>
        </p:txBody>
      </p:sp>
      <p:sp>
        <p:nvSpPr>
          <p:cNvPr id="29698" name="Text Box 5"/>
          <p:cNvSpPr txBox="1">
            <a:spLocks noChangeArrowheads="1"/>
          </p:cNvSpPr>
          <p:nvPr/>
        </p:nvSpPr>
        <p:spPr bwMode="auto">
          <a:xfrm>
            <a:off x="539750" y="5229225"/>
            <a:ext cx="59769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7056437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Мы рождены, чтоб жить на свете долго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Грустить и петь, смеяться и любить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Но, чтобы стали все мечты возможны, должны мы все здоровье сохранить.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Спроси себя: готов ли ты к работе-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Активно двигаться и в меру есть и пить?</a:t>
            </a:r>
          </a:p>
          <a:p>
            <a:pPr>
              <a:spcBef>
                <a:spcPct val="50000"/>
              </a:spcBef>
            </a:pPr>
            <a:r>
              <a:rPr lang="ru-RU" sz="3200">
                <a:solidFill>
                  <a:srgbClr val="CC0000"/>
                </a:solidFill>
              </a:rPr>
              <a:t>И только так здоровье сохранить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4" descr="MCj042448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765175"/>
            <a:ext cx="17145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5" descr="MCj0424466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692150"/>
            <a:ext cx="2057400" cy="177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Text Box 7"/>
          <p:cNvSpPr txBox="1">
            <a:spLocks noChangeArrowheads="1"/>
          </p:cNvSpPr>
          <p:nvPr/>
        </p:nvSpPr>
        <p:spPr bwMode="auto">
          <a:xfrm>
            <a:off x="539750" y="2924175"/>
            <a:ext cx="2881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solidFill>
                  <a:srgbClr val="FF0000"/>
                </a:solidFill>
              </a:rPr>
              <a:t>Всё было  понятно</a:t>
            </a:r>
          </a:p>
        </p:txBody>
      </p:sp>
      <p:sp>
        <p:nvSpPr>
          <p:cNvPr id="31748" name="Text Box 8"/>
          <p:cNvSpPr txBox="1">
            <a:spLocks noChangeArrowheads="1"/>
          </p:cNvSpPr>
          <p:nvPr/>
        </p:nvSpPr>
        <p:spPr bwMode="auto">
          <a:xfrm>
            <a:off x="5076825" y="2924175"/>
            <a:ext cx="2735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0000"/>
                </a:solidFill>
              </a:rPr>
              <a:t>Многое не понял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62000" y="837462"/>
            <a:ext cx="6255488" cy="1362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Спасибо за урок!</a:t>
            </a:r>
            <a:br>
              <a:rPr lang="ru-RU" dirty="0" smtClean="0">
                <a:latin typeface="+mj-lt"/>
              </a:rPr>
            </a:br>
            <a:r>
              <a:rPr lang="ru-RU" dirty="0" smtClean="0">
                <a:latin typeface="+mj-lt"/>
              </a:rPr>
              <a:t>Желаю всем вам крепкого здоровья!</a:t>
            </a:r>
            <a:endParaRPr lang="ru-RU" dirty="0">
              <a:latin typeface="+mj-lt"/>
            </a:endParaRPr>
          </a:p>
        </p:txBody>
      </p:sp>
      <p:pic>
        <p:nvPicPr>
          <p:cNvPr id="4" name="Рисунок 3" descr="svedeniyaobuchitelyax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141663"/>
            <a:ext cx="25717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4"/>
          <p:cNvSpPr txBox="1">
            <a:spLocks noChangeArrowheads="1"/>
          </p:cNvSpPr>
          <p:nvPr/>
        </p:nvSpPr>
        <p:spPr bwMode="auto">
          <a:xfrm>
            <a:off x="971550" y="765175"/>
            <a:ext cx="67691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Цели урока: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1.Систематизировать знания и умения по теме «Умножение дробей. Нахождение дроби от числа» и научить применять их в новых условиях.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2. Развивать активную познавательную деятельность, творческие способности, интерес к математике.</a:t>
            </a:r>
          </a:p>
          <a:p>
            <a:pPr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3. Формировать компетентное  отношение к своему здоровью.</a:t>
            </a:r>
          </a:p>
          <a:p>
            <a:pPr>
              <a:spcBef>
                <a:spcPct val="50000"/>
              </a:spcBef>
            </a:pPr>
            <a:endParaRPr lang="ru-RU" sz="240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/>
          </p:cNvSpPr>
          <p:nvPr/>
        </p:nvSpPr>
        <p:spPr bwMode="auto">
          <a:xfrm>
            <a:off x="395288" y="836613"/>
            <a:ext cx="6202362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Ну-ка проверь, дружок,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Ты готов начать урок?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Все ль на месте,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Все ль в порядке-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Ручка, книжка и тетрадка?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Все ли правильно сидят?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Все ль внимательно глядят?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И удача пусть ждет вас.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r>
              <a:rPr lang="ru-RU" sz="3200">
                <a:solidFill>
                  <a:srgbClr val="FF6600"/>
                </a:solidFill>
              </a:rPr>
              <a:t>За работу, в добрый час!</a:t>
            </a:r>
          </a:p>
          <a:p>
            <a:pPr marL="273050" indent="-273050"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Char char=""/>
            </a:pPr>
            <a:endParaRPr lang="ru-RU" sz="3200">
              <a:solidFill>
                <a:srgbClr val="FF6600"/>
              </a:solidFill>
            </a:endParaRPr>
          </a:p>
        </p:txBody>
      </p:sp>
      <p:pic>
        <p:nvPicPr>
          <p:cNvPr id="5" name="Рисунок 4" descr="nabor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2276475"/>
            <a:ext cx="3000375" cy="308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01" name="Group 33"/>
          <p:cNvGraphicFramePr>
            <a:graphicFrameLocks noGrp="1"/>
          </p:cNvGraphicFramePr>
          <p:nvPr/>
        </p:nvGraphicFramePr>
        <p:xfrm>
          <a:off x="107950" y="1412875"/>
          <a:ext cx="7848600" cy="5164138"/>
        </p:xfrm>
        <a:graphic>
          <a:graphicData uri="http://schemas.openxmlformats.org/drawingml/2006/table">
            <a:tbl>
              <a:tblPr/>
              <a:tblGrid>
                <a:gridCol w="3925888"/>
                <a:gridCol w="3922712"/>
              </a:tblGrid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1) Процент – это                                                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Й) количество процентов разделить на 100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2) Чтобы перейти от процентов к  десятичной дроби, надо                                                          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О) десятичную дробь умножить на 100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3) чтобы найти дробь от числа, надо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Л) её числитель умножить на  это число, а знаменатель оставить без изменения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4) чтобы перевести десятичную дробь в проценты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И) найти произведение числителей и записать его числителем, и произведение знаменателей, которое записать  в знаменателе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5) чтобы умножить дробь на натуральное число, надо 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А) сотая часть числа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6) чтобы умножить дробь на дробь, надо 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Т) перенести запятую на две цифры вправо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7) чтобы умножить десятичную дробь на 100, надо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altLang="ja-JP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 Black" pitchFamily="34" charset="0"/>
                          <a:ea typeface="MS Mincho"/>
                          <a:cs typeface="MS Mincho"/>
                        </a:rPr>
                        <a:t>Б) число умножить на дробь</a:t>
                      </a:r>
                      <a:endParaRPr kumimoji="0" lang="ru-RU" altLang="ja-JP" sz="1400" b="1" i="1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Arial Black" pitchFamily="34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altLang="ja-JP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HG丸ｺﾞｼｯｸM-PRO"/>
                        <a:cs typeface="HG丸ｺﾞｼｯｸM-PRO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8" name="Text Box 33"/>
          <p:cNvSpPr txBox="1">
            <a:spLocks noChangeArrowheads="1"/>
          </p:cNvSpPr>
          <p:nvPr/>
        </p:nvSpPr>
        <p:spPr bwMode="auto">
          <a:xfrm>
            <a:off x="827088" y="333375"/>
            <a:ext cx="65532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FF6600"/>
                </a:solidFill>
              </a:rPr>
              <a:t>Угадай гостя:</a:t>
            </a:r>
          </a:p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FF6600"/>
                </a:solidFill>
              </a:rPr>
              <a:t>Собери запутанные правила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Содержимое 3" descr="Поворот Изображение.jpg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140200" y="3284538"/>
            <a:ext cx="3643313" cy="2786062"/>
          </a:xfrm>
        </p:spPr>
      </p:pic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395288" y="260350"/>
            <a:ext cx="7572375" cy="5857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latin typeface="Trebuchet MS" pitchFamily="34" charset="0"/>
              </a:rPr>
              <a:t>   </a:t>
            </a: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Я тот самый «Айболит»,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   Что всех излечит, исцелит!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   Но к вам пришел я не затем,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   Чтоб ставить градусники всем.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   В волшебную страну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   Хочу всех пригласить.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   Рецепты здоровья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800" b="1" smtClean="0">
                <a:solidFill>
                  <a:srgbClr val="FF6600"/>
                </a:solidFill>
                <a:latin typeface="Monotype Corsiva" pitchFamily="66" charset="0"/>
              </a:rPr>
              <a:t>   Там с вами добыть.</a:t>
            </a:r>
          </a:p>
          <a:p>
            <a:pPr eaLnBrk="1" hangingPunct="1">
              <a:buFont typeface="Wingdings 2" pitchFamily="18" charset="2"/>
              <a:buNone/>
            </a:pPr>
            <a:endParaRPr lang="ru-RU" sz="1800" smtClean="0">
              <a:latin typeface="Trebuchet MS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sz="1800" smtClean="0">
                <a:latin typeface="Trebuchet MS" pitchFamily="34" charset="0"/>
              </a:rPr>
              <a:t>    </a:t>
            </a:r>
            <a:r>
              <a:rPr lang="ru-RU" sz="3200" b="1" smtClean="0">
                <a:solidFill>
                  <a:srgbClr val="FF0000"/>
                </a:solidFill>
                <a:latin typeface="Monotype Corsiva" pitchFamily="66" charset="0"/>
              </a:rPr>
              <a:t>Девиз  нашего урока :</a:t>
            </a:r>
            <a:r>
              <a:rPr lang="ru-RU" sz="2400" b="1" smtClean="0">
                <a:latin typeface="Monotype Corsiva" pitchFamily="66" charset="0"/>
              </a:rPr>
              <a:t>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1800" b="1" smtClean="0">
                <a:latin typeface="Monotype Corsiva" pitchFamily="66" charset="0"/>
              </a:rPr>
              <a:t> </a:t>
            </a:r>
            <a:r>
              <a:rPr lang="ru-RU" sz="2800" b="1" smtClean="0">
                <a:solidFill>
                  <a:srgbClr val="8A2E4E"/>
                </a:solidFill>
                <a:latin typeface="Monotype Corsiva" pitchFamily="66" charset="0"/>
              </a:rPr>
              <a:t>«В здоровом теле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800" b="1" smtClean="0">
                <a:solidFill>
                  <a:srgbClr val="8A2E4E"/>
                </a:solidFill>
                <a:latin typeface="Monotype Corsiva" pitchFamily="66" charset="0"/>
              </a:rPr>
              <a:t>   – здоровый ум».</a:t>
            </a:r>
          </a:p>
          <a:p>
            <a:pPr eaLnBrk="1" hangingPunct="1">
              <a:lnSpc>
                <a:spcPct val="80000"/>
              </a:lnSpc>
            </a:pPr>
            <a:endParaRPr lang="ru-RU" sz="700" smtClean="0">
              <a:latin typeface="Trebuchet MS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323850" y="260350"/>
            <a:ext cx="7599363" cy="484663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2000" b="1" smtClean="0">
                <a:solidFill>
                  <a:srgbClr val="FF6600"/>
                </a:solidFill>
                <a:latin typeface="Monotype Corsiva" pitchFamily="66" charset="0"/>
              </a:rPr>
              <a:t>Выполнив следующие упражнения, мы узнаем 1 правило</a:t>
            </a:r>
            <a:r>
              <a:rPr lang="ru-RU" sz="2000" smtClean="0">
                <a:solidFill>
                  <a:srgbClr val="FFCC00"/>
                </a:solidFill>
                <a:latin typeface="Monotype Corsiva" pitchFamily="66" charset="0"/>
              </a:rPr>
              <a:t>  </a:t>
            </a:r>
            <a:r>
              <a:rPr lang="ru-RU" sz="2000" b="1" smtClean="0">
                <a:solidFill>
                  <a:srgbClr val="FF0000"/>
                </a:solidFill>
                <a:latin typeface="Monotype Corsiva" pitchFamily="66" charset="0"/>
              </a:rPr>
              <a:t>Здоровья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rebuchet MS" pitchFamily="34" charset="0"/>
            </a:endParaRPr>
          </a:p>
        </p:txBody>
      </p:sp>
      <p:pic>
        <p:nvPicPr>
          <p:cNvPr id="8" name="Рисунок 7" descr="book_signe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1484313"/>
            <a:ext cx="393065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827088" y="620713"/>
          <a:ext cx="1800225" cy="4464050"/>
        </p:xfrm>
        <a:graphic>
          <a:graphicData uri="http://schemas.openxmlformats.org/presentationml/2006/ole">
            <p:oleObj spid="_x0000_s20511" name="Формула" r:id="rId4" imgW="761760" imgH="3149280" progId="Equation.3">
              <p:embed/>
            </p:oleObj>
          </a:graphicData>
        </a:graphic>
      </p:graphicFrame>
      <p:graphicFrame>
        <p:nvGraphicFramePr>
          <p:cNvPr id="20542" name="Group 62"/>
          <p:cNvGraphicFramePr>
            <a:graphicFrameLocks noGrp="1"/>
          </p:cNvGraphicFramePr>
          <p:nvPr/>
        </p:nvGraphicFramePr>
        <p:xfrm>
          <a:off x="611188" y="5373688"/>
          <a:ext cx="7273925" cy="1150937"/>
        </p:xfrm>
        <a:graphic>
          <a:graphicData uri="http://schemas.openxmlformats.org/drawingml/2006/table">
            <a:tbl>
              <a:tblPr/>
              <a:tblGrid>
                <a:gridCol w="909637"/>
                <a:gridCol w="909638"/>
                <a:gridCol w="908050"/>
                <a:gridCol w="909637"/>
                <a:gridCol w="909638"/>
                <a:gridCol w="909637"/>
                <a:gridCol w="908050"/>
                <a:gridCol w="909638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0,4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endParaRPr kumimoji="0" lang="ru-RU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Ж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3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Monotype Corsiva" pitchFamily="66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0543" name="Object 63"/>
          <p:cNvGraphicFramePr>
            <a:graphicFrameLocks noChangeAspect="1"/>
          </p:cNvGraphicFramePr>
          <p:nvPr/>
        </p:nvGraphicFramePr>
        <p:xfrm>
          <a:off x="827088" y="5445125"/>
          <a:ext cx="293687" cy="504825"/>
        </p:xfrm>
        <a:graphic>
          <a:graphicData uri="http://schemas.openxmlformats.org/presentationml/2006/ole">
            <p:oleObj spid="_x0000_s20543" name="Формула" r:id="rId5" imgW="228600" imgH="393480" progId="Equation.3">
              <p:embed/>
            </p:oleObj>
          </a:graphicData>
        </a:graphic>
      </p:graphicFrame>
      <p:graphicFrame>
        <p:nvGraphicFramePr>
          <p:cNvPr id="20544" name="Object 64"/>
          <p:cNvGraphicFramePr>
            <a:graphicFrameLocks noChangeAspect="1"/>
          </p:cNvGraphicFramePr>
          <p:nvPr/>
        </p:nvGraphicFramePr>
        <p:xfrm>
          <a:off x="2555875" y="5445125"/>
          <a:ext cx="441325" cy="504825"/>
        </p:xfrm>
        <a:graphic>
          <a:graphicData uri="http://schemas.openxmlformats.org/presentationml/2006/ole">
            <p:oleObj spid="_x0000_s20544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20545" name="Object 65"/>
          <p:cNvGraphicFramePr>
            <a:graphicFrameLocks noChangeAspect="1"/>
          </p:cNvGraphicFramePr>
          <p:nvPr/>
        </p:nvGraphicFramePr>
        <p:xfrm>
          <a:off x="4427538" y="5373688"/>
          <a:ext cx="393700" cy="576262"/>
        </p:xfrm>
        <a:graphic>
          <a:graphicData uri="http://schemas.openxmlformats.org/presentationml/2006/ole">
            <p:oleObj spid="_x0000_s20545" name="Формула" r:id="rId7" imgW="228600" imgH="393480" progId="Equation.3">
              <p:embed/>
            </p:oleObj>
          </a:graphicData>
        </a:graphic>
      </p:graphicFrame>
      <p:graphicFrame>
        <p:nvGraphicFramePr>
          <p:cNvPr id="20546" name="Object 66"/>
          <p:cNvGraphicFramePr>
            <a:graphicFrameLocks noChangeAspect="1"/>
          </p:cNvGraphicFramePr>
          <p:nvPr/>
        </p:nvGraphicFramePr>
        <p:xfrm>
          <a:off x="7164388" y="5445125"/>
          <a:ext cx="404812" cy="504825"/>
        </p:xfrm>
        <a:graphic>
          <a:graphicData uri="http://schemas.openxmlformats.org/presentationml/2006/ole">
            <p:oleObj spid="_x0000_s20546" name="Формула" r:id="rId8" imgW="203040" imgH="393480" progId="Equation.3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4294967295"/>
          </p:nvPr>
        </p:nvSpPr>
        <p:spPr>
          <a:xfrm>
            <a:off x="323850" y="836613"/>
            <a:ext cx="7239000" cy="4846637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latin typeface="Monotype Corsiva" pitchFamily="66" charset="0"/>
              </a:rPr>
              <a:t>Задача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Monotype Corsiva" pitchFamily="66" charset="0"/>
              </a:rPr>
              <a:t>Занятия в школе - ? 25</a:t>
            </a:r>
            <a:r>
              <a:rPr lang="en-US" b="1" smtClean="0">
                <a:latin typeface="Monotype Corsiva" pitchFamily="66" charset="0"/>
              </a:rPr>
              <a:t>%</a:t>
            </a:r>
            <a:r>
              <a:rPr lang="ru-RU" b="1" smtClean="0">
                <a:latin typeface="Monotype Corsiva" pitchFamily="66" charset="0"/>
              </a:rPr>
              <a:t> суток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Monotype Corsiva" pitchFamily="66" charset="0"/>
              </a:rPr>
              <a:t>Сон – ? в 1,5 раза </a:t>
            </a:r>
            <a:r>
              <a:rPr lang="en-US" b="1" smtClean="0">
                <a:latin typeface="Monotype Corsiva" pitchFamily="66" charset="0"/>
              </a:rPr>
              <a:t>&gt;</a:t>
            </a:r>
            <a:endParaRPr lang="ru-RU" b="1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Monotype Corsiva" pitchFamily="66" charset="0"/>
              </a:rPr>
              <a:t>Прогулка – ? 1/16 суток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Monotype Corsiva" pitchFamily="66" charset="0"/>
              </a:rPr>
              <a:t>Подготовка уроков – ? 5/18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Monotype Corsiva" pitchFamily="66" charset="0"/>
              </a:rPr>
              <a:t>Досуг – ? 1,8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smtClean="0">
                <a:latin typeface="Monotype Corsiva" pitchFamily="66" charset="0"/>
              </a:rPr>
              <a:t>Просмотр телевизора - ? 1/6 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>
              <a:latin typeface="Trebuchet MS" pitchFamily="34" charset="0"/>
            </a:endParaRPr>
          </a:p>
        </p:txBody>
      </p:sp>
      <p:pic>
        <p:nvPicPr>
          <p:cNvPr id="5" name="Рисунок 4" descr="21M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9925" y="4581525"/>
            <a:ext cx="1785938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611188" y="333375"/>
            <a:ext cx="6337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1 правило </a:t>
            </a:r>
            <a:r>
              <a:rPr lang="ru-RU" sz="2400" u="sng">
                <a:solidFill>
                  <a:srgbClr val="CC0000"/>
                </a:solidFill>
              </a:rPr>
              <a:t>Здоровья</a:t>
            </a:r>
            <a:r>
              <a:rPr lang="ru-RU" sz="2400">
                <a:solidFill>
                  <a:srgbClr val="CC0000"/>
                </a:solidFill>
              </a:rPr>
              <a:t>-  РЕЖИМ ДНЯ</a:t>
            </a:r>
          </a:p>
        </p:txBody>
      </p:sp>
      <p:grpSp>
        <p:nvGrpSpPr>
          <p:cNvPr id="21508" name="Group 19"/>
          <p:cNvGrpSpPr>
            <a:grpSpLocks/>
          </p:cNvGrpSpPr>
          <p:nvPr/>
        </p:nvGrpSpPr>
        <p:grpSpPr bwMode="auto">
          <a:xfrm>
            <a:off x="323850" y="1557338"/>
            <a:ext cx="5184775" cy="4819650"/>
            <a:chOff x="68" y="981"/>
            <a:chExt cx="3266" cy="3036"/>
          </a:xfrm>
        </p:grpSpPr>
        <p:pic>
          <p:nvPicPr>
            <p:cNvPr id="21509" name="Содержимое 3" descr="Поворот Изображение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8" y="2387"/>
              <a:ext cx="2132" cy="1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1510" name="Group 18"/>
            <p:cNvGrpSpPr>
              <a:grpSpLocks/>
            </p:cNvGrpSpPr>
            <p:nvPr/>
          </p:nvGrpSpPr>
          <p:grpSpPr bwMode="auto">
            <a:xfrm>
              <a:off x="1292" y="981"/>
              <a:ext cx="2042" cy="1497"/>
              <a:chOff x="1292" y="981"/>
              <a:chExt cx="2042" cy="1497"/>
            </a:xfrm>
          </p:grpSpPr>
          <p:sp>
            <p:nvSpPr>
              <p:cNvPr id="21511" name="Line 10"/>
              <p:cNvSpPr>
                <a:spLocks noChangeShapeType="1"/>
              </p:cNvSpPr>
              <p:nvPr/>
            </p:nvSpPr>
            <p:spPr bwMode="auto">
              <a:xfrm>
                <a:off x="1791" y="1253"/>
                <a:ext cx="1180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2" name="Line 11"/>
              <p:cNvSpPr>
                <a:spLocks noChangeShapeType="1"/>
              </p:cNvSpPr>
              <p:nvPr/>
            </p:nvSpPr>
            <p:spPr bwMode="auto">
              <a:xfrm flipV="1">
                <a:off x="2971" y="981"/>
                <a:ext cx="0" cy="272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3" name="Line 12"/>
              <p:cNvSpPr>
                <a:spLocks noChangeShapeType="1"/>
              </p:cNvSpPr>
              <p:nvPr/>
            </p:nvSpPr>
            <p:spPr bwMode="auto">
              <a:xfrm flipH="1">
                <a:off x="2699" y="981"/>
                <a:ext cx="272" cy="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4" name="Line 13"/>
              <p:cNvSpPr>
                <a:spLocks noChangeShapeType="1"/>
              </p:cNvSpPr>
              <p:nvPr/>
            </p:nvSpPr>
            <p:spPr bwMode="auto">
              <a:xfrm>
                <a:off x="2381" y="1888"/>
                <a:ext cx="953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5" name="Line 14"/>
              <p:cNvSpPr>
                <a:spLocks noChangeShapeType="1"/>
              </p:cNvSpPr>
              <p:nvPr/>
            </p:nvSpPr>
            <p:spPr bwMode="auto">
              <a:xfrm flipV="1">
                <a:off x="3334" y="981"/>
                <a:ext cx="0" cy="907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6" name="Line 15"/>
              <p:cNvSpPr>
                <a:spLocks noChangeShapeType="1"/>
              </p:cNvSpPr>
              <p:nvPr/>
            </p:nvSpPr>
            <p:spPr bwMode="auto">
              <a:xfrm flipH="1">
                <a:off x="3107" y="981"/>
                <a:ext cx="227" cy="0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7" name="Line 16"/>
              <p:cNvSpPr>
                <a:spLocks noChangeShapeType="1"/>
              </p:cNvSpPr>
              <p:nvPr/>
            </p:nvSpPr>
            <p:spPr bwMode="auto">
              <a:xfrm>
                <a:off x="1292" y="2160"/>
                <a:ext cx="12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8" name="Line 17"/>
              <p:cNvSpPr>
                <a:spLocks noChangeShapeType="1"/>
              </p:cNvSpPr>
              <p:nvPr/>
            </p:nvSpPr>
            <p:spPr bwMode="auto">
              <a:xfrm flipV="1">
                <a:off x="2517" y="1842"/>
                <a:ext cx="0" cy="3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19" name="Line 18"/>
              <p:cNvSpPr>
                <a:spLocks noChangeShapeType="1"/>
              </p:cNvSpPr>
              <p:nvPr/>
            </p:nvSpPr>
            <p:spPr bwMode="auto">
              <a:xfrm flipH="1">
                <a:off x="2381" y="1842"/>
                <a:ext cx="13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0" name="Line 19"/>
              <p:cNvSpPr>
                <a:spLocks noChangeShapeType="1"/>
              </p:cNvSpPr>
              <p:nvPr/>
            </p:nvSpPr>
            <p:spPr bwMode="auto">
              <a:xfrm>
                <a:off x="2608" y="2478"/>
                <a:ext cx="54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1" name="Line 20"/>
              <p:cNvSpPr>
                <a:spLocks noChangeShapeType="1"/>
              </p:cNvSpPr>
              <p:nvPr/>
            </p:nvSpPr>
            <p:spPr bwMode="auto">
              <a:xfrm flipV="1">
                <a:off x="3152" y="2160"/>
                <a:ext cx="0" cy="318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522" name="Line 21"/>
              <p:cNvSpPr>
                <a:spLocks noChangeShapeType="1"/>
              </p:cNvSpPr>
              <p:nvPr/>
            </p:nvSpPr>
            <p:spPr bwMode="auto">
              <a:xfrm flipH="1">
                <a:off x="2653" y="2160"/>
                <a:ext cx="499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7" name="Text Box 7"/>
          <p:cNvSpPr txBox="1">
            <a:spLocks noChangeArrowheads="1"/>
          </p:cNvSpPr>
          <p:nvPr/>
        </p:nvSpPr>
        <p:spPr bwMode="auto">
          <a:xfrm>
            <a:off x="1692275" y="115888"/>
            <a:ext cx="48244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Режим  Дня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Занятия в школе -6 ч;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Сон – 9 ч;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Прогулка – 1,5 ч;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Подготовка уроков -            ч;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Досуг – 3 ч;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/>
              <a:t>Просмотр телевизора – 0,5 ч.</a:t>
            </a:r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211638" y="1844675"/>
          <a:ext cx="365125" cy="666750"/>
        </p:xfrm>
        <a:graphic>
          <a:graphicData uri="http://schemas.openxmlformats.org/presentationml/2006/ole">
            <p:oleObj spid="_x0000_s22536" name="Формула" r:id="rId3" imgW="215640" imgH="393480" progId="Equation.3">
              <p:embed/>
            </p:oleObj>
          </a:graphicData>
        </a:graphic>
      </p:graphicFrame>
      <p:pic>
        <p:nvPicPr>
          <p:cNvPr id="22538" name="Содержимое 3" descr="Поворот Изображение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2781300"/>
            <a:ext cx="378618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Rectangle 12"/>
          <p:cNvSpPr>
            <a:spLocks noChangeArrowheads="1"/>
          </p:cNvSpPr>
          <p:nvPr/>
        </p:nvSpPr>
        <p:spPr bwMode="auto">
          <a:xfrm>
            <a:off x="611188" y="3860800"/>
            <a:ext cx="45720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CC0000"/>
                </a:solidFill>
                <a:latin typeface="Arial Black" pitchFamily="34" charset="0"/>
              </a:rPr>
              <a:t>Справка от доктора Айболита:</a:t>
            </a:r>
          </a:p>
          <a:p>
            <a:r>
              <a:rPr lang="ru-RU" b="0">
                <a:latin typeface="Arial Black" pitchFamily="34" charset="0"/>
              </a:rPr>
              <a:t>Режим дня — это динамическая система распределения нагрузки и отдыха, которая обеспечивает </a:t>
            </a:r>
          </a:p>
          <a:p>
            <a:r>
              <a:rPr lang="ru-RU" b="0">
                <a:latin typeface="Arial Black" pitchFamily="34" charset="0"/>
              </a:rPr>
              <a:t>сохранение сил и энергии для нормальной жизнедеятельности </a:t>
            </a:r>
          </a:p>
          <a:p>
            <a:r>
              <a:rPr lang="ru-RU" b="0">
                <a:latin typeface="Arial Black" pitchFamily="34" charset="0"/>
              </a:rPr>
              <a:t>организма.</a:t>
            </a:r>
            <a:r>
              <a:rPr lang="ru-RU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6"/>
          <p:cNvSpPr txBox="1">
            <a:spLocks noChangeArrowheads="1"/>
          </p:cNvSpPr>
          <p:nvPr/>
        </p:nvSpPr>
        <p:spPr bwMode="auto">
          <a:xfrm>
            <a:off x="2195513" y="836613"/>
            <a:ext cx="5689600" cy="466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solidFill>
                  <a:srgbClr val="CC0000"/>
                </a:solidFill>
              </a:rPr>
              <a:t>Физкультминутка</a:t>
            </a:r>
          </a:p>
          <a:p>
            <a:pPr algn="ctr"/>
            <a:r>
              <a:rPr lang="ru-RU">
                <a:latin typeface="Arial Black" pitchFamily="34" charset="0"/>
              </a:rPr>
              <a:t>Дружно с вами мы считали, </a:t>
            </a:r>
          </a:p>
          <a:p>
            <a:pPr algn="ctr"/>
            <a:r>
              <a:rPr lang="ru-RU">
                <a:latin typeface="Arial Black" pitchFamily="34" charset="0"/>
              </a:rPr>
              <a:t>   о задачах  рассуждали,</a:t>
            </a:r>
          </a:p>
          <a:p>
            <a:pPr algn="ctr"/>
            <a:r>
              <a:rPr lang="ru-RU">
                <a:latin typeface="Arial Black" pitchFamily="34" charset="0"/>
              </a:rPr>
              <a:t>А теперь мы дружно встали, </a:t>
            </a:r>
          </a:p>
          <a:p>
            <a:pPr algn="ctr"/>
            <a:r>
              <a:rPr lang="ru-RU">
                <a:latin typeface="Arial Black" pitchFamily="34" charset="0"/>
              </a:rPr>
              <a:t>свои косточки размяли.</a:t>
            </a:r>
          </a:p>
          <a:p>
            <a:pPr algn="ctr"/>
            <a:r>
              <a:rPr lang="ru-RU">
                <a:latin typeface="Arial Black" pitchFamily="34" charset="0"/>
              </a:rPr>
              <a:t>На счет раз кулак сожмем,</a:t>
            </a:r>
          </a:p>
          <a:p>
            <a:pPr algn="ctr"/>
            <a:r>
              <a:rPr lang="ru-RU">
                <a:latin typeface="Arial Black" pitchFamily="34" charset="0"/>
              </a:rPr>
              <a:t> на счет два в локтях сожмем.</a:t>
            </a:r>
          </a:p>
          <a:p>
            <a:pPr algn="ctr"/>
            <a:r>
              <a:rPr lang="ru-RU">
                <a:latin typeface="Arial Black" pitchFamily="34" charset="0"/>
              </a:rPr>
              <a:t>На счет три — прижмем к плечам,</a:t>
            </a:r>
          </a:p>
          <a:p>
            <a:pPr algn="ctr"/>
            <a:r>
              <a:rPr lang="ru-RU">
                <a:latin typeface="Arial Black" pitchFamily="34" charset="0"/>
              </a:rPr>
              <a:t> на 4 — к небесам.</a:t>
            </a:r>
          </a:p>
          <a:p>
            <a:pPr algn="ctr"/>
            <a:r>
              <a:rPr lang="ru-RU">
                <a:latin typeface="Arial Black" pitchFamily="34" charset="0"/>
              </a:rPr>
              <a:t>Хорошо прогнулись, </a:t>
            </a:r>
          </a:p>
          <a:p>
            <a:pPr algn="ctr"/>
            <a:r>
              <a:rPr lang="ru-RU">
                <a:latin typeface="Arial Black" pitchFamily="34" charset="0"/>
              </a:rPr>
              <a:t>и друг другу улыбнулись</a:t>
            </a:r>
          </a:p>
          <a:p>
            <a:pPr algn="ctr"/>
            <a:r>
              <a:rPr lang="ru-RU">
                <a:latin typeface="Arial Black" pitchFamily="34" charset="0"/>
              </a:rPr>
              <a:t>Про «пятерку» не забудем —</a:t>
            </a:r>
          </a:p>
          <a:p>
            <a:pPr algn="ctr"/>
            <a:r>
              <a:rPr lang="ru-RU">
                <a:latin typeface="Arial Black" pitchFamily="34" charset="0"/>
              </a:rPr>
              <a:t> добрыми всегда мы будем.</a:t>
            </a:r>
          </a:p>
          <a:p>
            <a:pPr algn="ctr"/>
            <a:r>
              <a:rPr lang="ru-RU">
                <a:latin typeface="Arial Black" pitchFamily="34" charset="0"/>
              </a:rPr>
              <a:t>На счет шесть прошу всех сесть.</a:t>
            </a:r>
          </a:p>
          <a:p>
            <a:pPr algn="ctr"/>
            <a:r>
              <a:rPr lang="ru-RU">
                <a:latin typeface="Arial Black" pitchFamily="34" charset="0"/>
              </a:rPr>
              <a:t>Числа, я, и вы, друзья,</a:t>
            </a:r>
          </a:p>
          <a:p>
            <a:pPr algn="ctr"/>
            <a:r>
              <a:rPr lang="ru-RU">
                <a:latin typeface="Arial Black" pitchFamily="34" charset="0"/>
              </a:rPr>
              <a:t> вместе дружная 7-я.</a:t>
            </a:r>
          </a:p>
          <a:p>
            <a:pPr algn="ctr"/>
            <a:r>
              <a:rPr lang="ru-RU">
                <a:latin typeface="Arial Black" pitchFamily="34" charset="0"/>
              </a:rPr>
              <a:t> </a:t>
            </a:r>
          </a:p>
          <a:p>
            <a:pPr>
              <a:lnSpc>
                <a:spcPct val="90000"/>
              </a:lnSpc>
              <a:spcBef>
                <a:spcPts val="600"/>
              </a:spcBef>
              <a:buClr>
                <a:schemeClr val="tx2"/>
              </a:buClr>
              <a:buSzPct val="73000"/>
              <a:buFont typeface="Wingdings 2" pitchFamily="18" charset="2"/>
              <a:buNone/>
            </a:pPr>
            <a:endParaRPr lang="ru-RU">
              <a:solidFill>
                <a:srgbClr val="CC0000"/>
              </a:solidFill>
              <a:latin typeface="Arial Black" pitchFamily="34" charset="0"/>
            </a:endParaRPr>
          </a:p>
        </p:txBody>
      </p:sp>
      <p:pic>
        <p:nvPicPr>
          <p:cNvPr id="2355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404813"/>
            <a:ext cx="2592388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Другая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892D4E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604</TotalTime>
  <Words>689</Words>
  <Application>Microsoft Office PowerPoint</Application>
  <PresentationFormat>Экран (4:3)</PresentationFormat>
  <Paragraphs>169</Paragraphs>
  <Slides>18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10</vt:i4>
      </vt:variant>
      <vt:variant>
        <vt:lpstr>Шаблон оформления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1" baseType="lpstr">
      <vt:lpstr>Monotype Corsiva</vt:lpstr>
      <vt:lpstr>Arial</vt:lpstr>
      <vt:lpstr>Wingdings 2</vt:lpstr>
      <vt:lpstr>Wingdings</vt:lpstr>
      <vt:lpstr>Calibri</vt:lpstr>
      <vt:lpstr>Arial Black</vt:lpstr>
      <vt:lpstr>MS Mincho</vt:lpstr>
      <vt:lpstr>HG丸ｺﾞｼｯｸM-PRO</vt:lpstr>
      <vt:lpstr>Trebuchet MS</vt:lpstr>
      <vt:lpstr>Times New Roman</vt:lpstr>
      <vt:lpstr>Изящная</vt:lpstr>
      <vt:lpstr>Изящная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Андрей</cp:lastModifiedBy>
  <cp:revision>48</cp:revision>
  <dcterms:created xsi:type="dcterms:W3CDTF">2009-10-20T14:20:16Z</dcterms:created>
  <dcterms:modified xsi:type="dcterms:W3CDTF">2012-11-24T18:41:53Z</dcterms:modified>
</cp:coreProperties>
</file>