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9"/>
  </p:notesMasterIdLst>
  <p:sldIdLst>
    <p:sldId id="256" r:id="rId2"/>
    <p:sldId id="277" r:id="rId3"/>
    <p:sldId id="278" r:id="rId4"/>
    <p:sldId id="258" r:id="rId5"/>
    <p:sldId id="281" r:id="rId6"/>
    <p:sldId id="282" r:id="rId7"/>
    <p:sldId id="283" r:id="rId8"/>
    <p:sldId id="265" r:id="rId9"/>
    <p:sldId id="28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14T20:43:46.84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4A1D-F8C5-401B-BB11-6BF483B1FF42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8678D-CFB5-4F30-A0A5-DF2140CA1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143512"/>
            <a:ext cx="8458200" cy="932274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643446"/>
            <a:ext cx="8458200" cy="15715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714356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80"/>
                </a:solidFill>
              </a:rPr>
              <a:t>Проект</a:t>
            </a:r>
            <a:br>
              <a:rPr lang="ru-RU" sz="2600" b="1" dirty="0" smtClean="0">
                <a:solidFill>
                  <a:srgbClr val="800080"/>
                </a:solidFill>
              </a:rPr>
            </a:br>
            <a:r>
              <a:rPr lang="ru-RU" sz="2600" b="1" dirty="0" smtClean="0">
                <a:solidFill>
                  <a:srgbClr val="800080"/>
                </a:solidFill>
              </a:rPr>
              <a:t/>
            </a:r>
            <a:br>
              <a:rPr lang="ru-RU" sz="2600" b="1" dirty="0" smtClean="0">
                <a:solidFill>
                  <a:srgbClr val="800080"/>
                </a:solidFill>
              </a:rPr>
            </a:br>
            <a:r>
              <a:rPr lang="ru-RU" sz="2600" b="1" dirty="0" smtClean="0">
                <a:solidFill>
                  <a:srgbClr val="800080"/>
                </a:solidFill>
              </a:rPr>
              <a:t>Урок письма и развития речи </a:t>
            </a:r>
            <a:br>
              <a:rPr lang="ru-RU" sz="2600" b="1" dirty="0" smtClean="0">
                <a:solidFill>
                  <a:srgbClr val="800080"/>
                </a:solidFill>
              </a:rPr>
            </a:br>
            <a:r>
              <a:rPr lang="ru-RU" sz="2600" b="1" dirty="0" smtClean="0">
                <a:solidFill>
                  <a:srgbClr val="800080"/>
                </a:solidFill>
              </a:rPr>
              <a:t/>
            </a:r>
            <a:br>
              <a:rPr lang="ru-RU" sz="2600" b="1" dirty="0" smtClean="0">
                <a:solidFill>
                  <a:srgbClr val="800080"/>
                </a:solidFill>
              </a:rPr>
            </a:br>
            <a:r>
              <a:rPr lang="ru-RU" sz="2600" b="1" dirty="0" smtClean="0">
                <a:solidFill>
                  <a:srgbClr val="800080"/>
                </a:solidFill>
              </a:rPr>
              <a:t>подготовила учитель начальных классов </a:t>
            </a:r>
            <a:r>
              <a:rPr lang="en-US" sz="2600" b="1" dirty="0" smtClean="0">
                <a:solidFill>
                  <a:srgbClr val="800080"/>
                </a:solidFill>
              </a:rPr>
              <a:t> </a:t>
            </a:r>
            <a:endParaRPr lang="ru-RU" sz="2600" b="1" dirty="0" smtClean="0">
              <a:solidFill>
                <a:srgbClr val="80008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800080"/>
                </a:solidFill>
              </a:rPr>
              <a:t>МКСКОУ «Каширская специальная (коррекционная) общеобразовательная школа-интернат </a:t>
            </a:r>
            <a:r>
              <a:rPr lang="en-US" sz="2600" b="1" dirty="0" smtClean="0">
                <a:solidFill>
                  <a:srgbClr val="800080"/>
                </a:solidFill>
              </a:rPr>
              <a:t>VIII</a:t>
            </a:r>
            <a:r>
              <a:rPr lang="ru-RU" sz="2600" b="1" dirty="0" smtClean="0">
                <a:solidFill>
                  <a:srgbClr val="800080"/>
                </a:solidFill>
              </a:rPr>
              <a:t> вида»</a:t>
            </a:r>
          </a:p>
          <a:p>
            <a:pPr algn="ctr"/>
            <a:r>
              <a:rPr lang="ru-RU" sz="2600" b="1" dirty="0" smtClean="0">
                <a:solidFill>
                  <a:srgbClr val="800080"/>
                </a:solidFill>
              </a:rPr>
              <a:t>Захарова Т.М.</a:t>
            </a:r>
            <a:r>
              <a:rPr lang="ru-RU" sz="2600" dirty="0" smtClean="0">
                <a:solidFill>
                  <a:srgbClr val="800080"/>
                </a:solidFill>
              </a:rPr>
              <a:t/>
            </a:r>
            <a:br>
              <a:rPr lang="ru-RU" sz="2600" dirty="0" smtClean="0">
                <a:solidFill>
                  <a:srgbClr val="800080"/>
                </a:solidFill>
              </a:rPr>
            </a:br>
            <a:r>
              <a:rPr lang="ru-RU" sz="2600" dirty="0" smtClean="0">
                <a:solidFill>
                  <a:srgbClr val="800080"/>
                </a:solidFill>
              </a:rPr>
              <a:t/>
            </a:r>
            <a:br>
              <a:rPr lang="ru-RU" sz="2600" dirty="0" smtClean="0">
                <a:solidFill>
                  <a:srgbClr val="800080"/>
                </a:solidFill>
              </a:rPr>
            </a:br>
            <a:r>
              <a:rPr lang="ru-RU" sz="2600" b="1" dirty="0" smtClean="0">
                <a:solidFill>
                  <a:srgbClr val="800080"/>
                </a:solidFill>
              </a:rPr>
              <a:t>Руководитель: к.п.н., доцент Т.В. </a:t>
            </a:r>
            <a:r>
              <a:rPr lang="ru-RU" sz="2600" b="1" dirty="0" err="1" smtClean="0">
                <a:solidFill>
                  <a:srgbClr val="800080"/>
                </a:solidFill>
              </a:rPr>
              <a:t>Алышева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252728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5" name="Picture 5" descr="C:\Documents and Settings\Admin\Рабочий стол\фотогр к уроку, прилаг\DSC0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496"/>
            <a:ext cx="2714644" cy="2035983"/>
          </a:xfrm>
          <a:prstGeom prst="flowChartAlternateProcess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71472" y="5559998"/>
            <a:ext cx="3571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Записываем предложения в тетрадь.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Слова, которые обозначают признаки предмета подчеркиваем волнистой чертой.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3.На доске, вывешивается картинки.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У детей карточки со словами. Они подбирают признаки предметов, прикрепляют к той картине к которой подходят.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У кого есть слово, которое обозначают качество (признак) книги (дома …).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Книга – новая, интересная, библиотечная.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Дом – старый, кирпичный, четырехэтажный.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Ученик – старательный, послушный, вежливый.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2409812" cy="472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29264"/>
            <a:ext cx="8458200" cy="5207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4</a:t>
            </a:r>
            <a:r>
              <a:rPr lang="ru-RU" sz="1600" b="1" dirty="0" smtClean="0"/>
              <a:t>.Физ. минутка</a:t>
            </a:r>
          </a:p>
          <a:p>
            <a:r>
              <a:rPr lang="ru-RU" sz="1600" dirty="0" smtClean="0"/>
              <a:t>Ручку правую вперед, а потом ее назад,</a:t>
            </a:r>
          </a:p>
          <a:p>
            <a:r>
              <a:rPr lang="ru-RU" sz="1600" dirty="0" smtClean="0"/>
              <a:t>    Ручку левую вперед, а потом ее назад.</a:t>
            </a:r>
          </a:p>
          <a:p>
            <a:r>
              <a:rPr lang="ru-RU" sz="1600" dirty="0" smtClean="0"/>
              <a:t>    Ножку правую вперед, а потом ее назад,</a:t>
            </a:r>
          </a:p>
          <a:p>
            <a:r>
              <a:rPr lang="ru-RU" sz="1600" dirty="0" smtClean="0"/>
              <a:t>    Ножку левую вперед, а потом ее назад.</a:t>
            </a:r>
          </a:p>
          <a:p>
            <a:r>
              <a:rPr lang="ru-RU" sz="1600" dirty="0" smtClean="0"/>
              <a:t>    Ушко правое вперед, а потом его назад,</a:t>
            </a:r>
          </a:p>
          <a:p>
            <a:r>
              <a:rPr lang="ru-RU" sz="1600" dirty="0" smtClean="0"/>
              <a:t>    Ушко левое вперед, а потом его назад.</a:t>
            </a:r>
          </a:p>
          <a:p>
            <a:r>
              <a:rPr lang="ru-RU" sz="1600" dirty="0" smtClean="0"/>
              <a:t>    Мы танцуем, мы танцуем поворачиваемся.</a:t>
            </a:r>
          </a:p>
          <a:p>
            <a:endParaRPr lang="ru-RU" dirty="0"/>
          </a:p>
        </p:txBody>
      </p:sp>
      <p:pic>
        <p:nvPicPr>
          <p:cNvPr id="5" name="Picture 2" descr="C:\Documents and Settings\Admin\Рабочий стол\фотогр к уроку, прилаг\DSC00024.JPG"/>
          <p:cNvPicPr>
            <a:picLocks noChangeAspect="1" noChangeArrowheads="1"/>
          </p:cNvPicPr>
          <p:nvPr/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4429124" y="2198096"/>
            <a:ext cx="3500462" cy="2545791"/>
          </a:xfrm>
          <a:prstGeom prst="rightBracke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1925644" cy="4800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34038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5.У нас такая веселая физ.минутка на какой празднике мы можем ее спеть и станцевать? (новый год).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Какое дерево  является символом  нового года? (елочка).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сейчас с вами нарядим елочку.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 вами лежат елочные шары. Вы называете признак елочного шара, берете его  и украшаете им  елку.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(круглый, стеклянный, бумажный, красивый, яркий, большой, красный, разноцветный).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" name="Picture 2" descr="C:\Documents and Settings\Admin\Рабочий стол\фотогр к уроку, прилаг\DSC0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3071834" cy="2303875"/>
          </a:xfrm>
          <a:prstGeom prst="hexagon">
            <a:avLst/>
          </a:prstGeom>
          <a:noFill/>
        </p:spPr>
      </p:pic>
      <p:pic>
        <p:nvPicPr>
          <p:cNvPr id="6" name="Picture 1" descr="C:\Documents and Settings\Admin\Рабочий стол\фотогр к уроку, прилаг\DSC0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2890819"/>
            <a:ext cx="2857520" cy="2143140"/>
          </a:xfrm>
          <a:prstGeom prst="hexag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71451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4" name="Picture 6" descr="C:\Documents and Settings\Admin\Рабочий стол\фотогр к уроку, прилаг\DSC00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196825"/>
            <a:ext cx="2857520" cy="2143140"/>
          </a:xfrm>
          <a:prstGeom prst="snip2Diag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20" y="-44596"/>
            <a:ext cx="864399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Каждому раздаются карточки, где написаны предложения о погоде . Выберите слова, которые соответствуют сегодняшнему дню.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Сегодня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ясный, пасмурный, дождливый, солнечный)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небу плывут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светлые, темные, белые, пушистые)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Дует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злой, легкий, порывистый, холодный, теплый)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ветер.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земле  лежит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мягкий, пушистый, липкий, мокрый, почерневший)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снег.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такую погоду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хорошо побыть на воздухе, лучше посидеть дома).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Calibri" pitchFamily="34" charset="0"/>
                <a:cs typeface="Times New Roman" pitchFamily="18" charset="0"/>
              </a:rPr>
              <a:t>Записываем предложения в тетрадь.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8610600" cy="192882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 </a:t>
            </a:r>
            <a:br>
              <a:rPr lang="ru-RU" sz="1600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928670"/>
            <a:ext cx="4290556" cy="16430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libri" pitchFamily="34" charset="0"/>
              </a:rPr>
              <a:t>Мордочка …,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Шубка …,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Часто умывается,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А с водой не знается.</a:t>
            </a:r>
            <a:br>
              <a:rPr lang="ru-RU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У кого  дома есть кошка, опишите какая она?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7686" y="928670"/>
            <a:ext cx="4292241" cy="1428760"/>
          </a:xfrm>
        </p:spPr>
        <p:txBody>
          <a:bodyPr>
            <a:normAutofit fontScale="77500" lnSpcReduction="20000"/>
          </a:bodyPr>
          <a:lstStyle/>
          <a:p>
            <a:r>
              <a:rPr lang="ru-RU" sz="2500" i="1" dirty="0" smtClean="0">
                <a:latin typeface="Calibri" pitchFamily="34" charset="0"/>
              </a:rPr>
              <a:t>Про мышку.</a:t>
            </a:r>
            <a:r>
              <a:rPr lang="ru-RU" sz="2500" dirty="0" smtClean="0">
                <a:latin typeface="Calibri" pitchFamily="34" charset="0"/>
              </a:rPr>
              <a:t/>
            </a:r>
            <a:br>
              <a:rPr lang="ru-RU" sz="2500" dirty="0" smtClean="0">
                <a:latin typeface="Calibri" pitchFamily="34" charset="0"/>
              </a:rPr>
            </a:br>
            <a:r>
              <a:rPr lang="ru-RU" sz="2500" dirty="0" smtClean="0">
                <a:latin typeface="Calibri" pitchFamily="34" charset="0"/>
              </a:rPr>
              <a:t>Маленькие зверки,</a:t>
            </a:r>
            <a:br>
              <a:rPr lang="ru-RU" sz="2500" dirty="0" smtClean="0">
                <a:latin typeface="Calibri" pitchFamily="34" charset="0"/>
              </a:rPr>
            </a:br>
            <a:r>
              <a:rPr lang="ru-RU" sz="2500" dirty="0" smtClean="0">
                <a:latin typeface="Calibri" pitchFamily="34" charset="0"/>
              </a:rPr>
              <a:t>… шубки,</a:t>
            </a:r>
            <a:br>
              <a:rPr lang="ru-RU" sz="2500" dirty="0" smtClean="0">
                <a:latin typeface="Calibri" pitchFamily="34" charset="0"/>
              </a:rPr>
            </a:br>
            <a:r>
              <a:rPr lang="ru-RU" sz="2500" dirty="0" smtClean="0">
                <a:latin typeface="Calibri" pitchFamily="34" charset="0"/>
              </a:rPr>
              <a:t>… глазки,</a:t>
            </a:r>
            <a:br>
              <a:rPr lang="ru-RU" sz="2500" dirty="0" smtClean="0">
                <a:latin typeface="Calibri" pitchFamily="34" charset="0"/>
              </a:rPr>
            </a:br>
            <a:r>
              <a:rPr lang="ru-RU" sz="2500" dirty="0" smtClean="0">
                <a:latin typeface="Calibri" pitchFamily="34" charset="0"/>
              </a:rPr>
              <a:t>… зубки.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5" name="Picture 3" descr="C:\Documents and Settings\Admin\Рабочий стол\фотогр к уроку, прилаг\DSC000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125388"/>
            <a:ext cx="3000396" cy="2250297"/>
          </a:xfrm>
          <a:prstGeom prst="decagon">
            <a:avLst/>
          </a:prstGeom>
          <a:noFill/>
        </p:spPr>
      </p:pic>
      <p:pic>
        <p:nvPicPr>
          <p:cNvPr id="9" name="Picture 2" descr="C:\Documents and Settings\Admin\Рабочий стол\фотогр к уроку, прилаг\DSC0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18142"/>
            <a:ext cx="3429024" cy="2571768"/>
          </a:xfrm>
          <a:prstGeom prst="decagon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14291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7. Придумаем загадку </a:t>
            </a:r>
            <a:r>
              <a:rPr lang="ru-RU" i="1" dirty="0" smtClean="0">
                <a:latin typeface="Calibri" pitchFamily="34" charset="0"/>
              </a:rPr>
              <a:t>про кошку</a:t>
            </a:r>
            <a:r>
              <a:rPr lang="ru-RU" dirty="0" smtClean="0">
                <a:latin typeface="Calibri" pitchFamily="34" charset="0"/>
              </a:rPr>
              <a:t>  (если самостоятельно не могут, выбирают слова из предложенных). </a:t>
            </a:r>
            <a:r>
              <a:rPr lang="ru-RU" sz="1600" dirty="0" smtClean="0">
                <a:latin typeface="Calibri" pitchFamily="34" charset="0"/>
              </a:rPr>
              <a:t>Записываем загадки в тетрадь.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10600" cy="928694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2000" b="1" dirty="0" smtClean="0"/>
              <a:t>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85728"/>
            <a:ext cx="8291084" cy="17859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VI</a:t>
            </a:r>
            <a:r>
              <a:rPr lang="ru-RU" sz="2400" b="1" dirty="0" smtClean="0"/>
              <a:t>. Домашнее задание.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Каждый получает  картинки овощей.  Вы описываете предмет на  этих картинках.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43050"/>
            <a:ext cx="4292241" cy="57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Admin\Рабочий стол\фотогр к уроку, прилаг\DSC000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51" y="2806233"/>
            <a:ext cx="3500462" cy="2625346"/>
          </a:xfrm>
          <a:prstGeom prst="dodecagon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60328"/>
            <a:ext cx="564360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Итог.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Оценивание.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давайте еще раз вспомним,  какие слова мы изучаем?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какой вопрос они отвечают?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Admin\Рабочий стол\фотогр к уроку, прилаг\DSC0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2681297"/>
            <a:ext cx="3929089" cy="3033718"/>
          </a:xfrm>
          <a:prstGeom prst="cloudCallou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64294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endParaRPr lang="ru-RU" sz="5400" dirty="0"/>
          </a:p>
        </p:txBody>
      </p:sp>
      <p:pic>
        <p:nvPicPr>
          <p:cNvPr id="3" name="Picture 2" descr="C:\Documents and Settings\Admin\Рабочий стол\фотогр к уроку, прилаг\DSC0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429000"/>
            <a:ext cx="2619393" cy="1964545"/>
          </a:xfrm>
          <a:prstGeom prst="verticalScroll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1214422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Спасибо за внимание 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3" y="668748"/>
            <a:ext cx="857256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Слова, обозначающие названия качеств предметов.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умения характеризовать предмет, согласовывать название признака с названием предмета.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Arial" pitchFamily="34" charset="0"/>
              </a:rPr>
              <a:t>образовательные: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Упражняться в подборе слов, характеризующих предмет и  согласовании  названии  признаков с названием </a:t>
            </a:r>
            <a:r>
              <a:rPr kumimoji="0" lang="ru-RU" sz="2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600" i="1" dirty="0" err="1" smtClean="0">
                <a:latin typeface="Calibri" pitchFamily="34" charset="0"/>
                <a:cs typeface="Times New Roman" pitchFamily="18" charset="0"/>
              </a:rPr>
              <a:t>коррекционые</a:t>
            </a:r>
            <a:r>
              <a:rPr lang="ru-RU" sz="2600" i="1" dirty="0" smtClean="0">
                <a:latin typeface="Calibri" pitchFamily="34" charset="0"/>
                <a:cs typeface="Times New Roman" pitchFamily="18" charset="0"/>
              </a:rPr>
              <a:t>:</a:t>
            </a:r>
            <a:endParaRPr kumimoji="0" lang="ru-RU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Коррекция и развитие устной речи, мышления, восприятия;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600" i="1" dirty="0" smtClean="0">
                <a:latin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аккуратность, усидчивость, активность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800080"/>
                </a:solidFill>
              </a:rPr>
              <a:t>Урок письма и развития речи в 4 классе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"/>
            <a:ext cx="842968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000" b="1" u="sng" dirty="0" smtClean="0">
                <a:solidFill>
                  <a:srgbClr val="800080"/>
                </a:solidFill>
              </a:rPr>
              <a:t>Оборудование</a:t>
            </a:r>
          </a:p>
          <a:p>
            <a:pPr marL="342900" indent="-342900" algn="ctr"/>
            <a:endParaRPr lang="ru-RU" sz="2400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7030A0"/>
                </a:solidFill>
              </a:rPr>
              <a:t>Учебник «Русский язык» 4 класс, авторы: А.К.Аксёнова, </a:t>
            </a:r>
            <a:r>
              <a:rPr lang="ru-RU" sz="2000" dirty="0" err="1" smtClean="0">
                <a:solidFill>
                  <a:srgbClr val="7030A0"/>
                </a:solidFill>
              </a:rPr>
              <a:t>Н.Г.Галунчикова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/>
            <a:r>
              <a:rPr lang="ru-RU" sz="2000" dirty="0" smtClean="0">
                <a:solidFill>
                  <a:srgbClr val="7030A0"/>
                </a:solidFill>
              </a:rPr>
              <a:t>2. Пособие  с  буквой К.</a:t>
            </a:r>
          </a:p>
          <a:p>
            <a:pPr marL="457200" indent="-457200"/>
            <a:r>
              <a:rPr lang="ru-RU" sz="2000" dirty="0" smtClean="0">
                <a:solidFill>
                  <a:srgbClr val="7030A0"/>
                </a:solidFill>
              </a:rPr>
              <a:t>3. Предметные картинки: лиса, лимон, арбуз, огурец;</a:t>
            </a:r>
          </a:p>
          <a:p>
            <a:pPr marL="457200" indent="-457200"/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книга, дом, ученик;</a:t>
            </a:r>
          </a:p>
          <a:p>
            <a:pPr marL="457200" indent="-457200"/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кошка, мышка;</a:t>
            </a:r>
          </a:p>
          <a:p>
            <a:pPr marL="457200" indent="-457200"/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овощей.</a:t>
            </a:r>
          </a:p>
          <a:p>
            <a:pPr marL="342900" indent="-342900"/>
            <a:r>
              <a:rPr lang="ru-RU" sz="2000" dirty="0" smtClean="0">
                <a:solidFill>
                  <a:srgbClr val="7030A0"/>
                </a:solidFill>
              </a:rPr>
              <a:t>4. Ёлка, ёлочные шары.</a:t>
            </a:r>
          </a:p>
          <a:p>
            <a:pPr marL="342900" indent="-342900"/>
            <a:r>
              <a:rPr lang="ru-RU" sz="2000" dirty="0" smtClean="0">
                <a:solidFill>
                  <a:srgbClr val="7030A0"/>
                </a:solidFill>
              </a:rPr>
              <a:t>5. Карточки со словами: старый, кирпичный, четырехэтажный;</a:t>
            </a:r>
          </a:p>
          <a:p>
            <a:pPr marL="342900" indent="-342900"/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старательный, послушный, вежливый;</a:t>
            </a:r>
          </a:p>
          <a:p>
            <a:pPr marL="342900" indent="-342900"/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новая, интересная, библиотечная.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6. Карточки с текстом: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Сегодня (</a:t>
            </a:r>
            <a:r>
              <a:rPr lang="ru-RU" sz="2000" i="1" dirty="0" smtClean="0">
                <a:solidFill>
                  <a:srgbClr val="7030A0"/>
                </a:solidFill>
              </a:rPr>
              <a:t>ясный, пасмурный, дождливый, солнечный) </a:t>
            </a:r>
            <a:r>
              <a:rPr lang="ru-RU" sz="2000" dirty="0" smtClean="0">
                <a:solidFill>
                  <a:srgbClr val="7030A0"/>
                </a:solidFill>
              </a:rPr>
              <a:t>день.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По небу плывут (</a:t>
            </a:r>
            <a:r>
              <a:rPr lang="ru-RU" sz="2000" i="1" dirty="0" smtClean="0">
                <a:solidFill>
                  <a:srgbClr val="7030A0"/>
                </a:solidFill>
              </a:rPr>
              <a:t>светлые, темные, белые, пушистые) </a:t>
            </a:r>
            <a:r>
              <a:rPr lang="ru-RU" sz="2000" dirty="0" smtClean="0">
                <a:solidFill>
                  <a:srgbClr val="7030A0"/>
                </a:solidFill>
              </a:rPr>
              <a:t>облака.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Дует (</a:t>
            </a:r>
            <a:r>
              <a:rPr lang="ru-RU" sz="2000" i="1" dirty="0" smtClean="0">
                <a:solidFill>
                  <a:srgbClr val="7030A0"/>
                </a:solidFill>
              </a:rPr>
              <a:t>злой, легкий, порывистый, холодный, теплый) </a:t>
            </a:r>
            <a:r>
              <a:rPr lang="ru-RU" sz="2000" dirty="0" smtClean="0">
                <a:solidFill>
                  <a:srgbClr val="7030A0"/>
                </a:solidFill>
              </a:rPr>
              <a:t>ветер.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На земле  лежит (</a:t>
            </a:r>
            <a:r>
              <a:rPr lang="ru-RU" sz="2000" i="1" dirty="0" smtClean="0">
                <a:solidFill>
                  <a:srgbClr val="7030A0"/>
                </a:solidFill>
              </a:rPr>
              <a:t>мягкий, пушистый, липкий, мокрый, почерневший)</a:t>
            </a:r>
            <a:r>
              <a:rPr lang="ru-RU" sz="2000" dirty="0" smtClean="0">
                <a:solidFill>
                  <a:srgbClr val="7030A0"/>
                </a:solidFill>
              </a:rPr>
              <a:t> снег.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В такую погоду (</a:t>
            </a:r>
            <a:r>
              <a:rPr lang="ru-RU" sz="2000" i="1" dirty="0" smtClean="0">
                <a:solidFill>
                  <a:srgbClr val="7030A0"/>
                </a:solidFill>
              </a:rPr>
              <a:t>хорошо побыть на воздухе, лучше посидеть дома).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342900" indent="-342900"/>
            <a:endParaRPr lang="ru-RU" sz="2400" dirty="0" smtClean="0">
              <a:solidFill>
                <a:srgbClr val="7030A0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rgbClr val="7030A0"/>
                </a:solidFill>
              </a:rPr>
              <a:t> 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500702"/>
            <a:ext cx="8458200" cy="5750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4714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4296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200" b="1" u="sng" dirty="0" smtClean="0">
                <a:solidFill>
                  <a:srgbClr val="800080"/>
                </a:solidFill>
              </a:rPr>
              <a:t>Предварительная работа</a:t>
            </a:r>
          </a:p>
          <a:p>
            <a:pPr marL="514350" indent="-514350"/>
            <a:endParaRPr lang="en-US" sz="2000" dirty="0" smtClean="0">
              <a:solidFill>
                <a:srgbClr val="800080"/>
              </a:solidFill>
            </a:endParaRPr>
          </a:p>
          <a:p>
            <a:pPr marL="514350" indent="-514350"/>
            <a:r>
              <a:rPr lang="ru-RU" sz="2800" dirty="0" smtClean="0">
                <a:solidFill>
                  <a:srgbClr val="800080"/>
                </a:solidFill>
              </a:rPr>
              <a:t>1. Подбор упражнений для проведения урока.</a:t>
            </a:r>
          </a:p>
          <a:p>
            <a:pPr marL="514350" indent="-514350"/>
            <a:r>
              <a:rPr lang="ru-RU" sz="2800" dirty="0" smtClean="0">
                <a:solidFill>
                  <a:srgbClr val="800080"/>
                </a:solidFill>
              </a:rPr>
              <a:t>2. Подбор картинок для описания (характеристики), для подбора качеств предметов и составления загадки.</a:t>
            </a:r>
          </a:p>
          <a:p>
            <a:pPr marL="514350" indent="-514350"/>
            <a:r>
              <a:rPr lang="ru-RU" sz="2800" dirty="0" smtClean="0">
                <a:solidFill>
                  <a:srgbClr val="800080"/>
                </a:solidFill>
              </a:rPr>
              <a:t>3. Подготовка карточек со словами (с признаками предметов).</a:t>
            </a:r>
          </a:p>
          <a:p>
            <a:pPr marL="514350" indent="-514350"/>
            <a:r>
              <a:rPr lang="ru-RU" sz="2800" dirty="0" smtClean="0">
                <a:solidFill>
                  <a:srgbClr val="800080"/>
                </a:solidFill>
              </a:rPr>
              <a:t>4. Подготовка карточек с описанием погоды.</a:t>
            </a:r>
          </a:p>
          <a:p>
            <a:pPr marL="514350" indent="-514350"/>
            <a:r>
              <a:rPr lang="ru-RU" sz="2800" dirty="0" smtClean="0">
                <a:solidFill>
                  <a:srgbClr val="800080"/>
                </a:solidFill>
              </a:rPr>
              <a:t>5. Составление конспекта урока.</a:t>
            </a:r>
          </a:p>
          <a:p>
            <a:pPr marL="514350" indent="-514350"/>
            <a:r>
              <a:rPr lang="en-US" sz="2800" dirty="0" smtClean="0">
                <a:solidFill>
                  <a:srgbClr val="800080"/>
                </a:solidFill>
              </a:rPr>
              <a:t>6</a:t>
            </a:r>
            <a:r>
              <a:rPr lang="ru-RU" sz="2800" dirty="0" smtClean="0">
                <a:solidFill>
                  <a:srgbClr val="800080"/>
                </a:solidFill>
              </a:rPr>
              <a:t>. Разучивание физ.минутки.</a:t>
            </a:r>
            <a:endParaRPr lang="en-US" sz="2800" dirty="0" smtClean="0">
              <a:solidFill>
                <a:srgbClr val="800080"/>
              </a:solidFill>
            </a:endParaRPr>
          </a:p>
          <a:p>
            <a:pPr marL="514350" indent="-514350"/>
            <a:endParaRPr lang="en-US" sz="2000" dirty="0" smtClean="0">
              <a:solidFill>
                <a:srgbClr val="800080"/>
              </a:solidFill>
            </a:endParaRPr>
          </a:p>
          <a:p>
            <a:pPr marL="514350" indent="-514350"/>
            <a:endParaRPr lang="en-US" sz="2000" dirty="0" smtClean="0">
              <a:solidFill>
                <a:srgbClr val="800080"/>
              </a:solidFill>
            </a:endParaRPr>
          </a:p>
          <a:p>
            <a:pPr marL="514350" indent="-514350"/>
            <a:endParaRPr lang="en-US" sz="2000" dirty="0" smtClean="0">
              <a:solidFill>
                <a:srgbClr val="800080"/>
              </a:solidFill>
            </a:endParaRPr>
          </a:p>
          <a:p>
            <a:pPr marL="514350" indent="-514350"/>
            <a:endParaRPr lang="ru-RU" sz="2000" dirty="0" smtClean="0">
              <a:solidFill>
                <a:srgbClr val="800080"/>
              </a:solidFill>
            </a:endParaRPr>
          </a:p>
          <a:p>
            <a:pPr marL="514350" indent="-514350"/>
            <a:endParaRPr lang="ru-RU" sz="20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1000" y="1214422"/>
            <a:ext cx="8458200" cy="5429288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2400" b="1" dirty="0" smtClean="0"/>
              <a:t>I</a:t>
            </a:r>
            <a:r>
              <a:rPr lang="ru-RU" sz="2400" b="1" dirty="0" smtClean="0"/>
              <a:t>.Организация начала урока.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1.Приветствие. Проверка готовности урока.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>II.</a:t>
            </a:r>
            <a:r>
              <a:rPr lang="ru-RU" sz="2400" b="1" dirty="0" smtClean="0"/>
              <a:t>Проверка домашнего задания. </a:t>
            </a:r>
            <a:br>
              <a:rPr lang="ru-RU" sz="2400" b="1" dirty="0" smtClean="0"/>
            </a:br>
            <a:r>
              <a:rPr lang="en-US" sz="2400" b="1" dirty="0" smtClean="0"/>
              <a:t>III. </a:t>
            </a:r>
            <a:r>
              <a:rPr lang="ru-RU" sz="2400" b="1" dirty="0" smtClean="0"/>
              <a:t>Чистописание.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b="1" dirty="0" smtClean="0"/>
              <a:t>IV</a:t>
            </a:r>
            <a:r>
              <a:rPr lang="ru-RU" sz="2400" b="1" dirty="0" smtClean="0"/>
              <a:t>. Сообщение темы урока.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b="1" dirty="0" smtClean="0"/>
              <a:t>V</a:t>
            </a:r>
            <a:r>
              <a:rPr lang="ru-RU" sz="2400" b="1" dirty="0" smtClean="0"/>
              <a:t>. Основная часть.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	</a:t>
            </a:r>
            <a:r>
              <a:rPr lang="ru-RU" sz="2400" dirty="0" smtClean="0"/>
              <a:t>1.Повторение правила.</a:t>
            </a:r>
            <a:br>
              <a:rPr lang="ru-RU" sz="2400" dirty="0" smtClean="0"/>
            </a:br>
            <a:r>
              <a:rPr lang="en-US" sz="2400" dirty="0" smtClean="0"/>
              <a:t>	</a:t>
            </a:r>
            <a:r>
              <a:rPr lang="ru-RU" sz="2400" dirty="0" smtClean="0"/>
              <a:t>2.Описание предметов.</a:t>
            </a:r>
            <a:br>
              <a:rPr lang="ru-RU" sz="2400" dirty="0" smtClean="0"/>
            </a:br>
            <a:r>
              <a:rPr lang="en-US" sz="2400" dirty="0" smtClean="0"/>
              <a:t>	</a:t>
            </a:r>
            <a:r>
              <a:rPr lang="ru-RU" sz="2400" dirty="0" smtClean="0"/>
              <a:t>3.Подбор признаков предмета.</a:t>
            </a:r>
            <a:br>
              <a:rPr lang="ru-RU" sz="2400" dirty="0" smtClean="0"/>
            </a:br>
            <a:r>
              <a:rPr lang="en-US" sz="2400" dirty="0" smtClean="0"/>
              <a:t>	</a:t>
            </a:r>
            <a:r>
              <a:rPr lang="ru-RU" sz="2400" dirty="0" smtClean="0"/>
              <a:t>4.Физминутка.</a:t>
            </a:r>
            <a:br>
              <a:rPr lang="ru-RU" sz="2400" dirty="0" smtClean="0"/>
            </a:br>
            <a:r>
              <a:rPr lang="en-US" sz="2400" dirty="0" smtClean="0"/>
              <a:t>	</a:t>
            </a:r>
            <a:r>
              <a:rPr lang="ru-RU" sz="2400" dirty="0" smtClean="0"/>
              <a:t>5.Игра «Наряди ёлочку»</a:t>
            </a:r>
            <a:br>
              <a:rPr lang="ru-RU" sz="2400" dirty="0" smtClean="0"/>
            </a:br>
            <a:r>
              <a:rPr lang="en-US" sz="2400" dirty="0" smtClean="0"/>
              <a:t>	</a:t>
            </a:r>
            <a:r>
              <a:rPr lang="ru-RU" sz="2400" dirty="0" smtClean="0"/>
              <a:t>6.Составление предложений о погоде (развитие речи).</a:t>
            </a:r>
            <a:br>
              <a:rPr lang="ru-RU" sz="2400" dirty="0" smtClean="0"/>
            </a:br>
            <a:r>
              <a:rPr lang="en-US" sz="2400" dirty="0" smtClean="0"/>
              <a:t>	</a:t>
            </a:r>
            <a:r>
              <a:rPr lang="ru-RU" sz="2400" dirty="0" smtClean="0"/>
              <a:t>7.Составление загадки.</a:t>
            </a:r>
            <a:br>
              <a:rPr lang="ru-RU" sz="2400" dirty="0" smtClean="0"/>
            </a:br>
            <a:r>
              <a:rPr lang="en-US" sz="2400" b="1" dirty="0" smtClean="0"/>
              <a:t>VI</a:t>
            </a:r>
            <a:r>
              <a:rPr lang="ru-RU" sz="2400" b="1" dirty="0" smtClean="0"/>
              <a:t>. Домашнее задание.</a:t>
            </a:r>
            <a:br>
              <a:rPr lang="ru-RU" sz="2400" b="1" dirty="0" smtClean="0"/>
            </a:br>
            <a:r>
              <a:rPr lang="en-US" sz="2400" b="1" dirty="0" smtClean="0"/>
              <a:t>VII</a:t>
            </a:r>
            <a:r>
              <a:rPr lang="ru-RU" sz="2400" b="1" dirty="0" smtClean="0"/>
              <a:t>. Итог.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381000" y="142876"/>
            <a:ext cx="8458200" cy="7857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урока.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57166"/>
            <a:ext cx="8624918" cy="28575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600" b="1" dirty="0" smtClean="0"/>
              <a:t>I</a:t>
            </a:r>
            <a:r>
              <a:rPr lang="ru-RU" sz="2600" b="1" dirty="0" smtClean="0"/>
              <a:t>.Организация начала урока.</a:t>
            </a:r>
          </a:p>
          <a:p>
            <a:pPr>
              <a:buNone/>
            </a:pPr>
            <a:r>
              <a:rPr lang="ru-RU" sz="2600" dirty="0" smtClean="0"/>
              <a:t>1.Приветствие. Проверка готовности  к  уроку.</a:t>
            </a:r>
          </a:p>
          <a:p>
            <a:pPr>
              <a:buNone/>
            </a:pPr>
            <a:r>
              <a:rPr lang="ru-RU" sz="2600" i="1" dirty="0" smtClean="0"/>
              <a:t>Проверь, дружок,</a:t>
            </a:r>
          </a:p>
          <a:p>
            <a:pPr>
              <a:buNone/>
            </a:pPr>
            <a:r>
              <a:rPr lang="ru-RU" sz="2600" i="1" dirty="0" smtClean="0"/>
              <a:t>Готов ли ты начать урок?</a:t>
            </a:r>
          </a:p>
          <a:p>
            <a:pPr>
              <a:buNone/>
            </a:pPr>
            <a:r>
              <a:rPr lang="ru-RU" sz="2600" i="1" dirty="0" smtClean="0"/>
              <a:t>Все ль на месте, все ль в порядке:</a:t>
            </a:r>
          </a:p>
          <a:p>
            <a:pPr>
              <a:buNone/>
            </a:pPr>
            <a:r>
              <a:rPr lang="ru-RU" sz="2600" i="1" dirty="0" smtClean="0"/>
              <a:t>Книжка, ручка, карандаш,  тетрадка?</a:t>
            </a:r>
          </a:p>
          <a:p>
            <a:pPr>
              <a:buNone/>
            </a:pPr>
            <a:r>
              <a:rPr lang="en-US" sz="2600" b="1" dirty="0" smtClean="0"/>
              <a:t>II.</a:t>
            </a:r>
            <a:r>
              <a:rPr lang="ru-RU" sz="2600" b="1" dirty="0" smtClean="0"/>
              <a:t>Проверка домашнего задания. С.101, 30</a:t>
            </a:r>
            <a:r>
              <a:rPr lang="en-US" sz="2600" b="1" dirty="0" smtClean="0"/>
              <a:t> </a:t>
            </a:r>
            <a:r>
              <a:rPr lang="ru-RU" sz="2600" dirty="0" smtClean="0"/>
              <a:t>(распределить названия предметов по признакам: по вкусу, по материалу, из которого сделан).  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Picture 2" descr="C:\Documents and Settings\Admin\Рабочий стол\фотогр к уроку, прилаг\DSC0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3643314"/>
            <a:ext cx="3000396" cy="2250297"/>
          </a:xfrm>
          <a:prstGeom prst="round2Same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14290"/>
            <a:ext cx="8053446" cy="335758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smtClean="0"/>
              <a:t>      </a:t>
            </a:r>
            <a:r>
              <a:rPr lang="en-US" sz="4400" b="1" dirty="0" smtClean="0"/>
              <a:t>III</a:t>
            </a:r>
            <a:r>
              <a:rPr lang="ru-RU" sz="4400" b="1" dirty="0" smtClean="0"/>
              <a:t>.Чистописание.</a:t>
            </a:r>
          </a:p>
          <a:p>
            <a:pPr>
              <a:buNone/>
            </a:pPr>
            <a:r>
              <a:rPr lang="ru-RU" sz="3600" dirty="0" smtClean="0"/>
              <a:t>Откройте тетради и запишите сегодняшнее число и «Классная работа».</a:t>
            </a:r>
            <a:br>
              <a:rPr lang="ru-RU" sz="3600" dirty="0" smtClean="0"/>
            </a:br>
            <a:r>
              <a:rPr lang="ru-RU" sz="3600" dirty="0" smtClean="0"/>
              <a:t>Несколько минут в начале урока мы уделим чистописанию.</a:t>
            </a:r>
            <a:br>
              <a:rPr lang="ru-RU" sz="3600" dirty="0" smtClean="0"/>
            </a:br>
            <a:r>
              <a:rPr lang="ru-RU" sz="3600" i="1" dirty="0" smtClean="0"/>
              <a:t>Тетрадь с наклоном положу, </a:t>
            </a:r>
            <a:br>
              <a:rPr lang="ru-RU" sz="3600" i="1" dirty="0" smtClean="0"/>
            </a:br>
            <a:r>
              <a:rPr lang="ru-RU" sz="3600" i="1" dirty="0" smtClean="0"/>
              <a:t>Ручку правильно держу.</a:t>
            </a:r>
            <a:br>
              <a:rPr lang="ru-RU" sz="3600" i="1" dirty="0" smtClean="0"/>
            </a:br>
            <a:r>
              <a:rPr lang="ru-RU" sz="3600" i="1" dirty="0" smtClean="0"/>
              <a:t>Сяду прямо не согнусь,</a:t>
            </a:r>
            <a:br>
              <a:rPr lang="ru-RU" sz="3600" i="1" dirty="0" smtClean="0"/>
            </a:br>
            <a:r>
              <a:rPr lang="ru-RU" sz="3600" i="1" dirty="0" smtClean="0"/>
              <a:t>За работу я возьмусь.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Сейчас мы пропишем  заглавную букву </a:t>
            </a:r>
            <a:r>
              <a:rPr lang="ru-RU" sz="3600" b="1" dirty="0" smtClean="0"/>
              <a:t>К</a:t>
            </a:r>
            <a:r>
              <a:rPr lang="ru-RU" sz="3600" dirty="0" smtClean="0"/>
              <a:t>.  Назовите  названия  населенных пунктов на букву К (Кашира, </a:t>
            </a:r>
            <a:r>
              <a:rPr lang="ru-RU" sz="3600" dirty="0" err="1" smtClean="0"/>
              <a:t>Корыстово</a:t>
            </a:r>
            <a:r>
              <a:rPr lang="ru-RU" sz="3600" dirty="0" smtClean="0"/>
              <a:t>, </a:t>
            </a:r>
            <a:r>
              <a:rPr lang="ru-RU" sz="3600" dirty="0" err="1" smtClean="0"/>
              <a:t>Кокино</a:t>
            </a:r>
            <a:r>
              <a:rPr lang="ru-RU" sz="3600" dirty="0" smtClean="0"/>
              <a:t>), запишите в тетрадь.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Admin\Рабочий стол\фотогр к уроку, прилаг\DSC000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3108" y="3768331"/>
            <a:ext cx="2857520" cy="2143140"/>
          </a:xfrm>
          <a:prstGeom prst="teardrop">
            <a:avLst>
              <a:gd name="adj" fmla="val 118697"/>
            </a:avLst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 descr="C:\Documents and Settings\Admin\Рабочий стол\фотогр к уроку, прилаг\DSC0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140852"/>
            <a:ext cx="2714644" cy="2035983"/>
          </a:xfrm>
          <a:prstGeom prst="verticalScroll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IV</a:t>
            </a:r>
            <a:r>
              <a:rPr lang="ru-RU" sz="2400" b="1" dirty="0" smtClean="0"/>
              <a:t>. Сообщение темы урока.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Сегодня мы с вами продолжим изучать слова, обозначающие  признаки  предметов.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8553480" cy="3143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V. </a:t>
            </a:r>
            <a:r>
              <a:rPr lang="en-US" sz="3600" b="1" dirty="0" err="1" smtClean="0"/>
              <a:t>Основная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часть</a:t>
            </a:r>
            <a:r>
              <a:rPr lang="en-US" sz="3600" b="1" dirty="0" smtClean="0"/>
              <a:t>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000" dirty="0" smtClean="0"/>
              <a:t>1.Правило. Какие слова мы изучаем (слова, которые обозначают признаки предмета и отвечают на вопросы какой?, какая?, какое?, какие?).</a:t>
            </a:r>
            <a:br>
              <a:rPr lang="ru-RU" sz="3000" dirty="0" smtClean="0"/>
            </a:br>
            <a:r>
              <a:rPr lang="ru-RU" sz="3000" dirty="0" smtClean="0"/>
              <a:t>2. Я вам буду показывать картинки, а вы должны мне описать какой это предмет по 2-3 слова. Называете предмет, ставите вопрос и характеризуете.</a:t>
            </a:r>
            <a:br>
              <a:rPr lang="ru-RU" sz="3000" dirty="0" smtClean="0"/>
            </a:br>
            <a:r>
              <a:rPr lang="ru-RU" sz="3000" dirty="0" smtClean="0"/>
              <a:t>Огурец (какой?) – зеленый, большой, вкусный, соленый.</a:t>
            </a:r>
            <a:br>
              <a:rPr lang="ru-RU" sz="3000" dirty="0" smtClean="0"/>
            </a:br>
            <a:r>
              <a:rPr lang="ru-RU" sz="3000" dirty="0" smtClean="0"/>
              <a:t>Арбуз (какой?)  - сладкий, полосатый, большой, круглый, красный.</a:t>
            </a:r>
            <a:br>
              <a:rPr lang="ru-RU" sz="3000" dirty="0" smtClean="0"/>
            </a:br>
            <a:r>
              <a:rPr lang="ru-RU" sz="3000" dirty="0" smtClean="0"/>
              <a:t>Лиса (какая?) – рыжая, хитрая, красивая.</a:t>
            </a:r>
            <a:br>
              <a:rPr lang="ru-RU" sz="3000" dirty="0" smtClean="0"/>
            </a:br>
            <a:r>
              <a:rPr lang="ru-RU" sz="3000" dirty="0" smtClean="0"/>
              <a:t>Лимон (какой?) – желтый, кислый, овальный.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500174"/>
            <a:ext cx="4343400" cy="47244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2" descr="C:\Documents and Settings\Admin\Рабочий стол\фотогр к уроку, прилаг\DSC0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821886"/>
            <a:ext cx="3571900" cy="267892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337</TotalTime>
  <Words>706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    </vt:lpstr>
      <vt:lpstr>Слайд 11</vt:lpstr>
      <vt:lpstr>Слайд 12</vt:lpstr>
      <vt:lpstr>     </vt:lpstr>
      <vt:lpstr>       </vt:lpstr>
      <vt:lpstr> I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93</cp:revision>
  <dcterms:modified xsi:type="dcterms:W3CDTF">2012-09-16T16:32:07Z</dcterms:modified>
</cp:coreProperties>
</file>