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26"/>
  </p:notesMasterIdLst>
  <p:sldIdLst>
    <p:sldId id="256" r:id="rId5"/>
    <p:sldId id="264" r:id="rId6"/>
    <p:sldId id="290" r:id="rId7"/>
    <p:sldId id="257" r:id="rId8"/>
    <p:sldId id="287" r:id="rId9"/>
    <p:sldId id="291" r:id="rId10"/>
    <p:sldId id="282" r:id="rId11"/>
    <p:sldId id="297" r:id="rId12"/>
    <p:sldId id="296" r:id="rId13"/>
    <p:sldId id="298" r:id="rId14"/>
    <p:sldId id="270" r:id="rId15"/>
    <p:sldId id="271" r:id="rId16"/>
    <p:sldId id="292" r:id="rId17"/>
    <p:sldId id="272" r:id="rId18"/>
    <p:sldId id="293" r:id="rId19"/>
    <p:sldId id="273" r:id="rId20"/>
    <p:sldId id="294" r:id="rId21"/>
    <p:sldId id="259" r:id="rId22"/>
    <p:sldId id="260" r:id="rId23"/>
    <p:sldId id="265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626E1-9FC3-421F-A70B-E4EB84A787AE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005C1-1FCA-48BA-A297-16540A8E8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8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2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7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6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1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1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2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5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6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4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4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DDDDD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477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5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2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5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9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8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0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0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9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0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3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DDDDD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94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9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7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6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7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4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5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8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7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1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3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DDDDD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8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3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0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3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7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3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DDDDD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842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2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2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8469F4-9491-48FE-BA25-5EF85F053C1D}" type="datetimeFigureOut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20.11.2011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D7F349-9211-49DA-942F-34777454940E}" type="slidenum">
              <a:rPr lang="ru-RU" smtClean="0">
                <a:solidFill>
                  <a:srgbClr val="F8F8F8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8F8F8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9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89;&#1083;&#1072;&#1081;%2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84783"/>
            <a:ext cx="6552728" cy="11985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Производная и ее применение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284984"/>
            <a:ext cx="7406640" cy="1752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ГБОУ НПО Профессиональный лицей № 80</a:t>
            </a:r>
          </a:p>
          <a:p>
            <a:pPr algn="ctr"/>
            <a:r>
              <a:rPr lang="ru-RU" sz="2400" dirty="0" smtClean="0"/>
              <a:t>Преподаватель математики </a:t>
            </a:r>
          </a:p>
          <a:p>
            <a:pPr algn="ctr"/>
            <a:r>
              <a:rPr lang="ru-RU" sz="2400" dirty="0" smtClean="0"/>
              <a:t>Савицкая Г.И.</a:t>
            </a:r>
            <a:endParaRPr lang="ru-RU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3586">
            <a:off x="713396" y="437742"/>
            <a:ext cx="1753576" cy="13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95536" y="6309320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1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979712" y="2276872"/>
                <a:ext cx="5238328" cy="813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5760" lvl="0" indent="-283464">
                  <a:spcBef>
                    <a:spcPts val="600"/>
                  </a:spcBef>
                  <a:buClr>
                    <a:srgbClr val="DDDDDD"/>
                  </a:buClr>
                  <a:buSzPct val="80000"/>
                  <a:buFont typeface="Wingdings 2"/>
                  <a:buChar char="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1−(−3)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2−0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=2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276872"/>
                <a:ext cx="5238328" cy="813749"/>
              </a:xfrm>
              <a:prstGeom prst="rect">
                <a:avLst/>
              </a:prstGeom>
              <a:blipFill rotWithShape="1"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15616" y="603929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326544" y="6046270"/>
            <a:ext cx="432048" cy="3960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971600" y="980728"/>
                <a:ext cx="7498080" cy="11430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2400" dirty="0" smtClean="0">
                    <a:latin typeface="Cambria Math" pitchFamily="18" charset="0"/>
                    <a:ea typeface="Cambria Math" pitchFamily="18" charset="0"/>
                  </a:rPr>
                  <a:t>Уравнение касательной к графику функции</a:t>
                </a:r>
                <a:br>
                  <a:rPr lang="ru-RU" sz="24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 smtClean="0">
                    <a:latin typeface="Cambria Math" pitchFamily="18" charset="0"/>
                    <a:ea typeface="Cambria Math" pitchFamily="18" charset="0"/>
                  </a:rPr>
                  <a:t>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  <a:ea typeface="Cambria Math" pitchFamily="18" charset="0"/>
                          </a:rPr>
                          <m:t>о</m:t>
                        </m:r>
                      </m:sub>
                    </m:sSub>
                  </m:oMath>
                </a14:m>
                <a:endParaRPr lang="ru-R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1600" y="980728"/>
                <a:ext cx="7498080" cy="1143000"/>
              </a:xfrm>
              <a:blipFill rotWithShape="1">
                <a:blip r:embed="rId2"/>
                <a:stretch>
                  <a:fillRect b="-2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47664" y="2492896"/>
                <a:ext cx="6808800" cy="11171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|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664" y="2492896"/>
                <a:ext cx="6808800" cy="111710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23528" y="6165304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700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03648" y="476672"/>
                <a:ext cx="7498080" cy="1498178"/>
              </a:xfrm>
            </p:spPr>
            <p:txBody>
              <a:bodyPr>
                <a:normAutofit fontScale="90000"/>
              </a:bodyPr>
              <a:lstStyle/>
              <a:p>
                <a:pPr marL="82296" lvl="0">
                  <a:spcBef>
                    <a:spcPts val="600"/>
                  </a:spcBef>
                  <a:buClr>
                    <a:srgbClr val="DDDDDD"/>
                  </a:buClr>
                  <a:buSzPct val="80000"/>
                </a:pPr>
                <a:r>
                  <a:rPr lang="ru-RU" sz="2200" u="sng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+mn-cs"/>
                  </a:rPr>
                  <a:t>ЗАДАНИЕ1.</a:t>
                </a:r>
                <a:r>
                  <a:rPr lang="ru-RU" sz="20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+mn-cs"/>
                  </a:rPr>
                  <a:t/>
                </a:r>
                <a:br>
                  <a:rPr lang="ru-RU" sz="20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+mn-cs"/>
                  </a:rPr>
                </a:br>
                <a:r>
                  <a:rPr lang="ru-RU" sz="28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+mn-cs"/>
                  </a:rPr>
                  <a:t>Составьте уравнение касательной к графику функции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 pitchFamily="18" charset="0"/>
                        <a:cs typeface="+mn-cs"/>
                      </a:rPr>
                      <m:t>f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 pitchFamily="18" charset="0"/>
                        <a:cs typeface="+mn-cs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 pitchFamily="18" charset="0"/>
                        <a:cs typeface="+mn-cs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ru-RU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itchFamily="18" charset="0"/>
                            <a:cs typeface="+mn-cs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itchFamily="18" charset="0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ru-RU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 pitchFamily="18" charset="0"/>
                        <a:cs typeface="+mn-cs"/>
                      </a:rPr>
                      <m:t>−4х</m:t>
                    </m:r>
                  </m:oMath>
                </a14:m>
                <a:r>
                  <a:rPr lang="ru-RU" sz="28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+mn-cs"/>
                  </a:rPr>
                  <a:t> +1 в 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+mn-cs"/>
                  </a:rPr>
                  <a:t>точке M(3; </a:t>
                </a:r>
                <a:r>
                  <a:rPr lang="ru-RU" sz="28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+mn-cs"/>
                  </a:rPr>
                  <a:t>–2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+mn-cs"/>
                  </a:rPr>
                  <a:t>).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03648" y="476672"/>
                <a:ext cx="7498080" cy="1498178"/>
              </a:xfrm>
              <a:blipFill rotWithShape="1">
                <a:blip r:embed="rId2"/>
                <a:stretch>
                  <a:fillRect l="-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28941" y="3052408"/>
            <a:ext cx="66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-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99214"/>
            <a:ext cx="4536504" cy="375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323528" y="6093296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812360" y="5805264"/>
            <a:ext cx="576064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Проверь решение!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22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Решение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22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Точка M(3; – 2) является точкой касания, </a:t>
                </a:r>
                <a:endParaRPr lang="ru-RU" sz="2200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22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 х = 3 – абсцисса точки касания.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e>
                    </m:d>
                    <m:r>
                      <a:rPr lang="en-US" sz="2200" i="1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−4⋅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=1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;  </a:t>
                </a:r>
                <a:r>
                  <a:rPr lang="en-US" sz="22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2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f(3) = – 2.</a:t>
                </a:r>
                <a:br>
                  <a:rPr lang="ru-RU" sz="22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ru-RU" sz="22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 f '(x) = x</a:t>
                </a:r>
                <a:r>
                  <a:rPr lang="ru-RU" sz="2200" baseline="300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ru-RU" sz="22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 – 4;  f '(3) = 5.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𝑦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|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20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22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y = – 2 + 5(x – 3)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22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y = 5x – 17</a:t>
                </a:r>
                <a:endParaRPr lang="en-US" sz="2200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22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уравнение касательной к графику функции </a:t>
                </a:r>
                <a:endParaRPr lang="en-US" sz="2200" i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82296" lvl="0" indent="0">
                  <a:buClr>
                    <a:srgbClr val="DDDDDD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−4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+1</m:t>
                      </m:r>
                    </m:oMath>
                  </m:oMathPara>
                </a14:m>
                <a:endParaRPr lang="ru-RU" sz="2200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en-US" sz="22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2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в точке М(3;-2)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b="-1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87624" y="6381181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956376" y="6381328"/>
            <a:ext cx="64807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82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u="sng" dirty="0" smtClean="0">
                <a:effectLst/>
                <a:latin typeface="Cambria Math" pitchFamily="18" charset="0"/>
                <a:ea typeface="Cambria Math" pitchFamily="18" charset="0"/>
                <a:cs typeface="Times New Roman"/>
              </a:rPr>
              <a:t>Задание 2</a:t>
            </a:r>
            <a:r>
              <a:rPr lang="ru-RU" sz="2000" dirty="0" smtClean="0">
                <a:effectLst/>
                <a:latin typeface="Cambria Math" pitchFamily="18" charset="0"/>
                <a:ea typeface="Cambria Math" pitchFamily="18" charset="0"/>
                <a:cs typeface="Times New Roman"/>
              </a:rPr>
              <a:t/>
            </a:r>
            <a:br>
              <a:rPr lang="ru-RU" sz="2000" dirty="0" smtClean="0">
                <a:effectLst/>
                <a:latin typeface="Cambria Math" pitchFamily="18" charset="0"/>
                <a:ea typeface="Cambria Math" pitchFamily="18" charset="0"/>
                <a:cs typeface="Times New Roman"/>
              </a:rPr>
            </a:br>
            <a:r>
              <a:rPr lang="ru-RU" sz="2700" dirty="0" smtClean="0">
                <a:effectLst/>
                <a:latin typeface="Cambria Math" pitchFamily="18" charset="0"/>
                <a:ea typeface="Cambria Math" pitchFamily="18" charset="0"/>
                <a:cs typeface="Times New Roman"/>
              </a:rPr>
              <a:t> </a:t>
            </a:r>
            <a:r>
              <a:rPr lang="ru-RU" sz="2700" dirty="0">
                <a:effectLst/>
                <a:latin typeface="Cambria Math" pitchFamily="18" charset="0"/>
                <a:ea typeface="Cambria Math" pitchFamily="18" charset="0"/>
                <a:cs typeface="Times New Roman"/>
              </a:rPr>
              <a:t>Напишите уравнения всех касательных к графику </a:t>
            </a:r>
            <a:r>
              <a:rPr lang="ru-RU" sz="2700" dirty="0" smtClean="0">
                <a:effectLst/>
                <a:latin typeface="Cambria Math" pitchFamily="18" charset="0"/>
                <a:ea typeface="Cambria Math" pitchFamily="18" charset="0"/>
                <a:cs typeface="Times New Roman"/>
              </a:rPr>
              <a:t>функции</a:t>
            </a:r>
            <a:r>
              <a:rPr lang="en-US" sz="2700" dirty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</a:rPr>
              <a:t> y = – x</a:t>
            </a:r>
            <a:r>
              <a:rPr lang="en-US" sz="2700" baseline="30000" dirty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700" dirty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</a:rPr>
              <a:t> – 4x + 2, </a:t>
            </a:r>
            <a:r>
              <a:rPr lang="ru-RU" sz="2700" dirty="0" smtClean="0">
                <a:effectLst/>
                <a:latin typeface="Cambria Math" pitchFamily="18" charset="0"/>
                <a:ea typeface="Cambria Math" pitchFamily="18" charset="0"/>
                <a:cs typeface="Times New Roman"/>
              </a:rPr>
              <a:t>  проходящих </a:t>
            </a:r>
            <a:r>
              <a:rPr lang="ru-RU" sz="2700" dirty="0">
                <a:effectLst/>
                <a:latin typeface="Cambria Math" pitchFamily="18" charset="0"/>
                <a:ea typeface="Cambria Math" pitchFamily="18" charset="0"/>
                <a:cs typeface="Times New Roman"/>
              </a:rPr>
              <a:t>через точку M(– 3; 6</a:t>
            </a:r>
            <a:r>
              <a:rPr lang="ru-RU" sz="2700" dirty="0" smtClean="0">
                <a:effectLst/>
                <a:latin typeface="Cambria Math" pitchFamily="18" charset="0"/>
                <a:ea typeface="Cambria Math" pitchFamily="18" charset="0"/>
                <a:cs typeface="Times New Roman"/>
              </a:rPr>
              <a:t>).</a:t>
            </a:r>
            <a:r>
              <a:rPr lang="ru-RU" sz="2700" dirty="0">
                <a:effectLst/>
                <a:latin typeface="Cambria Math" pitchFamily="18" charset="0"/>
                <a:ea typeface="Cambria Math" pitchFamily="18" charset="0"/>
                <a:cs typeface="Times New Roman"/>
              </a:rPr>
              <a:t/>
            </a:r>
            <a:br>
              <a:rPr lang="ru-RU" sz="2700" dirty="0">
                <a:effectLst/>
                <a:latin typeface="Cambria Math" pitchFamily="18" charset="0"/>
                <a:ea typeface="Cambria Math" pitchFamily="18" charset="0"/>
                <a:cs typeface="Times New Roman"/>
              </a:rPr>
            </a:br>
            <a:endParaRPr lang="ru-RU" sz="27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3407959" cy="367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331640" y="6322982"/>
            <a:ext cx="936104" cy="28792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956376" y="6271192"/>
            <a:ext cx="720080" cy="339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63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Проверь решение!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268760"/>
                <a:ext cx="7498080" cy="4979640"/>
              </a:xfrm>
            </p:spPr>
            <p:txBody>
              <a:bodyPr/>
              <a:lstStyle/>
              <a:p>
                <a:pPr marL="82296" lvl="0" indent="0" algn="ctr">
                  <a:buClr>
                    <a:srgbClr val="DDDDDD"/>
                  </a:buClr>
                  <a:buNone/>
                </a:pPr>
                <a:r>
                  <a:rPr lang="ru-RU" sz="1600" u="sng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Решение.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Точка M(– 3; 6) не является точкой касания.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Пусть  А(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:</m:t>
                    </m:r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у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) точка касания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 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) = – 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ru-RU" sz="1600" baseline="300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 – 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+ 2.</a:t>
                </a:r>
                <a:b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 f '(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) = – 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– 4, 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 y = – 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ru-RU" sz="1600" baseline="300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 – 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+ 2 – 2(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+ 2)(x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) – уравнение касательной.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Касательная проходит через точку M(– 3; 6), следовательно, ее координаты удовлетворяют уравнению касательной.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6=−(</m:t>
                    </m:r>
                    <m:sSup>
                      <m:sSup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srgbClr val="000000"/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х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rgbClr val="000000"/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)</m:t>
                        </m:r>
                      </m:e>
                      <m:sup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-4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 dirty="0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 dirty="0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+2−2(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 dirty="0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 dirty="0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+2)(−3−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 dirty="0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 dirty="0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endParaRPr lang="ru-RU" sz="1600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Выполнив преобразования , получаем квадратное уравнение 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srgbClr val="000000"/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х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rgbClr val="000000"/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)</m:t>
                        </m:r>
                      </m:e>
                      <m:sup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ru-RU" sz="1600" i="1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−6</m:t>
                    </m:r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+8=0</m:t>
                    </m:r>
                  </m:oMath>
                </a14:m>
                <a:endParaRPr lang="ru-RU" sz="1600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х</a:t>
                </a:r>
                <a:r>
                  <a:rPr lang="ru-RU" sz="1600" baseline="-250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 = – 4, х</a:t>
                </a:r>
                <a:r>
                  <a:rPr lang="ru-RU" sz="1600" baseline="-250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 = – 2.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= – 4, то уравнение касательной имеет вид y = 4x + 18.</a:t>
                </a:r>
              </a:p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= – 2, то уравнение касательной имеет вид y = 6.</a:t>
                </a:r>
              </a:p>
              <a:p>
                <a:pPr lvl="0">
                  <a:buClr>
                    <a:srgbClr val="DDDDDD"/>
                  </a:buClr>
                </a:pPr>
                <a:r>
                  <a:rPr lang="en-US" sz="16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 </a:t>
                </a:r>
                <a:endParaRPr lang="ru-RU" sz="160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268760"/>
                <a:ext cx="7498080" cy="4979640"/>
              </a:xfrm>
              <a:blipFill rotWithShape="1">
                <a:blip r:embed="rId2"/>
                <a:stretch>
                  <a:fillRect t="-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403648" y="6309320"/>
            <a:ext cx="86409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524328" y="6309320"/>
            <a:ext cx="79208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800200"/>
          </a:xfrm>
        </p:spPr>
        <p:txBody>
          <a:bodyPr>
            <a:noAutofit/>
          </a:bodyPr>
          <a:lstStyle/>
          <a:p>
            <a:pPr marL="365760" lvl="0" indent="-283464">
              <a:spcBef>
                <a:spcPts val="600"/>
              </a:spcBef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  <a:t>Задание 3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  <a:t>Напишите </a:t>
            </a:r>
            <a:r>
              <a:rPr lang="ru-RU" sz="2400" dirty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  <a:t>уравнения всех касательных к графику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  <a:t>функции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  <a:t>y = x</a:t>
            </a:r>
            <a:r>
              <a:rPr lang="ru-RU" sz="2400" baseline="30000" dirty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  <a:t>3</a:t>
            </a:r>
            <a:r>
              <a:rPr lang="ru-RU" sz="2400" dirty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  <a:t> – 3x</a:t>
            </a:r>
            <a:r>
              <a:rPr lang="ru-RU" sz="2400" baseline="30000" dirty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  <a:t>2</a:t>
            </a:r>
            <a:r>
              <a:rPr lang="ru-RU" sz="2400" dirty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  <a:t> + 3, параллельных прямой y = 9x + 1.</a:t>
            </a:r>
            <a:br>
              <a:rPr lang="ru-RU" sz="2400" dirty="0"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+mn-cs"/>
              </a:rPr>
            </a:br>
            <a:endParaRPr lang="ru-RU" sz="2400" dirty="0">
              <a:effectLst/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3"/>
            <a:ext cx="371961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331640" y="6453336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12360" y="6453336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Проверь решение!</a:t>
            </a:r>
            <a:endParaRPr lang="ru-RU" sz="240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836712"/>
                <a:ext cx="7498080" cy="5411688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Решение</a:t>
                </a:r>
                <a:r>
                  <a:rPr lang="ru-RU" sz="2400" dirty="0">
                    <a:latin typeface="Cambria Math" pitchFamily="18" charset="0"/>
                    <a:ea typeface="Cambria Math" pitchFamily="18" charset="0"/>
                    <a:cs typeface="Times New Roman"/>
                  </a:rPr>
                  <a:t>. </a:t>
                </a:r>
                <a:endParaRPr lang="ru-RU" sz="2400" dirty="0">
                  <a:effectLst/>
                  <a:latin typeface="Cambria Math" pitchFamily="18" charset="0"/>
                  <a:ea typeface="Cambria Math" pitchFamily="18" charset="0"/>
                  <a:cs typeface="Times New Roman"/>
                </a:endParaRPr>
              </a:p>
              <a:p>
                <a:pPr marL="82296" indent="0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Cambria Math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 – абсцисса точки касания.</a:t>
                </a:r>
              </a:p>
              <a:p>
                <a:pPr marL="82296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m:t>𝑓</m:t>
                      </m:r>
                      <m:r>
                        <a:rPr lang="en-US" sz="2400" i="1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m:t>(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/>
                              <a:ea typeface="Cambria Math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itchFamily="18" charset="0"/>
                              <a:ea typeface="Cambria Math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itchFamily="18" charset="0"/>
                              <a:ea typeface="Cambria Math" pitchFamily="18" charset="0"/>
                              <a:cs typeface="Times New Roman"/>
                            </a:rPr>
                            <m:t>0)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/>
                              <a:ea typeface="Cambria Math" pitchFamily="18" charset="0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/>
                                  <a:ea typeface="Cambria Math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Times New Roman"/>
                                </a:rPr>
                                <m:t>х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effectLst/>
                              <a:latin typeface="Cambria Math" pitchFamily="18" charset="0"/>
                              <a:ea typeface="Cambria Math" pitchFamily="18" charset="0"/>
                              <a:cs typeface="Times New Roman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m:t>−3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/>
                              <a:ea typeface="Cambria Math" pitchFamily="18" charset="0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/>
                                  <a:ea typeface="Cambria Math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Times New Roman"/>
                                </a:rPr>
                                <m:t>х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effectLst/>
                              <a:latin typeface="Cambria Math" pitchFamily="18" charset="0"/>
                              <a:ea typeface="Cambria Math" pitchFamily="18" charset="0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m:t>+3</m:t>
                      </m:r>
                    </m:oMath>
                  </m:oMathPara>
                </a14:m>
                <a:endParaRPr lang="ru-RU" sz="2400" dirty="0">
                  <a:effectLst/>
                  <a:latin typeface="Cambria Math" pitchFamily="18" charset="0"/>
                  <a:ea typeface="Cambria Math" pitchFamily="18" charset="0"/>
                  <a:cs typeface="Times New Roman"/>
                </a:endParaRPr>
              </a:p>
              <a:p>
                <a:pPr marL="82296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/>
                              <a:ea typeface="Cambria Math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itchFamily="18" charset="0"/>
                              <a:ea typeface="Cambria Math" pitchFamily="18" charset="0"/>
                              <a:cs typeface="Times New Roman"/>
                            </a:rPr>
                            <m:t>𝑓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itchFamily="18" charset="0"/>
                              <a:ea typeface="Cambria Math" pitchFamily="18" charset="0"/>
                              <a:cs typeface="Times New Roman"/>
                            </a:rPr>
                            <m:t>|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effectLst/>
                              <a:latin typeface="Cambria Math"/>
                              <a:ea typeface="Cambria Math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itchFamily="18" charset="0"/>
                              <a:ea typeface="Cambria Math" pitchFamily="18" charset="0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m:t>=3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/>
                              <a:ea typeface="Cambria Math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itchFamily="18" charset="0"/>
                              <a:ea typeface="Cambria Math" pitchFamily="18" charset="0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itchFamily="18" charset="0"/>
                              <a:ea typeface="Cambria Math" pitchFamily="18" charset="0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m:t>−6</m:t>
                      </m:r>
                      <m:r>
                        <a:rPr lang="ru-RU" sz="2400" i="1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m:t>𝑥</m:t>
                      </m:r>
                      <m:r>
                        <a:rPr lang="ru-RU" sz="2400" i="1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m:t>                   </m:t>
                      </m:r>
                    </m:oMath>
                  </m:oMathPara>
                </a14:m>
                <a:endParaRPr lang="ru-RU" sz="2400" dirty="0">
                  <a:effectLst/>
                  <a:latin typeface="Cambria Math" pitchFamily="18" charset="0"/>
                  <a:ea typeface="Cambria Math" pitchFamily="18" charset="0"/>
                  <a:cs typeface="Times New Roman"/>
                </a:endParaRPr>
              </a:p>
              <a:p>
                <a:pPr marL="82296" indent="0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/>
                            <a:ea typeface="Cambria Math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|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Cambria Math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0)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rPr>
                      <m:t>=3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/>
                            <a:ea typeface="Cambria Math" pitchFamily="18" charset="0"/>
                            <a:cs typeface="Times New Roman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/>
                                <a:ea typeface="Cambria Math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itchFamily="18" charset="0"/>
                                <a:ea typeface="Cambria Math" pitchFamily="18" charset="0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itchFamily="18" charset="0"/>
                                <a:ea typeface="Cambria Math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rPr>
                      <m:t>−6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Cambria Math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 </a:t>
                </a:r>
                <a:r>
                  <a:rPr lang="ru-RU" sz="20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Но</a:t>
                </a:r>
                <a:r>
                  <a:rPr lang="ru-RU" sz="20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, с другой стороны</a:t>
                </a:r>
                <a:r>
                  <a:rPr lang="ru-RU" sz="20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,</a:t>
                </a:r>
              </a:p>
              <a:p>
                <a:pPr marL="82296" indent="0">
                  <a:spcAft>
                    <a:spcPts val="0"/>
                  </a:spcAft>
                  <a:buNone/>
                </a:pPr>
                <a:r>
                  <a:rPr lang="ru-RU" sz="24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 </a:t>
                </a:r>
                <a:r>
                  <a:rPr lang="ru-RU" sz="24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f '(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Cambria Math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) = 9 </a:t>
                </a:r>
                <a:r>
                  <a:rPr lang="ru-RU" sz="16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(условие параллельности). </a:t>
                </a:r>
              </a:p>
              <a:p>
                <a:pPr marL="82296" indent="0">
                  <a:spcAft>
                    <a:spcPts val="0"/>
                  </a:spcAft>
                  <a:buNone/>
                </a:pPr>
                <a:r>
                  <a:rPr lang="ru-RU" sz="20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Значит, надо решить </a:t>
                </a:r>
                <a:r>
                  <a:rPr lang="ru-RU" sz="20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уравнение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effectLst/>
                        <a:latin typeface="Cambria Math"/>
                        <a:ea typeface="Cambria Math" pitchFamily="18" charset="0"/>
                        <a:cs typeface="Times New Roman"/>
                      </a:rPr>
                      <m:t> </m:t>
                    </m:r>
                    <m:r>
                      <a:rPr lang="en-US" sz="2000" i="1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rPr>
                      <m:t>3</m:t>
                    </m:r>
                    <m:sSup>
                      <m:sSupPr>
                        <m:ctrlPr>
                          <a:rPr lang="ru-RU" sz="2000" i="1">
                            <a:effectLst/>
                            <a:latin typeface="Cambria Math"/>
                            <a:ea typeface="Cambria Math" pitchFamily="18" charset="0"/>
                            <a:cs typeface="Times New Roman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/>
                                <a:ea typeface="Cambria Math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itchFamily="18" charset="0"/>
                                <a:ea typeface="Cambria Math" pitchFamily="18" charset="0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itchFamily="18" charset="0"/>
                                <a:ea typeface="Cambria Math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20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rPr>
                      <m:t>−6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/>
                            <a:ea typeface="Cambria Math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rPr>
                      <m:t>=9</m:t>
                    </m:r>
                  </m:oMath>
                </a14:m>
                <a:r>
                  <a:rPr lang="ru-RU" sz="20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  </a:t>
                </a:r>
              </a:p>
              <a:p>
                <a:pPr marL="82296" indent="0">
                  <a:spcAft>
                    <a:spcPts val="0"/>
                  </a:spcAft>
                  <a:buNone/>
                </a:pPr>
                <a:r>
                  <a:rPr lang="ru-RU" sz="20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 Его корни</a:t>
                </a:r>
                <a:r>
                  <a:rPr lang="en-US" sz="20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/>
                            <a:ea typeface="Cambria Math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 = – 1,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/>
                            <a:ea typeface="Cambria Math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 = 3 </a:t>
                </a:r>
              </a:p>
              <a:p>
                <a:pPr marL="82296" indent="0">
                  <a:spcAft>
                    <a:spcPts val="0"/>
                  </a:spcAft>
                  <a:buNone/>
                </a:pPr>
                <a:r>
                  <a:rPr lang="ru-RU" sz="20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1.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/>
                            <a:ea typeface="Cambria Math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 = – 1;  f(– 1) = – </a:t>
                </a:r>
                <a:r>
                  <a:rPr lang="ru-RU" sz="20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1</a:t>
                </a:r>
                <a:r>
                  <a:rPr lang="ru-RU" sz="2000" dirty="0" smtClean="0">
                    <a:latin typeface="Cambria Math" pitchFamily="18" charset="0"/>
                    <a:ea typeface="Cambria Math" pitchFamily="18" charset="0"/>
                    <a:cs typeface="Times New Roman"/>
                  </a:rPr>
                  <a:t>;</a:t>
                </a:r>
                <a:r>
                  <a:rPr lang="ru-RU" sz="20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 </a:t>
                </a:r>
                <a:r>
                  <a:rPr lang="ru-RU" sz="20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f '(– 1) = 9</a:t>
                </a:r>
                <a:r>
                  <a:rPr lang="ru-RU" sz="20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;   </a:t>
                </a:r>
                <a:r>
                  <a:rPr lang="ru-RU" sz="20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y = – 1 + 9(x + 1);</a:t>
                </a:r>
              </a:p>
              <a:p>
                <a:pPr marL="82296" indent="0">
                  <a:spcAft>
                    <a:spcPts val="0"/>
                  </a:spcAft>
                  <a:buNone/>
                </a:pPr>
                <a:r>
                  <a:rPr lang="ru-RU" sz="2400" dirty="0">
                    <a:solidFill>
                      <a:srgbClr val="C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y = 9x + 8 – уравнение касательной;</a:t>
                </a:r>
              </a:p>
              <a:p>
                <a:pPr marL="82296" indent="0">
                  <a:spcAft>
                    <a:spcPts val="0"/>
                  </a:spcAft>
                  <a:buNone/>
                </a:pPr>
                <a:r>
                  <a:rPr lang="ru-RU" sz="24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2.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Cambria Math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  = 3</a:t>
                </a:r>
                <a:r>
                  <a:rPr lang="ru-RU" sz="24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;   </a:t>
                </a:r>
                <a:r>
                  <a:rPr lang="ru-RU" sz="24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f(3) = 3</a:t>
                </a:r>
                <a:r>
                  <a:rPr lang="ru-RU" sz="24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;   </a:t>
                </a:r>
                <a:r>
                  <a:rPr lang="ru-RU" sz="24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f '(3) = 9</a:t>
                </a:r>
                <a:r>
                  <a:rPr lang="ru-RU" sz="2400" dirty="0" smtClean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;   </a:t>
                </a:r>
                <a:r>
                  <a:rPr lang="ru-RU" sz="2400" dirty="0"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y = 3 + 9(x – 3);</a:t>
                </a:r>
              </a:p>
              <a:p>
                <a:pPr marL="82296" indent="0">
                  <a:spcAft>
                    <a:spcPts val="0"/>
                  </a:spcAft>
                  <a:buNone/>
                </a:pPr>
                <a:r>
                  <a:rPr lang="ru-RU" sz="2400" dirty="0">
                    <a:solidFill>
                      <a:srgbClr val="C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y = 9x – 24 – уравнение касательной</a:t>
                </a:r>
                <a:r>
                  <a:rPr lang="ru-RU" sz="2400" dirty="0" smtClean="0">
                    <a:solidFill>
                      <a:srgbClr val="C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/>
                  </a:rPr>
                  <a:t> </a:t>
                </a:r>
              </a:p>
              <a:p>
                <a:endParaRPr lang="ru-RU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836712"/>
                <a:ext cx="7498080" cy="5411688"/>
              </a:xfrm>
              <a:blipFill rotWithShape="1">
                <a:blip r:embed="rId2"/>
                <a:stretch>
                  <a:fillRect l="-163" t="-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403648" y="6237312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668344" y="6237312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99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Справочные сведения: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81" y="1196752"/>
            <a:ext cx="7416824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11025" y="635960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64717" y="6331899"/>
            <a:ext cx="432048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Справочные сведения: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2621" y="1435569"/>
            <a:ext cx="7498080" cy="4800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Картинка 278 из 2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171543"/>
            <a:ext cx="7488833" cy="506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403647" y="6237313"/>
            <a:ext cx="648073" cy="2880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956376" y="6237313"/>
            <a:ext cx="504056" cy="4320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59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sz="2400" b="1" dirty="0" smtClean="0"/>
              <a:t>Справочные сведения:</a:t>
            </a:r>
          </a:p>
          <a:p>
            <a:pPr marL="82296" indent="0">
              <a:buNone/>
            </a:pPr>
            <a:r>
              <a:rPr lang="ru-RU" sz="2400" b="1" dirty="0" smtClean="0"/>
              <a:t>Г</a:t>
            </a:r>
            <a:r>
              <a:rPr lang="ru-RU" sz="2400" b="1" dirty="0" smtClean="0"/>
              <a:t>еометрический </a:t>
            </a:r>
            <a:r>
              <a:rPr lang="ru-RU" sz="2400" b="1" dirty="0" smtClean="0"/>
              <a:t>смысл </a:t>
            </a:r>
            <a:r>
              <a:rPr lang="ru-RU" sz="2400" b="1" dirty="0" smtClean="0"/>
              <a:t>производной слайды 3-6    Задание 1 слайд 7   </a:t>
            </a:r>
          </a:p>
          <a:p>
            <a:pPr marL="82296" indent="0">
              <a:buNone/>
            </a:pPr>
            <a:r>
              <a:rPr lang="ru-RU" sz="2400" b="1" dirty="0" smtClean="0"/>
              <a:t> Задание2 слайд 8</a:t>
            </a:r>
            <a:endParaRPr lang="ru-RU" sz="2400" b="1" dirty="0" smtClean="0"/>
          </a:p>
          <a:p>
            <a:r>
              <a:rPr lang="ru-RU" sz="2400" b="1" dirty="0" smtClean="0"/>
              <a:t>Уравнение касательной к графику функции</a:t>
            </a:r>
            <a:r>
              <a:rPr lang="ru-RU" sz="2400" b="1" dirty="0" smtClean="0"/>
              <a:t>. Справочные сведения слайд9</a:t>
            </a:r>
            <a:endParaRPr lang="ru-RU" sz="2400" b="1" dirty="0" smtClean="0"/>
          </a:p>
          <a:p>
            <a:r>
              <a:rPr lang="ru-RU" sz="2400" b="1" dirty="0" smtClean="0"/>
              <a:t>Задача1 слайд 10-11</a:t>
            </a:r>
            <a:endParaRPr lang="ru-RU" sz="2400" b="1" dirty="0" smtClean="0"/>
          </a:p>
          <a:p>
            <a:r>
              <a:rPr lang="ru-RU" sz="2400" b="1" dirty="0" smtClean="0"/>
              <a:t>Задача2 </a:t>
            </a:r>
            <a:r>
              <a:rPr lang="ru-RU" sz="2400" b="1" dirty="0" smtClean="0"/>
              <a:t>слайд 12-13</a:t>
            </a:r>
          </a:p>
          <a:p>
            <a:r>
              <a:rPr lang="ru-RU" sz="2400" b="1" dirty="0" smtClean="0"/>
              <a:t>Задача3 слайд 14-15</a:t>
            </a:r>
            <a:endParaRPr lang="ru-RU" sz="2400" b="1" dirty="0" smtClean="0"/>
          </a:p>
          <a:p>
            <a:r>
              <a:rPr lang="ru-RU" sz="2400" b="1" dirty="0" smtClean="0"/>
              <a:t>Слайд 16. Справочные </a:t>
            </a:r>
            <a:r>
              <a:rPr lang="ru-RU" sz="2400" b="1" dirty="0" smtClean="0"/>
              <a:t>сведения. Применение производной к исследованию функции. Монотонность, экстремумы.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С</a:t>
            </a:r>
            <a:r>
              <a:rPr lang="ru-RU" sz="2400" b="1" dirty="0" smtClean="0"/>
              <a:t>лайд 17.Наибольшее </a:t>
            </a:r>
            <a:r>
              <a:rPr lang="ru-RU" sz="2400" b="1" dirty="0" smtClean="0"/>
              <a:t>и наименьшее значение.</a:t>
            </a:r>
          </a:p>
          <a:p>
            <a:r>
              <a:rPr lang="ru-RU" sz="2400" b="1" dirty="0" smtClean="0"/>
              <a:t>Слайд 18. Задание исследование функции  </a:t>
            </a:r>
            <a:r>
              <a:rPr lang="ru-RU" sz="2400" b="1" dirty="0" smtClean="0"/>
              <a:t>по графику.</a:t>
            </a:r>
          </a:p>
          <a:p>
            <a:r>
              <a:rPr lang="ru-RU" sz="2400" b="1" dirty="0" smtClean="0"/>
              <a:t>Слай</a:t>
            </a:r>
            <a:r>
              <a:rPr lang="ru-RU" sz="2400" b="1" dirty="0" smtClean="0"/>
              <a:t>д 1.9</a:t>
            </a:r>
            <a:r>
              <a:rPr lang="ru-RU" sz="2400" b="1" dirty="0" smtClean="0"/>
              <a:t>Проверь </a:t>
            </a:r>
            <a:r>
              <a:rPr lang="ru-RU" sz="2400" b="1" dirty="0" smtClean="0"/>
              <a:t>себя!</a:t>
            </a:r>
            <a:endParaRPr lang="ru-RU" sz="2400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79512" y="6381328"/>
            <a:ext cx="57606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79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Исследуйте  функцию по графику: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961759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331640" y="6453336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308304" y="6453336"/>
            <a:ext cx="648072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420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7560840" cy="523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399425" y="6359016"/>
            <a:ext cx="792088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524328" y="6359016"/>
            <a:ext cx="504056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641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Справочный материал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Определение производной</a:t>
                </a:r>
              </a:p>
              <a:p>
                <a:pPr marL="82296" indent="0">
                  <a:spcAft>
                    <a:spcPts val="0"/>
                  </a:spcAft>
                  <a:buNone/>
                </a:pPr>
                <a:endParaRPr lang="ru-RU" sz="2800" i="1" dirty="0" smtClean="0">
                  <a:solidFill>
                    <a:srgbClr val="C00000"/>
                  </a:solidFill>
                  <a:latin typeface="Cambria Math"/>
                  <a:ea typeface="Calibri"/>
                  <a:cs typeface="Times New Roman"/>
                </a:endParaRPr>
              </a:p>
              <a:p>
                <a:pPr marL="82296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мгновенная</m:t>
                              </m:r>
                            </m:sub>
                          </m:sSub>
                          <m:r>
                            <a:rPr lang="ru-RU" sz="28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𝑓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|</m:t>
                          </m:r>
                        </m:sup>
                      </m:sSup>
                      <m:d>
                        <m:dPr>
                          <m:ctrlPr>
                            <a:rPr lang="ru-RU" sz="2800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ru-RU" sz="2800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∆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+∆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𝑓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∆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ru-RU" sz="2000" dirty="0" smtClean="0"/>
              </a:p>
              <a:p>
                <a:r>
                  <a:rPr lang="ru-RU" dirty="0" smtClean="0"/>
                  <a:t>Физический смысл производной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63688" y="4464626"/>
                <a:ext cx="5976664" cy="809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средняя скорость</m:t>
                          </m:r>
                        </m:sub>
                      </m:sSub>
                      <m:r>
                        <a:rPr lang="ru-RU" sz="2400" b="1" i="1">
                          <a:solidFill>
                            <a:srgbClr val="C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𝑺</m:t>
                          </m:r>
                          <m:d>
                            <m:d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𝒕</m:t>
                              </m:r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+∆</m:t>
                              </m:r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𝒕</m:t>
                              </m:r>
                            </m:e>
                          </m:d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𝑺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𝒕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)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∆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464626"/>
                <a:ext cx="5976664" cy="8090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95536" y="6299044"/>
            <a:ext cx="504056" cy="20602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2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  <a:latin typeface="Cambria Math" pitchFamily="18" charset="0"/>
                <a:ea typeface="Cambria Math" pitchFamily="18" charset="0"/>
              </a:rPr>
              <a:t>Справочные сведения</a:t>
            </a:r>
            <a:br>
              <a:rPr lang="ru-RU" sz="2800" dirty="0" smtClean="0">
                <a:effectLst/>
                <a:latin typeface="Cambria Math" pitchFamily="18" charset="0"/>
                <a:ea typeface="Cambria Math" pitchFamily="18" charset="0"/>
              </a:rPr>
            </a:br>
            <a:endParaRPr lang="ru-RU" sz="2800" dirty="0">
              <a:effectLst/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860032" y="1052737"/>
                <a:ext cx="4032449" cy="4040033"/>
              </a:xfrm>
            </p:spPr>
            <p:txBody>
              <a:bodyPr>
                <a:noAutofit/>
              </a:bodyPr>
              <a:lstStyle/>
              <a:p>
                <a:pPr marL="82296" indent="0">
                  <a:buNone/>
                </a:pPr>
                <a:r>
                  <a:rPr lang="ru-RU" sz="1800" b="1" i="1" dirty="0" smtClean="0">
                    <a:latin typeface="Cambria Math" pitchFamily="18" charset="0"/>
                    <a:ea typeface="Cambria Math" pitchFamily="18" charset="0"/>
                  </a:rPr>
                  <a:t>Геометрический смысл  производной.</a:t>
                </a:r>
              </a:p>
              <a:p>
                <a:pPr marL="82296" indent="0">
                  <a:buNone/>
                </a:pPr>
                <a:r>
                  <a:rPr lang="ru-RU" sz="1800" i="1" dirty="0" smtClean="0">
                    <a:latin typeface="Cambria Math" pitchFamily="18" charset="0"/>
                    <a:ea typeface="Cambria Math" pitchFamily="18" charset="0"/>
                  </a:rPr>
                  <a:t>Пусть число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sz="1800" b="0" i="1" smtClean="0">
                            <a:latin typeface="Cambria Math" pitchFamily="18" charset="0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sz="1800" b="0" i="1" smtClean="0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b>
                    </m:sSub>
                    <m:r>
                      <a:rPr lang="ru-RU" sz="1800" b="0" i="1" smtClean="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</m:oMath>
                </a14:m>
                <a:r>
                  <a:rPr lang="ru-RU" sz="1800" i="1" dirty="0" smtClean="0">
                    <a:latin typeface="Cambria Math" pitchFamily="18" charset="0"/>
                    <a:ea typeface="Cambria Math" pitchFamily="18" charset="0"/>
                  </a:rPr>
                  <a:t>фиксировано, </a:t>
                </a:r>
                <a14:m>
                  <m:oMath xmlns:m="http://schemas.openxmlformats.org/officeDocument/2006/math">
                    <m:r>
                      <a:rPr lang="ru-RU" sz="1800" i="1" smtClean="0">
                        <a:latin typeface="Cambria Math" pitchFamily="18" charset="0"/>
                        <a:ea typeface="Cambria Math" pitchFamily="18" charset="0"/>
                      </a:rPr>
                      <m:t>∆</m:t>
                    </m:r>
                    <m:r>
                      <a:rPr lang="ru-RU" sz="1800" b="0" i="1" smtClean="0">
                        <a:latin typeface="Cambria Math" pitchFamily="18" charset="0"/>
                        <a:ea typeface="Cambria Math" pitchFamily="18" charset="0"/>
                      </a:rPr>
                      <m:t>х→0,</m:t>
                    </m:r>
                  </m:oMath>
                </a14:m>
                <a:r>
                  <a:rPr lang="ru-RU" sz="1800" b="0" i="1" dirty="0" smtClean="0">
                    <a:latin typeface="Cambria Math" pitchFamily="18" charset="0"/>
                    <a:ea typeface="Cambria Math" pitchFamily="18" charset="0"/>
                  </a:rPr>
                  <a:t> тогда  точка А неподвижная</a:t>
                </a:r>
                <a:r>
                  <a:rPr lang="ru-RU" sz="1800" b="0" i="1" dirty="0" smtClean="0">
                    <a:latin typeface="Cambria Math"/>
                    <a:ea typeface="Cambria Math"/>
                  </a:rPr>
                  <a:t>, </a:t>
                </a:r>
              </a:p>
              <a:p>
                <a:pPr marL="82296" indent="0">
                  <a:buNone/>
                </a:pPr>
                <a:r>
                  <a:rPr lang="ru-RU" sz="1800" b="0" i="1" dirty="0" smtClean="0">
                    <a:latin typeface="Cambria Math"/>
                    <a:ea typeface="Cambria Math"/>
                  </a:rPr>
                  <a:t>а точка В , двигаясь по графику стремиться к точка А. </a:t>
                </a:r>
              </a:p>
              <a:p>
                <a:pPr marL="82296" indent="0">
                  <a:buNone/>
                </a:pPr>
                <a:r>
                  <a:rPr lang="ru-RU" sz="1800" i="1" dirty="0" smtClean="0">
                    <a:latin typeface="Cambria Math"/>
                    <a:ea typeface="Cambria Math"/>
                  </a:rPr>
                  <a:t>При этом прямая АВ стремиться занять положение некоторой прямой, которую называют </a:t>
                </a:r>
                <a:r>
                  <a:rPr lang="ru-RU" sz="18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касательной</a:t>
                </a:r>
                <a:r>
                  <a:rPr lang="ru-RU" sz="1800" i="1" dirty="0" smtClean="0">
                    <a:latin typeface="Cambria Math"/>
                    <a:ea typeface="Cambria Math"/>
                  </a:rPr>
                  <a:t>  (прямая АС) к графику функции. 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ru-RU" sz="1800" b="0" i="1" smtClean="0">
                          <a:latin typeface="Cambria Math"/>
                          <a:ea typeface="Cambria Math"/>
                        </a:rPr>
                        <m:t>−угол между прямой и осью ОХ.</m:t>
                      </m:r>
                    </m:oMath>
                  </m:oMathPara>
                </a14:m>
                <a:endParaRPr lang="ru-RU" sz="1800" b="0" dirty="0" smtClean="0">
                  <a:ea typeface="Cambria Math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𝑘</m:t>
                      </m:r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𝑡𝑔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∝−</m:t>
                      </m:r>
                      <m:r>
                        <a:rPr lang="ru-RU" sz="1800" b="0" i="1" smtClean="0">
                          <a:latin typeface="Cambria Math"/>
                          <a:ea typeface="Cambria Math"/>
                        </a:rPr>
                        <m:t>угловой коэффициент.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0032" y="1052737"/>
                <a:ext cx="4032449" cy="4040033"/>
              </a:xfrm>
              <a:blipFill rotWithShape="1">
                <a:blip r:embed="rId2"/>
                <a:stretch>
                  <a:fillRect t="-906" r="-2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1195948" y="5092770"/>
                <a:ext cx="7480507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i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Геометрический смысл производной: </a:t>
                </a:r>
              </a:p>
              <a:p>
                <a:r>
                  <a:rPr lang="ru-RU" b="1" i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Значение производной функции </a:t>
                </a:r>
                <a:r>
                  <a:rPr lang="en-US" b="1" i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f (x) </a:t>
                </a:r>
                <a:r>
                  <a:rPr lang="ru-RU" b="1" i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ru-RU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</a:rPr>
                          <m:t>х</m:t>
                        </m:r>
                      </m:e>
                      <m:sub>
                        <m:r>
                          <a:rPr lang="ru-RU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b="1" i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равно угловому коэффициенту касательной к графику функции в этой точке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</a:rPr>
                            <m:t>|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𝒌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 pitchFamily="18" charset="0"/>
                        </a:rPr>
                        <m:t>𝒕𝒈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</m:oMath>
                  </m:oMathPara>
                </a14:m>
                <a:endParaRPr lang="ru-RU" b="1" i="1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95948" y="5092770"/>
                <a:ext cx="7480507" cy="1223989"/>
              </a:xfrm>
              <a:prstGeom prst="rect">
                <a:avLst/>
              </a:prstGeom>
              <a:blipFill rotWithShape="1">
                <a:blip r:embed="rId4"/>
                <a:stretch>
                  <a:fillRect l="-652" t="-2985" b="-2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2" y="1340768"/>
            <a:ext cx="396460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8111620" y="6015098"/>
            <a:ext cx="420820" cy="4637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536" y="6316759"/>
            <a:ext cx="576064" cy="2805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0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Справочные сведения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813210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95536" y="6381328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6093296"/>
            <a:ext cx="576064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96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С</a:t>
            </a:r>
            <a:r>
              <a:rPr lang="ru-RU" sz="2800" dirty="0" smtClean="0"/>
              <a:t>правочные сведения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4744"/>
            <a:ext cx="7200800" cy="93610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Производная в точке  равна угловому коэффициенту касательной к графику функции y = f(x) в этой точке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844824"/>
            <a:ext cx="3278921" cy="459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11960" y="1861943"/>
                <a:ext cx="2520280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𝑡𝑔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861943"/>
                <a:ext cx="2520280" cy="475451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95536" y="6309320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956376" y="6309320"/>
            <a:ext cx="50405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15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02234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  <a:latin typeface="Cambria Math" pitchFamily="18" charset="0"/>
                <a:ea typeface="Cambria Math" pitchFamily="18" charset="0"/>
              </a:rPr>
              <a:t>Задание1</a:t>
            </a:r>
            <a:br>
              <a:rPr lang="ru-RU" sz="2400" dirty="0">
                <a:effectLst/>
                <a:latin typeface="Cambria Math" pitchFamily="18" charset="0"/>
                <a:ea typeface="Cambria Math" pitchFamily="18" charset="0"/>
              </a:rPr>
            </a:br>
            <a:r>
              <a:rPr lang="ru-RU" sz="2400" dirty="0">
                <a:effectLst/>
                <a:latin typeface="Cambria Math" pitchFamily="18" charset="0"/>
                <a:ea typeface="Cambria Math" pitchFamily="18" charset="0"/>
              </a:rPr>
              <a:t>На рисунке изображен график функции y = f(x) и касательная к этому графику в точке с абсциссой, равной 3. Найдите значение производной этой функции в точке x = 3.</a:t>
            </a:r>
            <a:br>
              <a:rPr lang="ru-RU" sz="2400" dirty="0">
                <a:effectLst/>
                <a:latin typeface="Cambria Math" pitchFamily="18" charset="0"/>
                <a:ea typeface="Cambria Math" pitchFamily="18" charset="0"/>
              </a:rPr>
            </a:br>
            <a:r>
              <a:rPr lang="ru-RU" sz="2400" dirty="0">
                <a:effectLst/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868144" y="4653136"/>
            <a:ext cx="2808312" cy="1438917"/>
          </a:xfrm>
        </p:spPr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4536504" cy="374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95536" y="6300967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" action="ppaction://hlinkshowjump?jump=previousslide" highlightClick="1"/>
          </p:cNvPr>
          <p:cNvSpPr/>
          <p:nvPr/>
        </p:nvSpPr>
        <p:spPr>
          <a:xfrm>
            <a:off x="7956376" y="6408979"/>
            <a:ext cx="792088" cy="33238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58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296" lvl="0" indent="0">
                  <a:buClr>
                    <a:srgbClr val="DDDDDD"/>
                  </a:buClr>
                  <a:buNone/>
                </a:pPr>
                <a:r>
                  <a:rPr lang="ru-RU" dirty="0">
                    <a:solidFill>
                      <a:prstClr val="black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𝑡𝑔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endParaRPr lang="ru-RU" dirty="0">
                  <a:solidFill>
                    <a:prstClr val="black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76" t="-1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95536" y="6093296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28384" y="6273316"/>
            <a:ext cx="720080" cy="3240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  <a:latin typeface="Cambria Math" pitchFamily="18" charset="0"/>
                <a:ea typeface="Cambria Math" pitchFamily="18" charset="0"/>
              </a:rPr>
              <a:t>На рисунке изображен график функции y = f (x) и касательная к этому графику в точке с абсциссой, равной 2. Найдите значение производной этой функции в точке x = 2.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195736" y="5085184"/>
                <a:ext cx="6737952" cy="11632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1−(−3)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2−0</m:t>
                        </m:r>
                      </m:den>
                    </m:f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=2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5736" y="5085184"/>
                <a:ext cx="6737952" cy="116321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54" y="1916832"/>
            <a:ext cx="39984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1520" y="6237312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4" action="ppaction://program" highlightClick="1"/>
          </p:cNvPr>
          <p:cNvSpPr/>
          <p:nvPr/>
        </p:nvSpPr>
        <p:spPr>
          <a:xfrm>
            <a:off x="7812360" y="6165304"/>
            <a:ext cx="720080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61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669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Солнцестояние</vt:lpstr>
      <vt:lpstr>2_Солнцестояние</vt:lpstr>
      <vt:lpstr>3_Солнцестояние</vt:lpstr>
      <vt:lpstr>4_Солнцестояние</vt:lpstr>
      <vt:lpstr>Производная и ее применение</vt:lpstr>
      <vt:lpstr>Содержание: </vt:lpstr>
      <vt:lpstr>Справочный материал</vt:lpstr>
      <vt:lpstr>Справочные сведения </vt:lpstr>
      <vt:lpstr>Справочные сведения</vt:lpstr>
      <vt:lpstr> Справочные сведения</vt:lpstr>
      <vt:lpstr>Задание1 На рисунке изображен график функции y = f(x) и касательная к этому графику в точке с абсциссой, равной 3. Найдите значение производной этой функции в точке x = 3.  </vt:lpstr>
      <vt:lpstr>Проверь себя!</vt:lpstr>
      <vt:lpstr>На рисунке изображен график функции y = f (x) и касательная к этому графику в точке с абсциссой, равной 2. Найдите значение производной этой функции в точке x = 2. </vt:lpstr>
      <vt:lpstr>Проверь себя!</vt:lpstr>
      <vt:lpstr>Уравнение касательной к графику функции  y=f(x) в точке х_о</vt:lpstr>
      <vt:lpstr>ЗАДАНИЕ1. Составьте уравнение касательной к графику функции  f(x)=1/3 х^3-4х +1 в точке M(3; –2).</vt:lpstr>
      <vt:lpstr>Проверь решение!</vt:lpstr>
      <vt:lpstr> Задание 2  Напишите уравнения всех касательных к графику функции y = – x2 – 4x + 2,   проходящих через точку M(– 3; 6). </vt:lpstr>
      <vt:lpstr>Проверь решение!</vt:lpstr>
      <vt:lpstr>Задание 3 Напишите уравнения всех касательных к графику функции  y = x3 – 3x2 + 3, параллельных прямой y = 9x + 1. </vt:lpstr>
      <vt:lpstr>Проверь решение!</vt:lpstr>
      <vt:lpstr>Справочные сведения:</vt:lpstr>
      <vt:lpstr>Справочные сведения:</vt:lpstr>
      <vt:lpstr>Исследуйте  функцию по графику:</vt:lpstr>
      <vt:lpstr>Проверь себя!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Савицкая г.и курсы</dc:title>
  <dc:creator>PC1</dc:creator>
  <cp:lastModifiedBy>801146</cp:lastModifiedBy>
  <cp:revision>60</cp:revision>
  <dcterms:created xsi:type="dcterms:W3CDTF">2011-11-17T18:56:44Z</dcterms:created>
  <dcterms:modified xsi:type="dcterms:W3CDTF">2011-11-20T19:56:49Z</dcterms:modified>
</cp:coreProperties>
</file>