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01" autoAdjust="0"/>
    <p:restoredTop sz="86357" autoAdjust="0"/>
  </p:normalViewPr>
  <p:slideViewPr>
    <p:cSldViewPr>
      <p:cViewPr varScale="1">
        <p:scale>
          <a:sx n="91" d="100"/>
          <a:sy n="91" d="100"/>
        </p:scale>
        <p:origin x="-12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942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smtClean="0">
                <a:solidFill>
                  <a:schemeClr val="bg1"/>
                </a:solidFill>
              </a:rPr>
              <a:t>Методическая разработка урока по теме «Ткани растений»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7192888" cy="2664296"/>
          </a:xfrm>
        </p:spPr>
        <p:txBody>
          <a:bodyPr>
            <a:normAutofit fontScale="47500" lnSpcReduction="20000"/>
          </a:bodyPr>
          <a:lstStyle/>
          <a:p>
            <a:r>
              <a:rPr lang="ru-RU" sz="4400" smtClean="0">
                <a:solidFill>
                  <a:schemeClr val="bg1"/>
                </a:solidFill>
              </a:rPr>
              <a:t>для учащихся 5 класса  на основе системно-деятельностного подхода</a:t>
            </a:r>
          </a:p>
          <a:p>
            <a:r>
              <a:rPr lang="ru-RU" sz="4400" smtClean="0">
                <a:solidFill>
                  <a:schemeClr val="bg1"/>
                </a:solidFill>
              </a:rPr>
              <a:t>Муниципальное бюджетное образовательное учреждение</a:t>
            </a:r>
          </a:p>
          <a:p>
            <a:r>
              <a:rPr lang="ru-RU" sz="4400" smtClean="0">
                <a:solidFill>
                  <a:schemeClr val="bg1"/>
                </a:solidFill>
              </a:rPr>
              <a:t>«Средняя общеобразовательная школа № 81»  г. Барнаула</a:t>
            </a:r>
          </a:p>
          <a:p>
            <a:r>
              <a:rPr lang="ru-RU" sz="4400" smtClean="0">
                <a:solidFill>
                  <a:schemeClr val="bg1"/>
                </a:solidFill>
              </a:rPr>
              <a:t>Индустриальный район</a:t>
            </a:r>
          </a:p>
          <a:p>
            <a:pPr algn="r"/>
            <a:r>
              <a:rPr lang="ru-RU" sz="4400" smtClean="0">
                <a:solidFill>
                  <a:schemeClr val="bg1"/>
                </a:solidFill>
              </a:rPr>
              <a:t>Разработала:</a:t>
            </a:r>
          </a:p>
          <a:p>
            <a:pPr algn="r"/>
            <a:r>
              <a:rPr lang="ru-RU" sz="4400" smtClean="0">
                <a:solidFill>
                  <a:schemeClr val="bg1"/>
                </a:solidFill>
              </a:rPr>
              <a:t>Пяткова Светлана Сергеевна, </a:t>
            </a:r>
          </a:p>
          <a:p>
            <a:pPr algn="r"/>
            <a:r>
              <a:rPr lang="ru-RU" sz="4400" smtClean="0">
                <a:solidFill>
                  <a:schemeClr val="bg1"/>
                </a:solidFill>
              </a:rPr>
              <a:t>учитель биологии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ПЛП\Desktop\0018-021-2.-Pokrovnye-tkan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7"/>
            <a:ext cx="3834879" cy="2819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39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Индивидуальная </a:t>
            </a:r>
            <a:r>
              <a:rPr lang="ru-RU" dirty="0"/>
              <a:t>работа, с последующей взаимопроверкой (используют учебник, таблицы, рисунки). Отвечают  на вопросы в  рабочей тетради стр. 28.</a:t>
            </a:r>
          </a:p>
          <a:p>
            <a:r>
              <a:rPr lang="ru-RU" dirty="0"/>
              <a:t> А 7. Выберите один правильный ответ</a:t>
            </a:r>
          </a:p>
          <a:p>
            <a:r>
              <a:rPr lang="ru-RU" dirty="0"/>
              <a:t>Ткань - это </a:t>
            </a:r>
          </a:p>
          <a:p>
            <a:r>
              <a:rPr lang="ru-RU" dirty="0"/>
              <a:t>- группа клеток, расположенных рядом в теле растений</a:t>
            </a:r>
          </a:p>
          <a:p>
            <a:r>
              <a:rPr lang="ru-RU" dirty="0"/>
              <a:t>- совокупность клеток и межклеточного вещества, имеющих общее происхождение, строение и выполняющих определённые функции</a:t>
            </a:r>
          </a:p>
          <a:p>
            <a:r>
              <a:rPr lang="ru-RU" dirty="0"/>
              <a:t>- все клетки, образующие данный орган растения</a:t>
            </a:r>
          </a:p>
          <a:p>
            <a:r>
              <a:rPr lang="ru-RU" dirty="0"/>
              <a:t>- вещество, выделяемое клеткой для защиты растения</a:t>
            </a:r>
          </a:p>
          <a:p>
            <a:r>
              <a:rPr lang="ru-RU" dirty="0"/>
              <a:t>В 2.  Выберите три правильных ответа из шести предложенных</a:t>
            </a:r>
          </a:p>
          <a:p>
            <a:r>
              <a:rPr lang="ru-RU" dirty="0"/>
              <a:t>К растительным клеткам, в состав которых входят только живые клетки, относятся</a:t>
            </a:r>
          </a:p>
          <a:p>
            <a:r>
              <a:rPr lang="ru-RU" dirty="0"/>
              <a:t>1)	основные</a:t>
            </a:r>
          </a:p>
          <a:p>
            <a:r>
              <a:rPr lang="ru-RU" dirty="0"/>
              <a:t>2)	покровные</a:t>
            </a:r>
          </a:p>
          <a:p>
            <a:r>
              <a:rPr lang="ru-RU" dirty="0"/>
              <a:t>3)	запасающие</a:t>
            </a:r>
          </a:p>
          <a:p>
            <a:r>
              <a:rPr lang="ru-RU" dirty="0"/>
              <a:t>4)	проводящие</a:t>
            </a:r>
          </a:p>
          <a:p>
            <a:r>
              <a:rPr lang="ru-RU" dirty="0"/>
              <a:t>5)	механические</a:t>
            </a:r>
          </a:p>
          <a:p>
            <a:r>
              <a:rPr lang="ru-RU" dirty="0"/>
              <a:t>6)	образовательные</a:t>
            </a:r>
          </a:p>
          <a:p>
            <a:r>
              <a:rPr lang="ru-RU" dirty="0"/>
              <a:t>       Инициативное сотрудничество в поиске и сборе  необходимой информации, контроль и оценка процессов и результатов деятельности.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692696"/>
            <a:ext cx="6084168" cy="922114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4 этап. Переход к решению частных </a:t>
            </a:r>
            <a:r>
              <a:rPr lang="ru-RU" sz="3200" dirty="0" smtClean="0"/>
              <a:t>задач</a:t>
            </a:r>
            <a:endParaRPr lang="ru-RU" sz="3200" dirty="0"/>
          </a:p>
        </p:txBody>
      </p:sp>
      <p:pic>
        <p:nvPicPr>
          <p:cNvPr id="7170" name="Picture 2" descr="C:\Users\ПЛП\Desktop\10054984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851" y="188640"/>
            <a:ext cx="1198938" cy="174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33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Просмотр </a:t>
            </a:r>
            <a:r>
              <a:rPr lang="ru-RU" dirty="0"/>
              <a:t>анимации http://files.school-collection.edu.ru/dlrstore/000009b6-1000-4ddd-8ed3-510047cea5fb/062tkani_rastenij.swf</a:t>
            </a:r>
          </a:p>
          <a:p>
            <a:r>
              <a:rPr lang="ru-RU" dirty="0"/>
              <a:t>Умение  слушать и  выделять главное.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5 этап. Закрепление знаний. </a:t>
            </a:r>
          </a:p>
        </p:txBody>
      </p:sp>
      <p:pic>
        <p:nvPicPr>
          <p:cNvPr id="8194" name="Picture 2" descr="C:\Users\ПЛП\Desktop\uk11823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365104"/>
            <a:ext cx="3319834" cy="232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93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Самопроверка</a:t>
            </a:r>
            <a:r>
              <a:rPr lang="ru-RU" dirty="0"/>
              <a:t>, осуществляют пошаговый самоконтроль. Отвечают на вопросы промежуточного контроля. Анализируют. Контролируют и оценивают результат (Приложение) </a:t>
            </a:r>
          </a:p>
          <a:p>
            <a:r>
              <a:rPr lang="ru-RU" dirty="0"/>
              <a:t>Возвращаясь к проблемному вопросу урока, делают вывод: особенности строения клеток зависит от выполняемых функций.</a:t>
            </a:r>
          </a:p>
          <a:p>
            <a:r>
              <a:rPr lang="ru-RU" dirty="0"/>
              <a:t>Учитель на этом этапе урока организует дифференцированную коррекционную работу, оценивает деятельность учащихся. Учащиеся анализируют свою деятельность на уроке, устанавливают причинно- следственных связи, осуществляют пошаговый контроль по результату.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6 этап. Контроль на этапе окончания учебной </a:t>
            </a:r>
            <a:r>
              <a:rPr lang="ru-RU" dirty="0" smtClean="0"/>
              <a:t>темы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24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32856"/>
            <a:ext cx="8219256" cy="44973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Заполнение </a:t>
            </a:r>
            <a:r>
              <a:rPr lang="ru-RU" dirty="0"/>
              <a:t>графы в таблице «Что узнали», проводят рефлексию своих действий,  самооценку и оценку работы группы.</a:t>
            </a:r>
          </a:p>
          <a:p>
            <a:r>
              <a:rPr lang="ru-RU" dirty="0"/>
              <a:t>Отвечают на вопросы:</a:t>
            </a:r>
          </a:p>
          <a:p>
            <a:r>
              <a:rPr lang="ru-RU" dirty="0"/>
              <a:t> Чему я научился на уроке?</a:t>
            </a:r>
          </a:p>
          <a:p>
            <a:r>
              <a:rPr lang="ru-RU" dirty="0"/>
              <a:t>Продолжи предложение «А узнал…</a:t>
            </a:r>
          </a:p>
          <a:p>
            <a:r>
              <a:rPr lang="ru-RU" dirty="0"/>
              <a:t>Мне понравилось…</a:t>
            </a:r>
          </a:p>
          <a:p>
            <a:r>
              <a:rPr lang="ru-RU" dirty="0"/>
              <a:t>Я затруднялся…</a:t>
            </a:r>
          </a:p>
          <a:p>
            <a:r>
              <a:rPr lang="ru-RU" dirty="0"/>
              <a:t>Моё настроение…»</a:t>
            </a:r>
          </a:p>
          <a:p>
            <a:r>
              <a:rPr lang="ru-RU" dirty="0"/>
              <a:t>Нашей группе удалось найти ответы на вопросы…</a:t>
            </a:r>
          </a:p>
          <a:p>
            <a:r>
              <a:rPr lang="ru-RU" dirty="0"/>
              <a:t> Учитель подводит итог урока вместе с учащимися, отмечает наиболее активных  учеников в каждой группе, наиболее организованных и внимательных, высказывает пожелание каждой группе. Ученики выделяют  и осознают то, что уже усвоено и что ещё подлежит усвоению, если. необходимо, то вносят корректив  в план и способ действия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692696"/>
            <a:ext cx="4906888" cy="1066130"/>
          </a:xfrm>
        </p:spPr>
        <p:txBody>
          <a:bodyPr>
            <a:normAutofit fontScale="90000"/>
          </a:bodyPr>
          <a:lstStyle/>
          <a:p>
            <a:r>
              <a:rPr lang="ru-RU" dirty="0"/>
              <a:t>7 этап. </a:t>
            </a:r>
            <a:r>
              <a:rPr lang="ru-RU" dirty="0" smtClean="0"/>
              <a:t>Рефлексия</a:t>
            </a:r>
            <a:endParaRPr lang="ru-RU" dirty="0"/>
          </a:p>
        </p:txBody>
      </p:sp>
      <p:pic>
        <p:nvPicPr>
          <p:cNvPr id="9218" name="Picture 2" descr="C:\Users\ПЛП\Desktop\0022-022-Refleksij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38"/>
            <a:ext cx="2520280" cy="189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03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068960"/>
            <a:ext cx="8003232" cy="3484984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З</a:t>
            </a:r>
            <a:r>
              <a:rPr lang="ru-RU" sz="2400" dirty="0" smtClean="0"/>
              <a:t>аписывают </a:t>
            </a:r>
            <a:r>
              <a:rPr lang="ru-RU" sz="2400" dirty="0"/>
              <a:t>домашнее задание - читать параграф № 10 (электронное приложение к учебнику </a:t>
            </a:r>
            <a:r>
              <a:rPr lang="ru-RU" sz="2400" dirty="0" err="1"/>
              <a:t>www</a:t>
            </a:r>
            <a:r>
              <a:rPr lang="ru-RU" sz="2400" dirty="0"/>
              <a:t>/</a:t>
            </a:r>
            <a:r>
              <a:rPr lang="ru-RU" sz="2400" dirty="0" err="1"/>
              <a:t>drofa</a:t>
            </a:r>
            <a:r>
              <a:rPr lang="ru-RU" sz="2400" dirty="0"/>
              <a:t>/</a:t>
            </a:r>
            <a:r>
              <a:rPr lang="ru-RU" sz="2400" dirty="0" err="1"/>
              <a:t>ru</a:t>
            </a:r>
            <a:r>
              <a:rPr lang="ru-RU" sz="2400" dirty="0"/>
              <a:t>),</a:t>
            </a:r>
          </a:p>
          <a:p>
            <a:r>
              <a:rPr lang="ru-RU" sz="2400" dirty="0"/>
              <a:t> выполнить  задание № 36, 37, 38 в рабочей тетради. </a:t>
            </a:r>
          </a:p>
          <a:p>
            <a:r>
              <a:rPr lang="ru-RU" sz="2400" dirty="0"/>
              <a:t>Творческое – Подумайте, в каких областях своей деятельности человек использует вещества, выделяемые растениями.</a:t>
            </a:r>
          </a:p>
          <a:p>
            <a:r>
              <a:rPr lang="ru-RU" sz="2400" dirty="0"/>
              <a:t>Какие из тканей растения человек использует в своей деятельности?</a:t>
            </a:r>
          </a:p>
          <a:p>
            <a:r>
              <a:rPr lang="ru-RU" sz="2400" dirty="0"/>
              <a:t>Ученики могут выбрать уровень выполнения задания.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052736"/>
            <a:ext cx="5842992" cy="1435472"/>
          </a:xfrm>
        </p:spPr>
        <p:txBody>
          <a:bodyPr>
            <a:normAutofit fontScale="90000"/>
          </a:bodyPr>
          <a:lstStyle/>
          <a:p>
            <a:r>
              <a:rPr lang="ru-RU" dirty="0"/>
              <a:t>8 этап. Домашнее </a:t>
            </a:r>
            <a:r>
              <a:rPr lang="ru-RU" dirty="0" smtClean="0"/>
              <a:t>задание </a:t>
            </a:r>
            <a:endParaRPr lang="ru-RU" dirty="0"/>
          </a:p>
        </p:txBody>
      </p:sp>
      <p:pic>
        <p:nvPicPr>
          <p:cNvPr id="10242" name="Picture 2" descr="C:\Users\ПЛП\Desktop\Dom_zadan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2826916" cy="2826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92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924944"/>
            <a:ext cx="8003232" cy="3705275"/>
          </a:xfrm>
        </p:spPr>
        <p:txBody>
          <a:bodyPr>
            <a:normAutofit/>
          </a:bodyPr>
          <a:lstStyle/>
          <a:p>
            <a:r>
              <a:rPr lang="ru-RU" dirty="0"/>
              <a:t>В заключительной части урока учащиеся отмечают большой интерес к изучаемой теме, так как на уроке используется поисковая практическая  работа с микроскопом, ответы на вопросы они находят сами,  а не получают в готовом виде. Затруднение вызвали вопросы с выбором нескольких вариантов ответа, поскольку количество таких вопросов в пятом классе невелико и учащимся пока не хватает навыка работы с подобными заданиями.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630491"/>
            <a:ext cx="4186808" cy="1858218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pic>
        <p:nvPicPr>
          <p:cNvPr id="11266" name="Picture 2" descr="C:\Users\ПЛП\Desktop\120814033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30" y="404664"/>
            <a:ext cx="3532045" cy="230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50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Вопросы </a:t>
            </a:r>
            <a:r>
              <a:rPr lang="ru-RU" dirty="0"/>
              <a:t>с выбором одного и нескольких правильных ответов:</a:t>
            </a:r>
          </a:p>
          <a:p>
            <a:r>
              <a:rPr lang="ru-RU" dirty="0"/>
              <a:t>1.	http://files.school-collection.edu.ru/dlrstore/bae32bf7-0a01-022a-00c0-e5b909150c17/%5BBIO6_02-09%5D_%5BQS_03%5D.html</a:t>
            </a:r>
          </a:p>
          <a:p>
            <a:r>
              <a:rPr lang="ru-RU" dirty="0"/>
              <a:t>2.	http://files.school-collection.edu.ru/dlrstore/bae32c3f-0a01-022a-0065-76aaa713fa5d/%5BBIO6_02-09%5D_%5BQS_04%5D.html</a:t>
            </a:r>
          </a:p>
          <a:p>
            <a:r>
              <a:rPr lang="ru-RU" dirty="0"/>
              <a:t>3.	http://files.school-collection.edu.ru/dlrstore/bae32d47-0a01-022a-008c-4c0afc15b4fd/%5BBIO6_02-09%5D_%5BQS_05%5D.html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274638"/>
            <a:ext cx="5338936" cy="1858218"/>
          </a:xfrm>
        </p:spPr>
        <p:txBody>
          <a:bodyPr>
            <a:normAutofit/>
          </a:bodyPr>
          <a:lstStyle/>
          <a:p>
            <a:r>
              <a:rPr lang="ru-RU" dirty="0"/>
              <a:t>Приложение </a:t>
            </a:r>
          </a:p>
        </p:txBody>
      </p:sp>
      <p:pic>
        <p:nvPicPr>
          <p:cNvPr id="12290" name="Picture 2" descr="C:\Users\ПЛП\Desktop\x_89dc5f5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3152874" cy="2364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47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1.	 В.В. Пасечник «Биология. Бактерии, грибы, растения 5класс»: учебник для общеобразовательных учреждений/ В.В. Пасечник, М.: Дрофа, 2014.</a:t>
            </a:r>
          </a:p>
          <a:p>
            <a:r>
              <a:rPr lang="ru-RU" dirty="0"/>
              <a:t>2.	В.В. Пасечник «Биология. Бактерии, грибы, растения 5класс»: рабочая тетрадь к учебнику В.В. Пасечник «Биология. Бактерии, грибы, растения 5класс»: учебник для общеобразовательных учреждений/ В.В. Пасечник, М.: Дрофа, 2014.</a:t>
            </a:r>
          </a:p>
          <a:p>
            <a:r>
              <a:rPr lang="ru-RU" dirty="0"/>
              <a:t>3.	В.В. Пасечник методическое пособие к учебнику  «Биология. Бактерии, грибы, растения 5класс»: учебник для общеобразовательных учреждений/ В.В. Пасечник, М.: Дрофа, 2014.</a:t>
            </a:r>
          </a:p>
          <a:p>
            <a:r>
              <a:rPr lang="ru-RU" dirty="0"/>
              <a:t>4.	</a:t>
            </a:r>
            <a:r>
              <a:rPr lang="ru-RU" dirty="0" err="1"/>
              <a:t>А.А.Калинина</a:t>
            </a:r>
            <a:r>
              <a:rPr lang="ru-RU" dirty="0"/>
              <a:t> Поурочные разработки по биологии –М.:</a:t>
            </a:r>
            <a:r>
              <a:rPr lang="ru-RU" dirty="0" err="1"/>
              <a:t>Вако</a:t>
            </a:r>
            <a:r>
              <a:rPr lang="ru-RU" dirty="0"/>
              <a:t>, 2009</a:t>
            </a:r>
          </a:p>
          <a:p>
            <a:r>
              <a:rPr lang="ru-RU" dirty="0"/>
              <a:t>5.	http://files.school-collection.edu.ru/dlrstore/000009b6-1000-4ddd-8ed3-510047cea5fb/062tkani_rastenij.swf</a:t>
            </a:r>
          </a:p>
          <a:p>
            <a:r>
              <a:rPr lang="ru-RU" dirty="0"/>
              <a:t>6.	http://files.school-collection.edu.ru/dlrstore/bae32bf7-0a01-022a-00c0-e5b909150c17/%5BBIO6_02-09%5D_%5BQS_03%5D.html</a:t>
            </a:r>
          </a:p>
          <a:p>
            <a:r>
              <a:rPr lang="ru-RU" dirty="0"/>
              <a:t>7.	http://files.school-collection.edu.ru/dlrstore/bae32c3f-0a01-022a-0065-76aaa713fa5d/%5BBIO6_02-09%5D_%5BQS_04%5D.html</a:t>
            </a:r>
          </a:p>
          <a:p>
            <a:r>
              <a:rPr lang="ru-RU" dirty="0"/>
              <a:t>8.	http://files.school-collection.edu.ru/dlrstore/bae32d47-0a01-022a-008c-4c0afc15b4fd/%5BBIO6_02-09%5D_%5BQS_05%5D.html</a:t>
            </a:r>
          </a:p>
          <a:p>
            <a:r>
              <a:rPr lang="ru-RU" dirty="0"/>
              <a:t>9.	Электронное приложение к учебнику - </a:t>
            </a:r>
            <a:r>
              <a:rPr lang="ru-RU" dirty="0" err="1" smtClean="0"/>
              <a:t>www</a:t>
            </a:r>
            <a:r>
              <a:rPr lang="ru-RU" dirty="0" smtClean="0"/>
              <a:t>/</a:t>
            </a:r>
            <a:r>
              <a:rPr lang="ru-RU" dirty="0" err="1" smtClean="0"/>
              <a:t>drofa</a:t>
            </a:r>
            <a:r>
              <a:rPr lang="ru-RU" dirty="0" smtClean="0"/>
              <a:t>/</a:t>
            </a:r>
            <a:r>
              <a:rPr lang="ru-RU" dirty="0" err="1" smtClean="0"/>
              <a:t>ru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Список использованной литературы и ресурсов Интернет</a:t>
            </a:r>
          </a:p>
        </p:txBody>
      </p:sp>
      <p:pic>
        <p:nvPicPr>
          <p:cNvPr id="13314" name="Picture 2" descr="C:\Users\ПЛП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093213"/>
            <a:ext cx="2647181" cy="1764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99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сформировать представления о тканях  растительного организма и о функциях, которые они выполняют.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 урока</a:t>
            </a:r>
          </a:p>
        </p:txBody>
      </p:sp>
      <p:pic>
        <p:nvPicPr>
          <p:cNvPr id="2050" name="Picture 2" descr="C:\Users\ПЛП\Desktop\0025-025-Peredvizhenie-veschestv-v-rasten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12976"/>
            <a:ext cx="4367470" cy="327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02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Предметные:</a:t>
            </a:r>
            <a:r>
              <a:rPr lang="ru-RU" dirty="0"/>
              <a:t> учащиеся имеют представление о тканях и выполняемых ими функциях в организме.</a:t>
            </a:r>
          </a:p>
          <a:p>
            <a:r>
              <a:rPr lang="ru-RU" b="1" dirty="0" err="1"/>
              <a:t>Метапредметные</a:t>
            </a:r>
            <a:r>
              <a:rPr lang="ru-RU" b="1" dirty="0"/>
              <a:t>:</a:t>
            </a:r>
            <a:r>
              <a:rPr lang="ru-RU" dirty="0"/>
              <a:t> развивается умение работать с текстом и иллюстрациями учебника, проведение </a:t>
            </a:r>
            <a:r>
              <a:rPr lang="ru-RU" dirty="0" smtClean="0"/>
              <a:t>эксперимента, </a:t>
            </a:r>
            <a:r>
              <a:rPr lang="ru-RU" dirty="0"/>
              <a:t>умение анализировать полученные результаты исследования.</a:t>
            </a:r>
          </a:p>
          <a:p>
            <a:r>
              <a:rPr lang="ru-RU" b="1" dirty="0"/>
              <a:t>Личностные:</a:t>
            </a:r>
            <a:r>
              <a:rPr lang="ru-RU" dirty="0"/>
              <a:t> формируется научное мировоззрение в связи с развитием у учащихся представления о ткани как следующем уровне организации организмов из </a:t>
            </a:r>
            <a:r>
              <a:rPr lang="ru-RU" dirty="0" smtClean="0"/>
              <a:t>клеток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Планируемые результаты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68413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групповая, работа в парах, фронтальная, индивидуальная.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Формы работы учащихся</a:t>
            </a:r>
          </a:p>
        </p:txBody>
      </p:sp>
      <p:pic>
        <p:nvPicPr>
          <p:cNvPr id="3074" name="Picture 2" descr="C:\Users\ПЛП\Desktop\672841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8655"/>
            <a:ext cx="3914878" cy="3540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ЛП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3994256" cy="2951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2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5073427"/>
          </a:xfrm>
        </p:spPr>
        <p:txBody>
          <a:bodyPr/>
          <a:lstStyle/>
          <a:p>
            <a:r>
              <a:rPr lang="ru-RU" sz="2800" dirty="0"/>
              <a:t>компьютер преподавателя с проектором, компьютеры учащихся с выходом в интернет.</a:t>
            </a:r>
          </a:p>
          <a:p>
            <a:r>
              <a:rPr lang="ru-RU" sz="2800" dirty="0"/>
              <a:t>На уроке используются микроскопы и микропрепараты растительных тканей: кожица чешуи лука, ветка липы (поперечный срез), ткани листа, корневой чехлик.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850106"/>
          </a:xfrm>
        </p:spPr>
        <p:txBody>
          <a:bodyPr>
            <a:normAutofit/>
          </a:bodyPr>
          <a:lstStyle/>
          <a:p>
            <a:r>
              <a:rPr lang="ru-RU" sz="3600" dirty="0"/>
              <a:t>Необходимое техническое оборудование </a:t>
            </a:r>
          </a:p>
        </p:txBody>
      </p:sp>
      <p:pic>
        <p:nvPicPr>
          <p:cNvPr id="4098" name="Picture 2" descr="C:\Users\ПЛП\Desktop\750-750-selokfgbgola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21061"/>
            <a:ext cx="2462584" cy="2462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ЛП\Desktop\ogoom.com_1306398558_driver-genius-p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61048"/>
            <a:ext cx="3434283" cy="2518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36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001419"/>
          </a:xfrm>
        </p:spPr>
        <p:txBody>
          <a:bodyPr>
            <a:normAutofit/>
          </a:bodyPr>
          <a:lstStyle/>
          <a:p>
            <a:r>
              <a:rPr lang="ru-RU" sz="2800" b="1" i="1" dirty="0"/>
              <a:t>1 этап. </a:t>
            </a:r>
            <a:r>
              <a:rPr lang="ru-RU" sz="2800" dirty="0"/>
              <a:t>Мотивация (организационный момент). Учитель проверяет готовность рабочего места учащихся на уроке, включает в учебный ритм, создаёт положительный эмоциональный настрой у </a:t>
            </a:r>
            <a:r>
              <a:rPr lang="ru-RU" sz="2800" dirty="0" smtClean="0"/>
              <a:t>обучающихся. </a:t>
            </a:r>
            <a:r>
              <a:rPr lang="ru-RU" sz="2800" dirty="0"/>
              <a:t>Учащиеся эмоционально настраиваются на предстоящую учебную деятельность, принимают правила работы в группе.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643192" cy="850106"/>
          </a:xfrm>
        </p:spPr>
        <p:txBody>
          <a:bodyPr>
            <a:normAutofit/>
          </a:bodyPr>
          <a:lstStyle/>
          <a:p>
            <a:r>
              <a:rPr lang="ru-RU" sz="3600" b="1" i="1" dirty="0"/>
              <a:t>Этапы урока</a:t>
            </a:r>
          </a:p>
        </p:txBody>
      </p:sp>
      <p:pic>
        <p:nvPicPr>
          <p:cNvPr id="5122" name="Picture 2" descr="C:\Users\ПЛП\Desktop\img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860" y="4293096"/>
            <a:ext cx="3226073" cy="2419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20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132856"/>
            <a:ext cx="8265240" cy="2980853"/>
          </a:xfrm>
        </p:spPr>
        <p:txBody>
          <a:bodyPr>
            <a:normAutofit/>
          </a:bodyPr>
          <a:lstStyle/>
          <a:p>
            <a:r>
              <a:rPr lang="ru-RU" dirty="0" smtClean="0"/>
              <a:t>Учащиеся </a:t>
            </a:r>
            <a:r>
              <a:rPr lang="ru-RU" dirty="0"/>
              <a:t>вспоминают ранее изученный материал, отвечают на вопросы</a:t>
            </a:r>
          </a:p>
          <a:p>
            <a:r>
              <a:rPr lang="ru-RU" dirty="0"/>
              <a:t> 1 группа: Докажите, что клетка – самостоятельная живая система</a:t>
            </a:r>
          </a:p>
          <a:p>
            <a:r>
              <a:rPr lang="ru-RU" dirty="0"/>
              <a:t>2 группа: Каково значение движения цитоплазмы?</a:t>
            </a:r>
          </a:p>
          <a:p>
            <a:r>
              <a:rPr lang="ru-RU" dirty="0"/>
              <a:t>3 группа: Как происходит деление клетки?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2 </a:t>
            </a:r>
            <a:r>
              <a:rPr lang="ru-RU" sz="4000" dirty="0" smtClean="0"/>
              <a:t>этап. Актуализация </a:t>
            </a:r>
            <a:r>
              <a:rPr lang="ru-RU" sz="4000" dirty="0"/>
              <a:t>(совместное исследование проблемы) </a:t>
            </a:r>
          </a:p>
        </p:txBody>
      </p:sp>
      <p:pic>
        <p:nvPicPr>
          <p:cNvPr id="1026" name="Picture 2" descr="C:\Users\ПЛП\Desktop\0005-003-Kletochnyj-urove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594445"/>
            <a:ext cx="1688629" cy="2393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ЛП\Desktop\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486" y="4767714"/>
            <a:ext cx="2773165" cy="2018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06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332656"/>
            <a:ext cx="7889521" cy="388843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Учащиеся, вступают в диалог, отвечая на вопросы, начинают заполнять таблицу графы «Знаем», «Хотим узнать», выявляют проблему, проговаривают и осознают её, формулируют цель урока. Учитель на этом этапе актуализирует имеющиеся знания, организует осознание учащимися внутренней потребности к построению учебных действий и фиксированию каждой группой учащимся поставленной задачи углубления знаний по </a:t>
            </a:r>
            <a:r>
              <a:rPr lang="ru-RU" dirty="0" smtClean="0"/>
              <a:t>теме. </a:t>
            </a:r>
            <a:r>
              <a:rPr lang="ru-RU" dirty="0"/>
              <a:t>Ученик учится понимать биологические термины, выражать свои мысли, строить высказывания, слушать и понимать речь другого человека. Используется проблемный вопрос учебника раздела «Подумайте»: Чем можно объяснить особенности строения клеток каждой ткани? </a:t>
            </a:r>
            <a:r>
              <a:rPr lang="ru-RU" smtClean="0"/>
              <a:t>(страница </a:t>
            </a:r>
            <a:r>
              <a:rPr lang="ru-RU"/>
              <a:t>49 </a:t>
            </a:r>
            <a:r>
              <a:rPr lang="ru-RU" smtClean="0"/>
              <a:t>учебника)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 descr="C:\Users\ПЛП\Desktop\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4005064"/>
            <a:ext cx="2041729" cy="2671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2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Участники </a:t>
            </a:r>
            <a:r>
              <a:rPr lang="ru-RU" dirty="0"/>
              <a:t>трёх групп получают микропрепараты и задание: рассмотреть микропрепарат, найти различия в строении клеток разных тканей. Учащиеся работают в группе, фиксируют результаты поиска решений поставленных задач, анализируют и фиксируют результаты работы других групп. Выражают своё отношение к высказываниям одноклассников (межгрупповое взаимодействие). Учитель организует учебное взаимодействие в группах, обсуждение полученных результатов работы. Ученик воспринимает ответы одноклассников, оценивает действий других участников групп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0928" y="661390"/>
            <a:ext cx="6563072" cy="634082"/>
          </a:xfrm>
        </p:spPr>
        <p:txBody>
          <a:bodyPr>
            <a:noAutofit/>
          </a:bodyPr>
          <a:lstStyle/>
          <a:p>
            <a:r>
              <a:rPr lang="ru-RU" sz="3600" dirty="0"/>
              <a:t>3 этап. </a:t>
            </a:r>
            <a:r>
              <a:rPr lang="ru-RU" sz="3600" dirty="0" smtClean="0"/>
              <a:t>Моделирование</a:t>
            </a:r>
            <a:endParaRPr lang="ru-RU" sz="3600" dirty="0"/>
          </a:p>
        </p:txBody>
      </p:sp>
      <p:pic>
        <p:nvPicPr>
          <p:cNvPr id="6146" name="Picture 2" descr="C:\Users\ПЛП\Desktop\229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2193925" cy="121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42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41</TotalTime>
  <Words>907</Words>
  <Application>Microsoft Office PowerPoint</Application>
  <PresentationFormat>Экран (4:3)</PresentationFormat>
  <Paragraphs>86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Твердый переплет</vt:lpstr>
      <vt:lpstr>Методическая разработка урока по теме «Ткани растений» </vt:lpstr>
      <vt:lpstr>Цель  урока</vt:lpstr>
      <vt:lpstr>Планируемые результаты обучения</vt:lpstr>
      <vt:lpstr>Формы работы учащихся</vt:lpstr>
      <vt:lpstr>Необходимое техническое оборудование </vt:lpstr>
      <vt:lpstr>Этапы урока</vt:lpstr>
      <vt:lpstr>2 этап. Актуализация (совместное исследование проблемы) </vt:lpstr>
      <vt:lpstr>Презентация PowerPoint</vt:lpstr>
      <vt:lpstr>3 этап. Моделирование</vt:lpstr>
      <vt:lpstr>4 этап. Переход к решению частных задач</vt:lpstr>
      <vt:lpstr>5 этап. Закрепление знаний. </vt:lpstr>
      <vt:lpstr>6 этап. Контроль на этапе окончания учебной темы</vt:lpstr>
      <vt:lpstr>7 этап. Рефлексия</vt:lpstr>
      <vt:lpstr>8 этап. Домашнее задание </vt:lpstr>
      <vt:lpstr>Заключение</vt:lpstr>
      <vt:lpstr>Приложение </vt:lpstr>
      <vt:lpstr>Список использованной литературы и ресурсов Интернет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разработка урока по теме «Ткани растений» </dc:title>
  <dc:creator>ПЛП</dc:creator>
  <cp:lastModifiedBy>ПЛП</cp:lastModifiedBy>
  <cp:revision>14</cp:revision>
  <dcterms:created xsi:type="dcterms:W3CDTF">2015-03-19T13:44:35Z</dcterms:created>
  <dcterms:modified xsi:type="dcterms:W3CDTF">2015-03-23T11:19:30Z</dcterms:modified>
</cp:coreProperties>
</file>