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8" r:id="rId2"/>
    <p:sldId id="269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6" r:id="rId11"/>
    <p:sldId id="262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050"/>
    <a:srgbClr val="FFFF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C92B2C-FA51-4F4C-95CF-CE6CE9740B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26131-5249-4C47-B1E3-B56B0A6CB5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2B54C-30F5-4F2A-99A7-AE16F695E7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48541C-41C4-45F5-B0D3-7E2703D2D4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48F66-A46B-4599-8967-56F51F98F5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7095-FF90-4846-AD64-670D33B6A0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88F3D-1B53-4A83-B086-9EEAE43F3F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ECF02-AAB5-4E11-9D6A-908654B2D6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01A46-71DB-4655-9BFB-002FDF2EAF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3343-850B-4484-8F4D-A8C0D03F8C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ED8EF-ECAB-4AD6-9C43-1D340C22E4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9D2B1-263D-44FA-824E-5C5DC8AF95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1A24524-B720-4F4D-834E-AAE92B3DBB9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>
          <a:xfrm>
            <a:off x="1763688" y="5517232"/>
            <a:ext cx="7192888" cy="1224136"/>
          </a:xfrm>
        </p:spPr>
        <p:txBody>
          <a:bodyPr/>
          <a:lstStyle/>
          <a:p>
            <a:r>
              <a:rPr lang="ru-RU" dirty="0" smtClean="0"/>
              <a:t>Учитель биологии ГБОУ СОШ №629</a:t>
            </a:r>
          </a:p>
          <a:p>
            <a:r>
              <a:rPr lang="ru-RU" dirty="0" smtClean="0"/>
              <a:t>Агапова У.В.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Выделительная система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нефрона</a:t>
            </a:r>
            <a:endParaRPr 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42992" cy="4495800"/>
          </a:xfrm>
        </p:spPr>
        <p:txBody>
          <a:bodyPr/>
          <a:lstStyle/>
          <a:p>
            <a:r>
              <a:rPr lang="ru-RU" dirty="0"/>
              <a:t>Капсулы и часть канальцев нефрона находятся корковом слое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r>
              <a:rPr lang="ru-RU" dirty="0"/>
              <a:t>Остальные части канальцев и выводные трубки – в почечных пирамидах мозгового слоя</a:t>
            </a:r>
          </a:p>
        </p:txBody>
      </p:sp>
      <p:pic>
        <p:nvPicPr>
          <p:cNvPr id="4" name="Picture 6" descr="neph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916832"/>
            <a:ext cx="2592288" cy="352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427538" y="188913"/>
            <a:ext cx="4546600" cy="1143000"/>
          </a:xfrm>
        </p:spPr>
        <p:txBody>
          <a:bodyPr/>
          <a:lstStyle/>
          <a:p>
            <a:r>
              <a:rPr lang="ru-RU" sz="4000">
                <a:solidFill>
                  <a:srgbClr val="FFFF00"/>
                </a:solidFill>
              </a:rPr>
              <a:t>Механизм образования мочи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4248150" cy="62245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		</a:t>
            </a:r>
            <a:r>
              <a:rPr lang="ru-RU" sz="1800" dirty="0">
                <a:effectLst/>
              </a:rPr>
              <a:t>кровь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effectLst/>
              </a:rPr>
              <a:t>	</a:t>
            </a:r>
            <a:r>
              <a:rPr lang="ru-RU" sz="2800" dirty="0">
                <a:solidFill>
                  <a:srgbClr val="FFFF00"/>
                </a:solidFill>
                <a:effectLst/>
              </a:rPr>
              <a:t>капилляры клубочка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effectLst/>
              </a:rPr>
              <a:t>		</a:t>
            </a:r>
            <a:r>
              <a:rPr lang="ru-RU" sz="1800" dirty="0">
                <a:effectLst/>
              </a:rPr>
              <a:t>отфильтрованные вещества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>
                <a:effectLst/>
              </a:rPr>
              <a:t> 	</a:t>
            </a:r>
            <a:r>
              <a:rPr lang="ru-RU" sz="2800" dirty="0">
                <a:solidFill>
                  <a:srgbClr val="FFFF00"/>
                </a:solidFill>
                <a:effectLst/>
              </a:rPr>
              <a:t>капсула клубочка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effectLst/>
              </a:rPr>
              <a:t>		</a:t>
            </a:r>
            <a:r>
              <a:rPr lang="ru-RU" sz="1800" dirty="0">
                <a:effectLst/>
              </a:rPr>
              <a:t>первичная моча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>
                <a:effectLst/>
              </a:rPr>
              <a:t>	</a:t>
            </a:r>
            <a:r>
              <a:rPr lang="ru-RU" sz="2400" dirty="0">
                <a:solidFill>
                  <a:srgbClr val="FFFF00"/>
                </a:solidFill>
                <a:effectLst/>
              </a:rPr>
              <a:t>каналец нефрона</a:t>
            </a:r>
            <a:endParaRPr lang="ru-RU" sz="1800" dirty="0">
              <a:solidFill>
                <a:srgbClr val="FFFF00"/>
              </a:solidFill>
              <a:effectLst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effectLst/>
              </a:rPr>
              <a:t>		</a:t>
            </a:r>
            <a:r>
              <a:rPr lang="ru-RU" sz="1800" dirty="0">
                <a:effectLst/>
              </a:rPr>
              <a:t>обратное всасывание</a:t>
            </a:r>
            <a:endParaRPr lang="ru-RU" sz="2800" dirty="0">
              <a:effectLst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effectLst/>
              </a:rPr>
              <a:t>	</a:t>
            </a:r>
            <a:r>
              <a:rPr lang="ru-RU" sz="2800" dirty="0">
                <a:solidFill>
                  <a:srgbClr val="FFFF00"/>
                </a:solidFill>
                <a:effectLst/>
              </a:rPr>
              <a:t>капилляры, оплетающие каналец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effectLst/>
              </a:rPr>
              <a:t>		</a:t>
            </a:r>
            <a:r>
              <a:rPr lang="ru-RU" sz="1800" dirty="0">
                <a:effectLst/>
              </a:rPr>
              <a:t>вторичная моча</a:t>
            </a:r>
            <a:r>
              <a:rPr lang="ru-RU" sz="2800" dirty="0">
                <a:effectLst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effectLst/>
              </a:rPr>
              <a:t>	</a:t>
            </a:r>
            <a:r>
              <a:rPr lang="ru-RU" sz="2800" dirty="0">
                <a:solidFill>
                  <a:srgbClr val="FFFF00"/>
                </a:solidFill>
                <a:effectLst/>
              </a:rPr>
              <a:t>почечная лоханка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>
                <a:effectLst/>
              </a:rPr>
              <a:t>	</a:t>
            </a:r>
            <a:r>
              <a:rPr lang="ru-RU" sz="2800" dirty="0">
                <a:effectLst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FFFF00"/>
                </a:solidFill>
                <a:effectLst/>
              </a:rPr>
              <a:t>Мочеточник</a:t>
            </a:r>
            <a:r>
              <a:rPr lang="ru-RU" sz="2800" dirty="0">
                <a:effectLst/>
              </a:rPr>
              <a:t>	</a:t>
            </a:r>
          </a:p>
        </p:txBody>
      </p:sp>
      <p:pic>
        <p:nvPicPr>
          <p:cNvPr id="26633" name="Picture 9" descr="binephr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817" t="11395" r="13982" b="13454"/>
          <a:stretch>
            <a:fillRect/>
          </a:stretch>
        </p:blipFill>
        <p:spPr>
          <a:xfrm>
            <a:off x="4464050" y="1557338"/>
            <a:ext cx="4679950" cy="3286125"/>
          </a:xfrm>
          <a:noFill/>
          <a:ln/>
        </p:spPr>
      </p:pic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042988" y="1889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1042988" y="1196975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042988" y="2133600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1042988" y="2997200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1042988" y="429260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1042988" y="5229225"/>
            <a:ext cx="0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2267744" y="6021288"/>
            <a:ext cx="719857" cy="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059832" y="5733256"/>
            <a:ext cx="25923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Мочевой пузырь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724128" y="6021288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72200" y="566124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Мочеиспускательный канал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6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  <p:bldP spid="266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мочи</a:t>
            </a:r>
            <a:endParaRPr lang="ru-R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сутки через почки проходит 1500 – 1700 л крови</a:t>
            </a:r>
          </a:p>
          <a:p>
            <a:r>
              <a:rPr lang="ru-RU"/>
              <a:t>Образуется 150-170 л первичной мочи</a:t>
            </a:r>
          </a:p>
          <a:p>
            <a:r>
              <a:rPr lang="ru-RU"/>
              <a:t>В сутки выделяется 1,5 – 2 л вторичной мочи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229600" cy="720080"/>
          </a:xfrm>
        </p:spPr>
        <p:txBody>
          <a:bodyPr/>
          <a:lstStyle/>
          <a:p>
            <a:r>
              <a:rPr lang="ru-RU" dirty="0"/>
              <a:t>Значение почек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208823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водно-солевого обмена (удаление избытка воды и минеральных солей)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268760"/>
            <a:ext cx="201622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Поддержание кислотно-щелочного равновесия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1268760"/>
            <a:ext cx="208823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Синтез биологически активных веществ (ферменты и другие химические вещества)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268760"/>
            <a:ext cx="208823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Биологический фильтр (выведение ненужных и вредных веществ)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573016"/>
            <a:ext cx="360040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Сохраняются постоянными объем , осмотическое давление и относительное постоянство химического состава крови и жидкостей тела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573016"/>
            <a:ext cx="208823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Удаление лекарств, ядов и других веществ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76256" y="3573016"/>
            <a:ext cx="201622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кровяного давления, стимуляция процесса кроветворения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475656" y="764704"/>
            <a:ext cx="864096" cy="43204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419872" y="692696"/>
            <a:ext cx="0" cy="5040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436096" y="692696"/>
            <a:ext cx="0" cy="5040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804248" y="692696"/>
            <a:ext cx="936104" cy="5040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2"/>
            <a:endCxn id="10" idx="0"/>
          </p:cNvCxnSpPr>
          <p:nvPr/>
        </p:nvCxnSpPr>
        <p:spPr>
          <a:xfrm>
            <a:off x="1223628" y="2924944"/>
            <a:ext cx="972108" cy="64807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2"/>
            <a:endCxn id="10" idx="0"/>
          </p:cNvCxnSpPr>
          <p:nvPr/>
        </p:nvCxnSpPr>
        <p:spPr>
          <a:xfrm flipH="1">
            <a:off x="2195736" y="2924944"/>
            <a:ext cx="1224136" cy="64807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2"/>
            <a:endCxn id="11" idx="0"/>
          </p:cNvCxnSpPr>
          <p:nvPr/>
        </p:nvCxnSpPr>
        <p:spPr>
          <a:xfrm>
            <a:off x="5616116" y="2924944"/>
            <a:ext cx="0" cy="64807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" idx="2"/>
            <a:endCxn id="12" idx="0"/>
          </p:cNvCxnSpPr>
          <p:nvPr/>
        </p:nvCxnSpPr>
        <p:spPr>
          <a:xfrm>
            <a:off x="7848364" y="2924944"/>
            <a:ext cx="36004" cy="64807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/>
          <a:lstStyle/>
          <a:p>
            <a:r>
              <a:rPr lang="ru-RU" sz="3600" dirty="0" smtClean="0"/>
              <a:t>Мочевыделение – сложный рефлекторный акт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77281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Наполненный мочевой пузырь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83377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Сигнал в нервный центр (головной мозг)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391389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Сокращение мышц мочевого пузыря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492200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Мочевыделение</a:t>
            </a:r>
            <a:endParaRPr lang="ru-RU" sz="2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923928" y="2348880"/>
            <a:ext cx="0" cy="5040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23928" y="3356992"/>
            <a:ext cx="0" cy="64807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23928" y="4437112"/>
            <a:ext cx="0" cy="64807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476672"/>
            <a:ext cx="84249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Раскрыть значение выделительной и 			мочевыделительной системы, строение и 			работа почек.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с особенностями строения и функциями выделительной системы, органов выделения;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Раскрыть роль органов выделения в поддержании гомеостаза;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азвить умение устанавливать связь между строением и выполняемыми функциями;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формировать умение работать с различными источниками информации.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Выделительная система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564904"/>
            <a:ext cx="8208912" cy="2207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i="1" u="sng" dirty="0" smtClean="0"/>
              <a:t>Выделение</a:t>
            </a:r>
            <a:r>
              <a:rPr lang="ru-RU" sz="3200" i="1" dirty="0" smtClean="0"/>
              <a:t> – это процесс удаления из организма соединений, образующихся при обмене веществ</a:t>
            </a:r>
            <a:endParaRPr lang="ru-RU" sz="3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Органы выделения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1692275" y="1341438"/>
            <a:ext cx="1943100" cy="7921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3779838" y="1412875"/>
            <a:ext cx="431800" cy="18002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148263" y="1341438"/>
            <a:ext cx="431800" cy="13668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6084888" y="1268413"/>
            <a:ext cx="2016125" cy="21605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7950" y="2205038"/>
            <a:ext cx="25193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Кожа</a:t>
            </a:r>
          </a:p>
          <a:p>
            <a:pPr algn="ctr"/>
            <a:r>
              <a:rPr lang="ru-RU" sz="2000" b="1"/>
              <a:t>(потовые железы)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700338" y="3213100"/>
            <a:ext cx="21605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Прямая кишка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076825" y="2781300"/>
            <a:ext cx="20161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Лёгкие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084888" y="3644900"/>
            <a:ext cx="287972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Мочевыделительная</a:t>
            </a:r>
          </a:p>
          <a:p>
            <a:pPr algn="ctr"/>
            <a:r>
              <a:rPr lang="ru-RU" sz="2000" b="1"/>
              <a:t>система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  <p:bldP spid="20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Мочевыделительная система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1619250" y="1341438"/>
            <a:ext cx="2160588" cy="1439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0825" y="2852738"/>
            <a:ext cx="32416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Парные почки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716463" y="1268413"/>
            <a:ext cx="1727200" cy="16557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43438" y="3068638"/>
            <a:ext cx="38163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Мочевыводящие пути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716463" y="3860800"/>
            <a:ext cx="3959225" cy="26638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-"/>
            </a:pPr>
            <a:r>
              <a:rPr lang="ru-RU" sz="2400" b="1"/>
              <a:t>Мочеточники</a:t>
            </a:r>
          </a:p>
          <a:p>
            <a:endParaRPr lang="ru-RU" sz="2400" b="1"/>
          </a:p>
          <a:p>
            <a:pPr>
              <a:buFontTx/>
              <a:buChar char="-"/>
            </a:pPr>
            <a:r>
              <a:rPr lang="ru-RU" sz="2400" b="1"/>
              <a:t>Мочевой пузырь</a:t>
            </a:r>
          </a:p>
          <a:p>
            <a:endParaRPr lang="ru-RU" sz="2400" b="1"/>
          </a:p>
          <a:p>
            <a:pPr>
              <a:buFontTx/>
              <a:buChar char="-"/>
            </a:pPr>
            <a:r>
              <a:rPr lang="ru-RU" sz="2400" b="1"/>
              <a:t>Мочеиспускательный</a:t>
            </a:r>
          </a:p>
          <a:p>
            <a:r>
              <a:rPr lang="ru-RU" sz="2400" b="1"/>
              <a:t>канал</a:t>
            </a:r>
          </a:p>
          <a:p>
            <a:pPr>
              <a:buFontTx/>
              <a:buChar char="-"/>
            </a:pP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3" grpId="0" animBg="1"/>
      <p:bldP spid="12294" grpId="0" animBg="1"/>
      <p:bldP spid="122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115888"/>
            <a:ext cx="5051425" cy="1381125"/>
          </a:xfrm>
        </p:spPr>
        <p:txBody>
          <a:bodyPr/>
          <a:lstStyle/>
          <a:p>
            <a:r>
              <a:rPr lang="ru-RU" sz="4000"/>
              <a:t>Мочевыделительная</a:t>
            </a:r>
            <a:br>
              <a:rPr lang="ru-RU" sz="4000"/>
            </a:br>
            <a:r>
              <a:rPr lang="ru-RU" sz="4000"/>
              <a:t> система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55650" y="1557338"/>
            <a:ext cx="2303463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Почки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84213" y="2997200"/>
            <a:ext cx="29511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Мочеточники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1403350" y="4221163"/>
            <a:ext cx="2303463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Мочевой</a:t>
            </a:r>
          </a:p>
          <a:p>
            <a:pPr algn="ctr"/>
            <a:r>
              <a:rPr lang="ru-RU" sz="3200"/>
              <a:t>пузырь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179388" y="5589588"/>
            <a:ext cx="374491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/>
              <a:t>Мочеиспускательный</a:t>
            </a:r>
          </a:p>
          <a:p>
            <a:pPr algn="ctr"/>
            <a:r>
              <a:rPr lang="ru-RU" sz="2800"/>
              <a:t>канал</a:t>
            </a:r>
          </a:p>
        </p:txBody>
      </p:sp>
      <p:pic>
        <p:nvPicPr>
          <p:cNvPr id="14356" name="Picture 20" descr="ur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695" r="26993"/>
          <a:stretch>
            <a:fillRect/>
          </a:stretch>
        </p:blipFill>
        <p:spPr>
          <a:xfrm>
            <a:off x="4779963" y="1196975"/>
            <a:ext cx="3921125" cy="5184775"/>
          </a:xfrm>
          <a:noFill/>
          <a:ln/>
        </p:spPr>
      </p:pic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3059113" y="1773238"/>
            <a:ext cx="4321175" cy="50323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3059113" y="1844675"/>
            <a:ext cx="2881312" cy="7207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3635375" y="3357563"/>
            <a:ext cx="3529013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635375" y="3357563"/>
            <a:ext cx="2520950" cy="2159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3708400" y="4797425"/>
            <a:ext cx="2808288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3924300" y="5300663"/>
            <a:ext cx="2808288" cy="86518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7" grpId="0" animBg="1"/>
      <p:bldP spid="14350" grpId="0" animBg="1"/>
      <p:bldP spid="14352" grpId="0" animBg="1"/>
      <p:bldP spid="14354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0"/>
            <a:ext cx="4906962" cy="1143000"/>
          </a:xfrm>
        </p:spPr>
        <p:txBody>
          <a:bodyPr/>
          <a:lstStyle/>
          <a:p>
            <a:r>
              <a:rPr lang="ru-RU"/>
              <a:t>Строение почки</a:t>
            </a:r>
          </a:p>
        </p:txBody>
      </p:sp>
      <p:pic>
        <p:nvPicPr>
          <p:cNvPr id="16391" name="Picture 7" descr="kidne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4364" r="8369"/>
          <a:stretch>
            <a:fillRect/>
          </a:stretch>
        </p:blipFill>
        <p:spPr>
          <a:xfrm>
            <a:off x="125413" y="765175"/>
            <a:ext cx="4097337" cy="6092825"/>
          </a:xfrm>
          <a:noFill/>
          <a:ln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500563" y="981075"/>
            <a:ext cx="2519362" cy="719138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Корковый слой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3059113" y="1268413"/>
            <a:ext cx="1441450" cy="3603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643438" y="2276475"/>
            <a:ext cx="3384550" cy="792163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Мозговой слой</a:t>
            </a:r>
          </a:p>
          <a:p>
            <a:pPr algn="ctr"/>
            <a:r>
              <a:rPr lang="ru-RU" sz="2400"/>
              <a:t>(почечные пирамиды)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 flipV="1">
            <a:off x="2987675" y="2492375"/>
            <a:ext cx="1655763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3276600" y="2708275"/>
            <a:ext cx="1366838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716463" y="3429000"/>
            <a:ext cx="3024187" cy="6477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Почечная лоханка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1908175" y="3573463"/>
            <a:ext cx="2808288" cy="1428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572000" y="4437063"/>
            <a:ext cx="2879725" cy="720725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Почечная артерия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 flipV="1">
            <a:off x="539750" y="3141663"/>
            <a:ext cx="4032250" cy="16557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427538" y="5661025"/>
            <a:ext cx="2881312" cy="720725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Почечная вена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 flipV="1">
            <a:off x="468313" y="3573463"/>
            <a:ext cx="3959225" cy="24479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400" grpId="0" animBg="1"/>
      <p:bldP spid="16401" grpId="0" animBg="1"/>
      <p:bldP spid="16402" grpId="0" animBg="1"/>
      <p:bldP spid="164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Строение почек</a:t>
            </a:r>
            <a:endParaRPr lang="ru-RU" b="1" i="1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Структурно- функциональной единицей почки является </a:t>
            </a:r>
            <a:r>
              <a:rPr lang="ru-RU" b="1" i="1"/>
              <a:t>нефрон</a:t>
            </a:r>
          </a:p>
          <a:p>
            <a:r>
              <a:rPr lang="ru-RU"/>
              <a:t>Нефроны расположены в корковом веществе</a:t>
            </a:r>
          </a:p>
          <a:p>
            <a:r>
              <a:rPr lang="ru-RU"/>
              <a:t>В нефронах  происходит образование мочи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Строение нефрона</a:t>
            </a:r>
          </a:p>
        </p:txBody>
      </p:sp>
      <p:pic>
        <p:nvPicPr>
          <p:cNvPr id="21510" name="Picture 6" descr="f27-5_nephron_structure_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122" r="23064"/>
          <a:stretch>
            <a:fillRect/>
          </a:stretch>
        </p:blipFill>
        <p:spPr>
          <a:xfrm>
            <a:off x="179388" y="1557338"/>
            <a:ext cx="4321175" cy="4483100"/>
          </a:xfrm>
          <a:noFill/>
          <a:ln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787900" y="1628775"/>
            <a:ext cx="4032250" cy="3887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/>
              <a:t>Каждый нефрон </a:t>
            </a:r>
          </a:p>
          <a:p>
            <a:pPr algn="ctr"/>
            <a:r>
              <a:rPr lang="ru-RU" sz="2800"/>
              <a:t>начинается</a:t>
            </a:r>
          </a:p>
          <a:p>
            <a:pPr algn="ctr"/>
            <a:r>
              <a:rPr lang="ru-RU" sz="2800"/>
              <a:t> микроскопической </a:t>
            </a:r>
          </a:p>
          <a:p>
            <a:pPr algn="ctr"/>
            <a:r>
              <a:rPr lang="ru-RU" sz="2800" b="1"/>
              <a:t>капсулой</a:t>
            </a:r>
            <a:r>
              <a:rPr lang="ru-RU" sz="2800"/>
              <a:t>, от которой</a:t>
            </a:r>
          </a:p>
          <a:p>
            <a:pPr algn="ctr"/>
            <a:r>
              <a:rPr lang="ru-RU" sz="2800"/>
              <a:t>отходит длинный</a:t>
            </a:r>
          </a:p>
          <a:p>
            <a:pPr algn="ctr"/>
            <a:r>
              <a:rPr lang="ru-RU" sz="2800" b="1"/>
              <a:t>каналец нефрона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1" grpId="0" animBg="1"/>
    </p:bldLst>
  </p:timing>
</p:sld>
</file>

<file path=ppt/theme/theme1.xml><?xml version="1.0" encoding="utf-8"?>
<a:theme xmlns:a="http://schemas.openxmlformats.org/drawingml/2006/main" name="Разрез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265</TotalTime>
  <Words>248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Разрез</vt:lpstr>
      <vt:lpstr>Выделительная система</vt:lpstr>
      <vt:lpstr>Слайд 2</vt:lpstr>
      <vt:lpstr>Выделительная система</vt:lpstr>
      <vt:lpstr>Органы выделения</vt:lpstr>
      <vt:lpstr>Мочевыделительная система</vt:lpstr>
      <vt:lpstr>Мочевыделительная  система</vt:lpstr>
      <vt:lpstr>Строение почки</vt:lpstr>
      <vt:lpstr>Строение почек</vt:lpstr>
      <vt:lpstr>Строение нефрона</vt:lpstr>
      <vt:lpstr>Строение нефрона</vt:lpstr>
      <vt:lpstr>Механизм образования мочи</vt:lpstr>
      <vt:lpstr>Образование мочи</vt:lpstr>
      <vt:lpstr>Значение почек</vt:lpstr>
      <vt:lpstr>Мочевыделение – сложный рефлекторный акт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выделения</dc:title>
  <dc:creator>белый лукич</dc:creator>
  <cp:lastModifiedBy>N407</cp:lastModifiedBy>
  <cp:revision>12</cp:revision>
  <dcterms:created xsi:type="dcterms:W3CDTF">2007-02-25T13:34:39Z</dcterms:created>
  <dcterms:modified xsi:type="dcterms:W3CDTF">2015-03-24T07:09:24Z</dcterms:modified>
</cp:coreProperties>
</file>