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" y="0"/>
          <a:ext cx="9143994" cy="6858000"/>
        </p:xfrm>
        <a:graphic>
          <a:graphicData uri="http://schemas.openxmlformats.org/drawingml/2006/table">
            <a:tbl>
              <a:tblPr/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548680"/>
            <a:ext cx="8183880" cy="1296144"/>
          </a:xfrm>
        </p:spPr>
        <p:txBody>
          <a:bodyPr/>
          <a:lstStyle/>
          <a:p>
            <a:r>
              <a:rPr lang="ru-RU" i="1" u="sng" dirty="0" smtClean="0">
                <a:solidFill>
                  <a:srgbClr val="C00000"/>
                </a:solidFill>
              </a:rPr>
              <a:t>Цель урока:</a:t>
            </a:r>
            <a:endParaRPr lang="ru-RU" i="1" u="sng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2276872"/>
            <a:ext cx="8183880" cy="3768236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Познакомить учащихся с уровнем развития культуры Древней Руси, дать характеристику различным её отраслям</a:t>
            </a:r>
            <a:r>
              <a:rPr lang="ru-RU" sz="2800" i="1" dirty="0" smtClean="0"/>
              <a:t>.</a:t>
            </a:r>
            <a:endParaRPr lang="ru-RU" sz="28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20688"/>
            <a:ext cx="7772400" cy="1224136"/>
          </a:xfrm>
        </p:spPr>
        <p:txBody>
          <a:bodyPr/>
          <a:lstStyle/>
          <a:p>
            <a:pPr algn="l"/>
            <a:r>
              <a:rPr lang="ru-RU" u="sng" dirty="0" smtClean="0">
                <a:solidFill>
                  <a:srgbClr val="C00000"/>
                </a:solidFill>
              </a:rPr>
              <a:t>План урока:   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352928" cy="4176464"/>
          </a:xfrm>
        </p:spPr>
        <p:txBody>
          <a:bodyPr>
            <a:normAutofit/>
          </a:bodyPr>
          <a:lstStyle/>
          <a:p>
            <a:pPr marL="493776" indent="-457200" algn="l">
              <a:buAutoNum type="arabicPeriod"/>
            </a:pP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Особенность культуры Древней Руси;</a:t>
            </a:r>
          </a:p>
          <a:p>
            <a:pPr marL="493776" indent="-457200" algn="l">
              <a:buAutoNum type="arabicPeriod"/>
            </a:pP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Устное народное творчество;</a:t>
            </a:r>
          </a:p>
          <a:p>
            <a:pPr marL="493776" indent="-457200" algn="l">
              <a:buAutoNum type="arabicPeriod"/>
            </a:pP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Письменность и грамотность;</a:t>
            </a:r>
          </a:p>
          <a:p>
            <a:pPr marL="493776" indent="-457200" algn="l">
              <a:buAutoNum type="arabicPeriod"/>
            </a:pP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Литература;</a:t>
            </a:r>
          </a:p>
          <a:p>
            <a:pPr marL="493776" indent="-457200" algn="l">
              <a:buAutoNum type="arabicPeriod"/>
            </a:pP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Зодчество и изобразительное искусство.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75788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Культура Древней Руси формировалась под воздействием принятой Владимиром </a:t>
            </a:r>
            <a:r>
              <a:rPr lang="ru-RU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Святославичем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христианской религии и ещё </a:t>
            </a:r>
            <a:r>
              <a:rPr lang="ru-RU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неискоренившимся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в сознании людей, язычества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0" y="0"/>
            <a:ext cx="323528" cy="18864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V="1">
            <a:off x="8964488" y="188641"/>
            <a:ext cx="179512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Содержимое 6" descr="slavyanskie-bog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3816423" cy="4100413"/>
          </a:xfrm>
        </p:spPr>
      </p:pic>
      <p:pic>
        <p:nvPicPr>
          <p:cNvPr id="8" name="Содержимое 7" descr="Крещение-руси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6056" y="692696"/>
            <a:ext cx="3168352" cy="453650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Устное народное творчество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bylin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3168352" cy="4464496"/>
          </a:xfrm>
        </p:spPr>
      </p:pic>
      <p:pic>
        <p:nvPicPr>
          <p:cNvPr id="6" name="Содержимое 5" descr="images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980728"/>
            <a:ext cx="4536504" cy="309634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510583" y="430953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4048" y="980728"/>
            <a:ext cx="3506599" cy="4673186"/>
          </a:xfrm>
        </p:spPr>
        <p:txBody>
          <a:bodyPr>
            <a:normAutofit/>
          </a:bodyPr>
          <a:lstStyle/>
          <a:p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Кирилл и </a:t>
            </a:r>
            <a:r>
              <a:rPr lang="ru-RU" sz="4000" b="1" i="1" u="sng" dirty="0" err="1" smtClean="0"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 создали славянскую азбуку</a:t>
            </a:r>
            <a:endParaRPr lang="ru-RU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002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4098107" cy="576064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641080" cy="1611762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Крещение Руси дало мощный толчок развитию письменности, грамотности. При церквях и монастырях были открыты школы. Обучение велось на родном языке; учили чтению, письму, основам христианского вероучения и счету.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8768.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3607048" cy="4457824"/>
          </a:xfrm>
        </p:spPr>
      </p:pic>
      <p:pic>
        <p:nvPicPr>
          <p:cNvPr id="6" name="Содержимое 5" descr="скачанные файлы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404664"/>
            <a:ext cx="3384376" cy="388843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437112"/>
            <a:ext cx="8183880" cy="18002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Вместо бумаги пользовались березовой корой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i="1" u="sng" dirty="0" smtClean="0">
                <a:solidFill>
                  <a:schemeClr val="accent1">
                    <a:lumMod val="50000"/>
                  </a:schemeClr>
                </a:solidFill>
              </a:rPr>
              <a:t>берестой</a:t>
            </a:r>
            <a:endParaRPr lang="ru-RU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200730_html_2820eb4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208912" cy="410326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533400"/>
            <a:ext cx="4010592" cy="591344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99992" y="1124744"/>
            <a:ext cx="4010655" cy="532859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Первыми литературными  произведениями были летописи. Древнейшая дошедшая до нас летопись «Повесть временных лет», созданная примерно в  1113 году монахом Киево-Печерского монастыря Нестором.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качанные файлы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3507557" cy="489654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85590"/>
            <a:ext cx="8424936" cy="1467746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Иларион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– первый киевский митрополит, создавший целый ряд произведений в жанре слова – торжественного и поучающего обращения. Наиболее известным является его «Слово о Законе и Благодати».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10b96be45c00b4311d919049f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2957392" cy="4179780"/>
          </a:xfrm>
        </p:spPr>
      </p:pic>
      <p:pic>
        <p:nvPicPr>
          <p:cNvPr id="6" name="Содержимое 5" descr="223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95924" y="548680"/>
            <a:ext cx="5039090" cy="324036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437112"/>
            <a:ext cx="8183880" cy="15979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Зодчество и изобразительное искусство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В 989 году князь Владимир заложил в Киеве церковь Успения Пресвятой Богородицы</a:t>
            </a: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9" y="620688"/>
            <a:ext cx="5760640" cy="36607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" y="0"/>
          <a:ext cx="9143994" cy="6858000"/>
        </p:xfrm>
        <a:graphic>
          <a:graphicData uri="http://schemas.openxmlformats.org/drawingml/2006/table">
            <a:tbl>
              <a:tblPr/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251722"/>
          </a:xfrm>
        </p:spPr>
        <p:txBody>
          <a:bodyPr/>
          <a:lstStyle/>
          <a:p>
            <a:r>
              <a:rPr lang="ru-RU" dirty="0" smtClean="0"/>
              <a:t>Софийский собор в Киеве</a:t>
            </a:r>
            <a:endParaRPr lang="ru-RU" dirty="0"/>
          </a:p>
        </p:txBody>
      </p:sp>
      <p:pic>
        <p:nvPicPr>
          <p:cNvPr id="5" name="Содержимое 4" descr="49631372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4176464" cy="2847941"/>
          </a:xfrm>
        </p:spPr>
      </p:pic>
      <p:pic>
        <p:nvPicPr>
          <p:cNvPr id="6" name="Содержимое 5" descr="Sofiyskiy_sobor2_en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476672"/>
            <a:ext cx="3930650" cy="410004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79512" y="5589240"/>
            <a:ext cx="9073008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Убранство Софийского собора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ages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3672408" cy="4680519"/>
          </a:xfrm>
        </p:spPr>
      </p:pic>
      <p:pic>
        <p:nvPicPr>
          <p:cNvPr id="10" name="Содержимое 9" descr="00b27dd6fc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036730"/>
            <a:ext cx="3930650" cy="383243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Фреска в Софийском соборе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atta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7609840" cy="433893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73594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Храмы Древней Руси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Saint_Dmitry_Cathedral_in_Vladimi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9916" y="530225"/>
            <a:ext cx="3281105" cy="4389438"/>
          </a:xfrm>
        </p:spPr>
      </p:pic>
      <p:pic>
        <p:nvPicPr>
          <p:cNvPr id="6" name="Содержимое 5" descr="2426707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548681"/>
            <a:ext cx="4114800" cy="439248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48680"/>
            <a:ext cx="7772400" cy="136815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Работа со словарем: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2204864"/>
            <a:ext cx="7772400" cy="4032448"/>
          </a:xfrm>
        </p:spPr>
        <p:txBody>
          <a:bodyPr>
            <a:normAutofit/>
          </a:bodyPr>
          <a:lstStyle/>
          <a:p>
            <a:pPr algn="l"/>
            <a:r>
              <a:rPr lang="ru-RU" sz="3200" b="1" u="sng" dirty="0" smtClean="0">
                <a:solidFill>
                  <a:srgbClr val="C00000"/>
                </a:solidFill>
              </a:rPr>
              <a:t>ЖИТИЕ</a:t>
            </a:r>
          </a:p>
          <a:p>
            <a:pPr algn="l"/>
            <a:endParaRPr lang="ru-RU" sz="3200" b="1" u="sng" dirty="0" smtClean="0">
              <a:solidFill>
                <a:srgbClr val="C00000"/>
              </a:solidFill>
            </a:endParaRPr>
          </a:p>
          <a:p>
            <a:pPr algn="l"/>
            <a:r>
              <a:rPr lang="ru-RU" sz="3200" b="1" u="sng" dirty="0" smtClean="0">
                <a:solidFill>
                  <a:srgbClr val="C00000"/>
                </a:solidFill>
              </a:rPr>
              <a:t>МИНИАТЮРА</a:t>
            </a:r>
          </a:p>
          <a:p>
            <a:pPr algn="l"/>
            <a:endParaRPr lang="ru-RU" sz="3200" b="1" u="sng" dirty="0" smtClean="0">
              <a:solidFill>
                <a:srgbClr val="C00000"/>
              </a:solidFill>
            </a:endParaRPr>
          </a:p>
          <a:p>
            <a:pPr algn="l"/>
            <a:r>
              <a:rPr lang="ru-RU" sz="3200" b="1" u="sng" dirty="0" smtClean="0">
                <a:solidFill>
                  <a:srgbClr val="C00000"/>
                </a:solidFill>
              </a:rPr>
              <a:t>ПАТРИОТИЗМ</a:t>
            </a:r>
          </a:p>
          <a:p>
            <a:pPr algn="l"/>
            <a:endParaRPr lang="ru-RU" sz="3200" b="1" u="sng" dirty="0" smtClean="0">
              <a:solidFill>
                <a:srgbClr val="C00000"/>
              </a:solidFill>
            </a:endParaRPr>
          </a:p>
          <a:p>
            <a:pPr algn="l"/>
            <a:r>
              <a:rPr lang="ru-RU" sz="3200" b="1" u="sng" dirty="0" smtClean="0">
                <a:solidFill>
                  <a:srgbClr val="C00000"/>
                </a:solidFill>
              </a:rPr>
              <a:t>САМОБЫТНЫЙ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83880" cy="58485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Домашнее задание: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0" i="1" dirty="0" smtClean="0">
                <a:solidFill>
                  <a:srgbClr val="C00000"/>
                </a:solidFill>
              </a:rPr>
              <a:t>Подготовить творческие задания (презентации, рефераты) по теме «Культура Древней Руси»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" y="0"/>
          <a:ext cx="9143994" cy="6858000"/>
        </p:xfrm>
        <a:graphic>
          <a:graphicData uri="http://schemas.openxmlformats.org/drawingml/2006/table">
            <a:tbl>
              <a:tblPr/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" y="0"/>
          <a:ext cx="9143994" cy="6858000"/>
        </p:xfrm>
        <a:graphic>
          <a:graphicData uri="http://schemas.openxmlformats.org/drawingml/2006/table">
            <a:tbl>
              <a:tblPr/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" y="0"/>
          <a:ext cx="9143994" cy="6858000"/>
        </p:xfrm>
        <a:graphic>
          <a:graphicData uri="http://schemas.openxmlformats.org/drawingml/2006/table">
            <a:tbl>
              <a:tblPr/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" y="0"/>
          <a:ext cx="9143994" cy="6858000"/>
        </p:xfrm>
        <a:graphic>
          <a:graphicData uri="http://schemas.openxmlformats.org/drawingml/2006/table">
            <a:tbl>
              <a:tblPr/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" y="0"/>
          <a:ext cx="9143994" cy="6858000"/>
        </p:xfrm>
        <a:graphic>
          <a:graphicData uri="http://schemas.openxmlformats.org/drawingml/2006/table">
            <a:tbl>
              <a:tblPr/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" y="0"/>
          <a:ext cx="9143994" cy="6858000"/>
        </p:xfrm>
        <a:graphic>
          <a:graphicData uri="http://schemas.openxmlformats.org/drawingml/2006/table">
            <a:tbl>
              <a:tblPr/>
              <a:tblGrid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  <a:gridCol w="537882"/>
              </a:tblGrid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6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1" i="0" u="none" strike="noStrike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6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6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6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600" b="1" i="0" u="none" strike="noStrike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36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36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259228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Тема урока: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Культура Древней Руси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0px-Vladimir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068960"/>
            <a:ext cx="3033464" cy="3412647"/>
          </a:xfrm>
        </p:spPr>
      </p:pic>
      <p:pic>
        <p:nvPicPr>
          <p:cNvPr id="6" name="Содержимое 5" descr="скачанные файлы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2276872"/>
            <a:ext cx="4680520" cy="288032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108</TotalTime>
  <Words>269</Words>
  <Application>Microsoft Office PowerPoint</Application>
  <PresentationFormat>Экран (4:3)</PresentationFormat>
  <Paragraphs>479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Тема урока:  Культура Древней Руси</vt:lpstr>
      <vt:lpstr>Цель урока:</vt:lpstr>
      <vt:lpstr>План урока:   </vt:lpstr>
      <vt:lpstr>Культура Древней Руси формировалась под воздействием принятой Владимиром Святославичем христианской религии и ещё неискоренившимся, в сознании людей, язычества</vt:lpstr>
      <vt:lpstr>Устное народное творчество</vt:lpstr>
      <vt:lpstr>Слайд 14</vt:lpstr>
      <vt:lpstr>Крещение Руси дало мощный толчок развитию письменности, грамотности. При церквях и монастырях были открыты школы. Обучение велось на родном языке; учили чтению, письму, основам христианского вероучения и счету.</vt:lpstr>
      <vt:lpstr>Вместо бумаги пользовались березовой корой - берестой</vt:lpstr>
      <vt:lpstr>Литература</vt:lpstr>
      <vt:lpstr>Иларион – первый киевский митрополит, создавший целый ряд произведений в жанре слова – торжественного и поучающего обращения. Наиболее известным является его «Слово о Законе и Благодати».</vt:lpstr>
      <vt:lpstr>Зодчество и изобразительное искусство В 989 году князь Владимир заложил в Киеве церковь Успения Пресвятой Богородицы</vt:lpstr>
      <vt:lpstr>Софийский собор в Киеве</vt:lpstr>
      <vt:lpstr>Убранство Софийского собора</vt:lpstr>
      <vt:lpstr>Фреска в Софийском соборе</vt:lpstr>
      <vt:lpstr>Храмы Древней Руси</vt:lpstr>
      <vt:lpstr>Работа со словарем:</vt:lpstr>
      <vt:lpstr>Домашнее задание:   Подготовить творческие задания (презентации, рефераты) по теме «Культура Древней Руси»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</dc:creator>
  <cp:lastModifiedBy>павел</cp:lastModifiedBy>
  <cp:revision>13</cp:revision>
  <dcterms:created xsi:type="dcterms:W3CDTF">2015-02-01T16:05:36Z</dcterms:created>
  <dcterms:modified xsi:type="dcterms:W3CDTF">2015-02-02T07:48:23Z</dcterms:modified>
</cp:coreProperties>
</file>