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DA3B0-0ED6-416F-89D6-9767D5A1AA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71B35-18BC-4EE1-ADA6-EBE782E277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65A60-70CF-436B-8142-3464B0E8CF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237D0-CB9A-4F6C-AB9D-E8624DC26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33E5A-9909-429D-B97F-9E1D97681F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1CDC3-032A-4024-A8FF-B398C8D505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A4283-2CC3-4BA3-AD75-B7A3F97211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472F6-29D4-4091-AE31-74A61862E5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EEE18-74AC-4667-86F7-86E3E61FFA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C4CEC-E353-447A-BB8A-BDE0940FEF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1925A-7B5E-4AA8-A404-76C9F95EE5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4E36B60-6D82-41C9-BDF4-B64700E151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Турнир Знатоков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4414" y="2285992"/>
            <a:ext cx="6715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Внеклассное мероприятие для учащихся 6-х классов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786874" cy="1500198"/>
          </a:xfrm>
        </p:spPr>
        <p:txBody>
          <a:bodyPr/>
          <a:lstStyle/>
          <a:p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chemeClr val="accent2"/>
                </a:solidFill>
              </a:rPr>
              <a:t>Назовите </a:t>
            </a:r>
            <a:r>
              <a:rPr lang="ru-RU" sz="3600" b="1" dirty="0" smtClean="0">
                <a:solidFill>
                  <a:schemeClr val="accent2"/>
                </a:solidFill>
              </a:rPr>
              <a:t>наибольшую из предложенных единиц измерения информации</a:t>
            </a:r>
            <a:r>
              <a:rPr lang="ru-RU" sz="3600" b="1" dirty="0" smtClean="0">
                <a:solidFill>
                  <a:schemeClr val="accent2"/>
                </a:solidFill>
              </a:rPr>
              <a:t>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2428868"/>
            <a:ext cx="2786082" cy="783193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А: бит 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4929190" y="2428868"/>
            <a:ext cx="3286148" cy="783193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/>
              <a:t>B</a:t>
            </a:r>
            <a:r>
              <a:rPr lang="ru-RU" sz="4000" dirty="0" smtClean="0"/>
              <a:t>: байт 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785786" y="4214818"/>
            <a:ext cx="2786082" cy="783193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/>
              <a:t>C</a:t>
            </a:r>
            <a:r>
              <a:rPr lang="ru-RU" sz="4000" dirty="0" smtClean="0"/>
              <a:t>: килобит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072066" y="4214818"/>
            <a:ext cx="3214710" cy="783193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/>
              <a:t>D</a:t>
            </a:r>
            <a:r>
              <a:rPr lang="ru-RU" sz="4000" dirty="0" smtClean="0"/>
              <a:t>: килобайт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786874" cy="1500198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2"/>
                </a:solidFill>
              </a:rPr>
              <a:t>Назовите </a:t>
            </a:r>
            <a:r>
              <a:rPr lang="ru-RU" sz="3600" b="1" dirty="0" smtClean="0">
                <a:solidFill>
                  <a:schemeClr val="accent2"/>
                </a:solidFill>
              </a:rPr>
              <a:t>устройство</a:t>
            </a:r>
            <a:r>
              <a:rPr lang="ru-RU" sz="3600" dirty="0" smtClean="0">
                <a:solidFill>
                  <a:schemeClr val="accent2"/>
                </a:solidFill>
              </a:rPr>
              <a:t> </a:t>
            </a:r>
            <a:r>
              <a:rPr lang="ru-RU" sz="3600" b="1" dirty="0" smtClean="0">
                <a:solidFill>
                  <a:schemeClr val="accent2"/>
                </a:solidFill>
              </a:rPr>
              <a:t>ввода </a:t>
            </a:r>
            <a:r>
              <a:rPr lang="en-US" sz="3600" b="1" dirty="0" smtClean="0">
                <a:solidFill>
                  <a:schemeClr val="accent2"/>
                </a:solidFill>
              </a:rPr>
              <a:t/>
            </a:r>
            <a:br>
              <a:rPr lang="en-US" sz="3600" b="1" dirty="0" smtClean="0">
                <a:solidFill>
                  <a:schemeClr val="accent2"/>
                </a:solidFill>
              </a:rPr>
            </a:br>
            <a:r>
              <a:rPr lang="ru-RU" sz="3600" b="1" dirty="0" smtClean="0">
                <a:solidFill>
                  <a:schemeClr val="accent2"/>
                </a:solidFill>
              </a:rPr>
              <a:t>информации</a:t>
            </a:r>
            <a:endParaRPr lang="ru-RU" sz="3600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2428868"/>
            <a:ext cx="3643338" cy="715089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/>
              <a:t>А: мышь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857752" y="2428868"/>
            <a:ext cx="3786214" cy="715089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B</a:t>
            </a:r>
            <a:r>
              <a:rPr lang="ru-RU" sz="3600" dirty="0" smtClean="0"/>
              <a:t>: монитор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57158" y="3786190"/>
            <a:ext cx="3643338" cy="646986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ru-RU" sz="3200" dirty="0" smtClean="0"/>
              <a:t>: системный блок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929190" y="3786190"/>
            <a:ext cx="3857652" cy="646986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D</a:t>
            </a:r>
            <a:r>
              <a:rPr lang="ru-RU" sz="3200" dirty="0" smtClean="0"/>
              <a:t>: принтер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786874" cy="1500198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2"/>
                </a:solidFill>
              </a:rPr>
              <a:t>Назовите </a:t>
            </a:r>
            <a:r>
              <a:rPr lang="ru-RU" sz="3600" b="1" dirty="0" smtClean="0">
                <a:solidFill>
                  <a:schemeClr val="accent2"/>
                </a:solidFill>
              </a:rPr>
              <a:t>устройство</a:t>
            </a:r>
            <a:r>
              <a:rPr lang="ru-RU" sz="3600" dirty="0" smtClean="0">
                <a:solidFill>
                  <a:schemeClr val="accent2"/>
                </a:solidFill>
              </a:rPr>
              <a:t> </a:t>
            </a:r>
            <a:r>
              <a:rPr lang="ru-RU" sz="3600" b="1" dirty="0" smtClean="0">
                <a:solidFill>
                  <a:schemeClr val="accent2"/>
                </a:solidFill>
              </a:rPr>
              <a:t>вывода информации</a:t>
            </a:r>
            <a:endParaRPr lang="ru-RU" sz="3600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2428868"/>
            <a:ext cx="3643338" cy="715089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/>
              <a:t>А: мышь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857752" y="2428868"/>
            <a:ext cx="3786214" cy="715089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B</a:t>
            </a:r>
            <a:r>
              <a:rPr lang="ru-RU" sz="3600" dirty="0" smtClean="0"/>
              <a:t>: монитор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57158" y="3786190"/>
            <a:ext cx="3643338" cy="646986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ru-RU" sz="3200" dirty="0" smtClean="0"/>
              <a:t>: системный блок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929190" y="3786190"/>
            <a:ext cx="3857652" cy="646986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D</a:t>
            </a:r>
            <a:r>
              <a:rPr lang="ru-RU" sz="3200" dirty="0" smtClean="0"/>
              <a:t>: сканер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786874" cy="1500198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2"/>
                </a:solidFill>
              </a:rPr>
              <a:t>Кто может заразить компьютер?</a:t>
            </a:r>
            <a:endParaRPr lang="ru-RU" sz="3600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2428868"/>
            <a:ext cx="3643338" cy="715089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/>
              <a:t>А: бациллы 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857752" y="2428868"/>
            <a:ext cx="3786214" cy="715089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B</a:t>
            </a:r>
            <a:r>
              <a:rPr lang="ru-RU" sz="3600" dirty="0" smtClean="0"/>
              <a:t>: микробы 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57158" y="3786190"/>
            <a:ext cx="3643338" cy="646986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ru-RU" sz="3200" dirty="0" smtClean="0"/>
              <a:t>: вирусы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929190" y="3786190"/>
            <a:ext cx="3857652" cy="646986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D</a:t>
            </a:r>
            <a:r>
              <a:rPr lang="ru-RU" sz="3200" dirty="0" smtClean="0"/>
              <a:t>:паразиты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83122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Второй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тур </a:t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«Найди термины»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285720" y="1142984"/>
            <a:ext cx="8429684" cy="392909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2"/>
                </a:solidFill>
              </a:rPr>
              <a:t>Его политический курс ориентировался на либеральные идеи</a:t>
            </a:r>
            <a:endParaRPr lang="ru-RU" sz="36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285720" y="1142984"/>
            <a:ext cx="8429684" cy="392909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3600" b="1" dirty="0" smtClean="0">
                <a:solidFill>
                  <a:schemeClr val="accent2"/>
                </a:solidFill>
              </a:rPr>
              <a:t>«На </a:t>
            </a:r>
            <a:r>
              <a:rPr lang="ru-RU" sz="3600" b="1" dirty="0" smtClean="0">
                <a:solidFill>
                  <a:schemeClr val="accent2"/>
                </a:solidFill>
              </a:rPr>
              <a:t>Федора зря думаешь»,- сказала </a:t>
            </a:r>
            <a:r>
              <a:rPr lang="ru-RU" sz="3600" b="1" dirty="0" smtClean="0">
                <a:solidFill>
                  <a:schemeClr val="accent2"/>
                </a:solidFill>
              </a:rPr>
              <a:t>Настя</a:t>
            </a:r>
            <a:endParaRPr lang="ru-RU" sz="36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285720" y="1142984"/>
            <a:ext cx="8429684" cy="392909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2"/>
                </a:solidFill>
              </a:rPr>
              <a:t>На форуме было много украинцев и русских – выходцев из бывшего Советского Союза</a:t>
            </a:r>
            <a:endParaRPr lang="ru-RU" sz="36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285720" y="1142984"/>
            <a:ext cx="8429684" cy="392909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2"/>
                </a:solidFill>
              </a:rPr>
              <a:t>Порядок у </a:t>
            </a:r>
            <a:r>
              <a:rPr lang="ru-RU" sz="3600" b="1" dirty="0" err="1" smtClean="0">
                <a:solidFill>
                  <a:schemeClr val="accent2"/>
                </a:solidFill>
              </a:rPr>
              <a:t>Менташина</a:t>
            </a:r>
            <a:r>
              <a:rPr lang="ru-RU" sz="3600" b="1" dirty="0" smtClean="0">
                <a:solidFill>
                  <a:schemeClr val="accent2"/>
                </a:solidFill>
              </a:rPr>
              <a:t> в квартире был не ахти какой</a:t>
            </a:r>
            <a:endParaRPr lang="ru-RU" sz="36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285720" y="1142984"/>
            <a:ext cx="8429684" cy="392909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2"/>
                </a:solidFill>
              </a:rPr>
              <a:t>И только уже будучи на пароме, </a:t>
            </a:r>
            <a:r>
              <a:rPr lang="ru-RU" sz="3600" b="1" dirty="0" err="1" smtClean="0">
                <a:solidFill>
                  <a:schemeClr val="accent2"/>
                </a:solidFill>
              </a:rPr>
              <a:t>Нюра</a:t>
            </a:r>
            <a:r>
              <a:rPr lang="ru-RU" sz="3600" b="1" dirty="0" smtClean="0">
                <a:solidFill>
                  <a:schemeClr val="accent2"/>
                </a:solidFill>
              </a:rPr>
              <a:t> вспомнила об этом</a:t>
            </a:r>
            <a:endParaRPr lang="ru-RU" sz="36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83122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Первый тур </a:t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«Ответь правильно!»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285720" y="1142984"/>
            <a:ext cx="8429684" cy="392909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3600" b="1" dirty="0" smtClean="0">
                <a:solidFill>
                  <a:schemeClr val="accent2"/>
                </a:solidFill>
              </a:rPr>
              <a:t>Только после этого Митя понял, где находится на диске так называемая «таблица размещения файлов</a:t>
            </a:r>
            <a:r>
              <a:rPr lang="ru-RU" sz="3600" b="1" dirty="0" smtClean="0">
                <a:solidFill>
                  <a:schemeClr val="accent2"/>
                </a:solidFill>
              </a:rPr>
              <a:t>»</a:t>
            </a:r>
            <a:endParaRPr lang="ru-RU" sz="36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83122"/>
          </a:xfrm>
        </p:spPr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>Третий тур </a:t>
            </a:r>
            <a:r>
              <a:rPr lang="ru-RU" b="1" dirty="0" smtClean="0">
                <a:solidFill>
                  <a:schemeClr val="accent2"/>
                </a:solidFill>
              </a:rPr>
              <a:t/>
            </a:r>
            <a:br>
              <a:rPr lang="ru-RU" b="1" dirty="0" smtClean="0">
                <a:solidFill>
                  <a:schemeClr val="accent2"/>
                </a:solidFill>
              </a:rPr>
            </a:br>
            <a:r>
              <a:rPr lang="ru-RU" b="1" dirty="0" smtClean="0">
                <a:solidFill>
                  <a:schemeClr val="accent2"/>
                </a:solidFill>
              </a:rPr>
              <a:t>«</a:t>
            </a:r>
            <a:r>
              <a:rPr lang="ru-RU" b="1" dirty="0" smtClean="0">
                <a:solidFill>
                  <a:schemeClr val="accent2"/>
                </a:solidFill>
              </a:rPr>
              <a:t>Подумай и ответь»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29718" cy="2143116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accent2"/>
                </a:solidFill>
              </a:rPr>
              <a:t>Информацию, не зависящую от чьего-либо мнения или суждения, называют</a:t>
            </a:r>
            <a:r>
              <a:rPr lang="ru-RU" sz="4000" b="1" dirty="0" smtClean="0">
                <a:solidFill>
                  <a:schemeClr val="accent2"/>
                </a:solidFill>
              </a:rPr>
              <a:t>:</a:t>
            </a:r>
            <a:endParaRPr lang="ru-RU" sz="4000" dirty="0">
              <a:solidFill>
                <a:schemeClr val="accent2"/>
              </a:solidFill>
            </a:endParaRPr>
          </a:p>
        </p:txBody>
      </p:sp>
      <p:sp>
        <p:nvSpPr>
          <p:cNvPr id="4" name="8-конечная звезда 3"/>
          <p:cNvSpPr/>
          <p:nvPr/>
        </p:nvSpPr>
        <p:spPr>
          <a:xfrm>
            <a:off x="357158" y="2571744"/>
            <a:ext cx="857256" cy="71438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A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5" name="8-конечная звезда 4"/>
          <p:cNvSpPr/>
          <p:nvPr/>
        </p:nvSpPr>
        <p:spPr>
          <a:xfrm>
            <a:off x="357158" y="3857628"/>
            <a:ext cx="857256" cy="71438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B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6" name="8-конечная звезда 5"/>
          <p:cNvSpPr/>
          <p:nvPr/>
        </p:nvSpPr>
        <p:spPr>
          <a:xfrm>
            <a:off x="357158" y="5214950"/>
            <a:ext cx="857256" cy="71438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C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7" name="8-конечная звезда 6"/>
          <p:cNvSpPr/>
          <p:nvPr/>
        </p:nvSpPr>
        <p:spPr>
          <a:xfrm>
            <a:off x="5286380" y="3929066"/>
            <a:ext cx="857256" cy="71438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E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8" name="8-конечная звезда 7"/>
          <p:cNvSpPr/>
          <p:nvPr/>
        </p:nvSpPr>
        <p:spPr>
          <a:xfrm>
            <a:off x="5214942" y="2500306"/>
            <a:ext cx="857256" cy="71438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D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1214414" y="2571744"/>
            <a:ext cx="2286016" cy="78581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2"/>
                </a:solidFill>
              </a:rPr>
              <a:t>достоверной</a:t>
            </a: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24" name="Блок-схема: альтернативный процесс 23"/>
          <p:cNvSpPr/>
          <p:nvPr/>
        </p:nvSpPr>
        <p:spPr>
          <a:xfrm>
            <a:off x="1214414" y="3786190"/>
            <a:ext cx="2286016" cy="78581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800" dirty="0" smtClean="0">
                <a:solidFill>
                  <a:schemeClr val="accent2"/>
                </a:solidFill>
              </a:rPr>
              <a:t>актуальной</a:t>
            </a: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27" name="Блок-схема: альтернативный процесс 26"/>
          <p:cNvSpPr/>
          <p:nvPr/>
        </p:nvSpPr>
        <p:spPr>
          <a:xfrm>
            <a:off x="1214414" y="5214950"/>
            <a:ext cx="2286016" cy="78581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800" dirty="0" smtClean="0">
                <a:solidFill>
                  <a:schemeClr val="accent2"/>
                </a:solidFill>
              </a:rPr>
              <a:t>объективной</a:t>
            </a: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28" name="Блок-схема: альтернативный процесс 27"/>
          <p:cNvSpPr/>
          <p:nvPr/>
        </p:nvSpPr>
        <p:spPr>
          <a:xfrm>
            <a:off x="6072198" y="2500306"/>
            <a:ext cx="2286016" cy="78581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800" dirty="0" smtClean="0">
                <a:solidFill>
                  <a:schemeClr val="accent2"/>
                </a:solidFill>
              </a:rPr>
              <a:t>полезной</a:t>
            </a: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29" name="Блок-схема: альтернативный процесс 28"/>
          <p:cNvSpPr/>
          <p:nvPr/>
        </p:nvSpPr>
        <p:spPr>
          <a:xfrm>
            <a:off x="6143636" y="3857628"/>
            <a:ext cx="2286016" cy="78581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800" dirty="0" smtClean="0">
                <a:solidFill>
                  <a:schemeClr val="accent2"/>
                </a:solidFill>
              </a:rPr>
              <a:t>понятной</a:t>
            </a:r>
            <a:endParaRPr lang="ru-RU" sz="2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14" grpId="0" animBg="1"/>
      <p:bldP spid="24" grpId="0" animBg="1"/>
      <p:bldP spid="27" grpId="0" animBg="1"/>
      <p:bldP spid="28" grpId="0" animBg="1"/>
      <p:bldP spid="2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29718" cy="1857364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accent2"/>
                </a:solidFill>
              </a:rPr>
              <a:t>Наибольший объем информации человек получает при помощи:</a:t>
            </a:r>
            <a:endParaRPr lang="ru-RU" sz="4000" dirty="0">
              <a:solidFill>
                <a:schemeClr val="accent2"/>
              </a:solidFill>
            </a:endParaRPr>
          </a:p>
        </p:txBody>
      </p:sp>
      <p:sp>
        <p:nvSpPr>
          <p:cNvPr id="4" name="8-конечная звезда 3"/>
          <p:cNvSpPr/>
          <p:nvPr/>
        </p:nvSpPr>
        <p:spPr>
          <a:xfrm>
            <a:off x="357158" y="2571744"/>
            <a:ext cx="857256" cy="71438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A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5" name="8-конечная звезда 4"/>
          <p:cNvSpPr/>
          <p:nvPr/>
        </p:nvSpPr>
        <p:spPr>
          <a:xfrm>
            <a:off x="357158" y="3857628"/>
            <a:ext cx="857256" cy="71438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B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6" name="8-конечная звезда 5"/>
          <p:cNvSpPr/>
          <p:nvPr/>
        </p:nvSpPr>
        <p:spPr>
          <a:xfrm>
            <a:off x="357158" y="5214950"/>
            <a:ext cx="857256" cy="71438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C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7" name="8-конечная звезда 6"/>
          <p:cNvSpPr/>
          <p:nvPr/>
        </p:nvSpPr>
        <p:spPr>
          <a:xfrm>
            <a:off x="5286380" y="3929066"/>
            <a:ext cx="857256" cy="71438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E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8" name="8-конечная звезда 7"/>
          <p:cNvSpPr/>
          <p:nvPr/>
        </p:nvSpPr>
        <p:spPr>
          <a:xfrm>
            <a:off x="5214942" y="2500306"/>
            <a:ext cx="857256" cy="71438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D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1214414" y="2571744"/>
            <a:ext cx="2286016" cy="78581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800" dirty="0" smtClean="0">
                <a:solidFill>
                  <a:schemeClr val="accent2"/>
                </a:solidFill>
              </a:rPr>
              <a:t>осязания</a:t>
            </a: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24" name="Блок-схема: альтернативный процесс 23"/>
          <p:cNvSpPr/>
          <p:nvPr/>
        </p:nvSpPr>
        <p:spPr>
          <a:xfrm>
            <a:off x="1214414" y="3786190"/>
            <a:ext cx="2286016" cy="78581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800" dirty="0" smtClean="0">
                <a:solidFill>
                  <a:schemeClr val="accent2"/>
                </a:solidFill>
              </a:rPr>
              <a:t>слуха</a:t>
            </a: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27" name="Блок-схема: альтернативный процесс 26"/>
          <p:cNvSpPr/>
          <p:nvPr/>
        </p:nvSpPr>
        <p:spPr>
          <a:xfrm>
            <a:off x="1214414" y="5214950"/>
            <a:ext cx="2286016" cy="78581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800" dirty="0" smtClean="0">
                <a:solidFill>
                  <a:schemeClr val="accent2"/>
                </a:solidFill>
              </a:rPr>
              <a:t>обоняния</a:t>
            </a: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28" name="Блок-схема: альтернативный процесс 27"/>
          <p:cNvSpPr/>
          <p:nvPr/>
        </p:nvSpPr>
        <p:spPr>
          <a:xfrm>
            <a:off x="6072198" y="2500306"/>
            <a:ext cx="2286016" cy="78581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800" dirty="0" smtClean="0">
                <a:solidFill>
                  <a:schemeClr val="accent2"/>
                </a:solidFill>
              </a:rPr>
              <a:t>зрения</a:t>
            </a: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29" name="Блок-схема: альтернативный процесс 28"/>
          <p:cNvSpPr/>
          <p:nvPr/>
        </p:nvSpPr>
        <p:spPr>
          <a:xfrm>
            <a:off x="6143636" y="3857628"/>
            <a:ext cx="2286016" cy="78581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dirty="0" smtClean="0">
                <a:solidFill>
                  <a:schemeClr val="accent2"/>
                </a:solidFill>
              </a:rPr>
              <a:t>вкусовых рецепторов</a:t>
            </a:r>
            <a:endParaRPr lang="ru-RU" sz="2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14" grpId="0" animBg="1"/>
      <p:bldP spid="24" grpId="0" animBg="1"/>
      <p:bldP spid="27" grpId="0" animBg="1"/>
      <p:bldP spid="28" grpId="0" animBg="1"/>
      <p:bldP spid="2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857364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accent2"/>
                </a:solidFill>
              </a:rPr>
              <a:t>Расследование преступления представляет собой  информационный  процесс:</a:t>
            </a:r>
            <a:endParaRPr lang="ru-RU" sz="4000" dirty="0">
              <a:solidFill>
                <a:schemeClr val="accent2"/>
              </a:solidFill>
            </a:endParaRPr>
          </a:p>
        </p:txBody>
      </p:sp>
      <p:sp>
        <p:nvSpPr>
          <p:cNvPr id="4" name="8-конечная звезда 3"/>
          <p:cNvSpPr/>
          <p:nvPr/>
        </p:nvSpPr>
        <p:spPr>
          <a:xfrm>
            <a:off x="357158" y="2571744"/>
            <a:ext cx="857256" cy="71438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A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5" name="8-конечная звезда 4"/>
          <p:cNvSpPr/>
          <p:nvPr/>
        </p:nvSpPr>
        <p:spPr>
          <a:xfrm>
            <a:off x="357158" y="3857628"/>
            <a:ext cx="857256" cy="71438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B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6" name="8-конечная звезда 5"/>
          <p:cNvSpPr/>
          <p:nvPr/>
        </p:nvSpPr>
        <p:spPr>
          <a:xfrm>
            <a:off x="357158" y="5214950"/>
            <a:ext cx="857256" cy="71438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C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7" name="8-конечная звезда 6"/>
          <p:cNvSpPr/>
          <p:nvPr/>
        </p:nvSpPr>
        <p:spPr>
          <a:xfrm>
            <a:off x="5286380" y="3929066"/>
            <a:ext cx="857256" cy="71438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E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8" name="8-конечная звезда 7"/>
          <p:cNvSpPr/>
          <p:nvPr/>
        </p:nvSpPr>
        <p:spPr>
          <a:xfrm>
            <a:off x="5214942" y="2500306"/>
            <a:ext cx="857256" cy="71438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D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1214414" y="2571744"/>
            <a:ext cx="2286016" cy="78581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dirty="0" smtClean="0">
                <a:solidFill>
                  <a:schemeClr val="accent2"/>
                </a:solidFill>
              </a:rPr>
              <a:t>кодирования информации</a:t>
            </a: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24" name="Блок-схема: альтернативный процесс 23"/>
          <p:cNvSpPr/>
          <p:nvPr/>
        </p:nvSpPr>
        <p:spPr>
          <a:xfrm>
            <a:off x="1214414" y="3786190"/>
            <a:ext cx="2286016" cy="78581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dirty="0" smtClean="0">
                <a:solidFill>
                  <a:schemeClr val="accent2"/>
                </a:solidFill>
              </a:rPr>
              <a:t>поиска информации</a:t>
            </a: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27" name="Блок-схема: альтернативный процесс 26"/>
          <p:cNvSpPr/>
          <p:nvPr/>
        </p:nvSpPr>
        <p:spPr>
          <a:xfrm>
            <a:off x="1214414" y="5214950"/>
            <a:ext cx="2286016" cy="78581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dirty="0" smtClean="0">
                <a:solidFill>
                  <a:schemeClr val="accent2"/>
                </a:solidFill>
              </a:rPr>
              <a:t>хранения информации</a:t>
            </a: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28" name="Блок-схема: альтернативный процесс 27"/>
          <p:cNvSpPr/>
          <p:nvPr/>
        </p:nvSpPr>
        <p:spPr>
          <a:xfrm>
            <a:off x="6072198" y="2500306"/>
            <a:ext cx="2286016" cy="78581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dirty="0" smtClean="0">
                <a:solidFill>
                  <a:schemeClr val="accent2"/>
                </a:solidFill>
              </a:rPr>
              <a:t>передачи информации</a:t>
            </a: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29" name="Блок-схема: альтернативный процесс 28"/>
          <p:cNvSpPr/>
          <p:nvPr/>
        </p:nvSpPr>
        <p:spPr>
          <a:xfrm>
            <a:off x="6143636" y="3857628"/>
            <a:ext cx="2286016" cy="78581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dirty="0" smtClean="0">
                <a:solidFill>
                  <a:schemeClr val="accent2"/>
                </a:solidFill>
              </a:rPr>
              <a:t>защиты информации</a:t>
            </a:r>
            <a:endParaRPr lang="ru-RU" sz="2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14" grpId="0" animBg="1"/>
      <p:bldP spid="24" grpId="0" animBg="1"/>
      <p:bldP spid="27" grpId="0" animBg="1"/>
      <p:bldP spid="28" grpId="0" animBg="1"/>
      <p:bldP spid="2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57364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accent2"/>
                </a:solidFill>
              </a:rPr>
              <a:t>Перевод текста с английского языка на русский является процессом:</a:t>
            </a:r>
            <a:endParaRPr lang="ru-RU" sz="4000" dirty="0">
              <a:solidFill>
                <a:schemeClr val="accent2"/>
              </a:solidFill>
            </a:endParaRPr>
          </a:p>
        </p:txBody>
      </p:sp>
      <p:sp>
        <p:nvSpPr>
          <p:cNvPr id="4" name="8-конечная звезда 3"/>
          <p:cNvSpPr/>
          <p:nvPr/>
        </p:nvSpPr>
        <p:spPr>
          <a:xfrm>
            <a:off x="357158" y="2571744"/>
            <a:ext cx="857256" cy="71438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A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5" name="8-конечная звезда 4"/>
          <p:cNvSpPr/>
          <p:nvPr/>
        </p:nvSpPr>
        <p:spPr>
          <a:xfrm>
            <a:off x="357158" y="3857628"/>
            <a:ext cx="857256" cy="71438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B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6" name="8-конечная звезда 5"/>
          <p:cNvSpPr/>
          <p:nvPr/>
        </p:nvSpPr>
        <p:spPr>
          <a:xfrm>
            <a:off x="357158" y="5214950"/>
            <a:ext cx="857256" cy="71438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C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7" name="8-конечная звезда 6"/>
          <p:cNvSpPr/>
          <p:nvPr/>
        </p:nvSpPr>
        <p:spPr>
          <a:xfrm>
            <a:off x="5286380" y="3929066"/>
            <a:ext cx="857256" cy="71438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E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8" name="8-конечная звезда 7"/>
          <p:cNvSpPr/>
          <p:nvPr/>
        </p:nvSpPr>
        <p:spPr>
          <a:xfrm>
            <a:off x="5214942" y="2500306"/>
            <a:ext cx="857256" cy="71438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D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1214414" y="2571744"/>
            <a:ext cx="2286016" cy="78581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dirty="0" smtClean="0">
                <a:solidFill>
                  <a:schemeClr val="accent2"/>
                </a:solidFill>
              </a:rPr>
              <a:t>хранения информации</a:t>
            </a: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24" name="Блок-схема: альтернативный процесс 23"/>
          <p:cNvSpPr/>
          <p:nvPr/>
        </p:nvSpPr>
        <p:spPr>
          <a:xfrm>
            <a:off x="1214414" y="3786190"/>
            <a:ext cx="2286016" cy="78581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dirty="0" smtClean="0">
                <a:solidFill>
                  <a:schemeClr val="accent2"/>
                </a:solidFill>
              </a:rPr>
              <a:t>передачи информации</a:t>
            </a: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27" name="Блок-схема: альтернативный процесс 26"/>
          <p:cNvSpPr/>
          <p:nvPr/>
        </p:nvSpPr>
        <p:spPr>
          <a:xfrm>
            <a:off x="1214414" y="5214950"/>
            <a:ext cx="2286016" cy="78581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dirty="0" smtClean="0">
                <a:solidFill>
                  <a:schemeClr val="accent2"/>
                </a:solidFill>
              </a:rPr>
              <a:t>поиска информации</a:t>
            </a: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28" name="Блок-схема: альтернативный процесс 27"/>
          <p:cNvSpPr/>
          <p:nvPr/>
        </p:nvSpPr>
        <p:spPr>
          <a:xfrm>
            <a:off x="6072198" y="2500306"/>
            <a:ext cx="2286016" cy="78581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dirty="0" smtClean="0">
                <a:solidFill>
                  <a:schemeClr val="accent2"/>
                </a:solidFill>
              </a:rPr>
              <a:t>обработки информации</a:t>
            </a: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29" name="Блок-схема: альтернативный процесс 28"/>
          <p:cNvSpPr/>
          <p:nvPr/>
        </p:nvSpPr>
        <p:spPr>
          <a:xfrm>
            <a:off x="6143636" y="3857628"/>
            <a:ext cx="3000364" cy="128588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dirty="0" smtClean="0">
                <a:solidFill>
                  <a:schemeClr val="accent2"/>
                </a:solidFill>
              </a:rPr>
              <a:t>ни одним из перечисленных выше процессов</a:t>
            </a:r>
            <a:endParaRPr lang="ru-RU" sz="2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14" grpId="0" animBg="1"/>
      <p:bldP spid="24" grpId="0" animBg="1"/>
      <p:bldP spid="27" grpId="0" animBg="1"/>
      <p:bldP spid="28" grpId="0" animBg="1"/>
      <p:bldP spid="2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857364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accent2"/>
                </a:solidFill>
              </a:rPr>
              <a:t>При телефонном разговоре в качестве источника информации следует</a:t>
            </a:r>
            <a:r>
              <a:rPr lang="ru-RU" sz="4000" dirty="0" smtClean="0">
                <a:solidFill>
                  <a:schemeClr val="accent2"/>
                </a:solidFill>
              </a:rPr>
              <a:t/>
            </a:r>
            <a:br>
              <a:rPr lang="ru-RU" sz="4000" dirty="0" smtClean="0">
                <a:solidFill>
                  <a:schemeClr val="accent2"/>
                </a:solidFill>
              </a:rPr>
            </a:br>
            <a:r>
              <a:rPr lang="ru-RU" sz="4000" b="1" dirty="0" smtClean="0">
                <a:solidFill>
                  <a:schemeClr val="accent2"/>
                </a:solidFill>
              </a:rPr>
              <a:t>рассматривать:</a:t>
            </a:r>
            <a:endParaRPr lang="ru-RU" sz="4000" dirty="0">
              <a:solidFill>
                <a:schemeClr val="accent2"/>
              </a:solidFill>
            </a:endParaRPr>
          </a:p>
        </p:txBody>
      </p:sp>
      <p:sp>
        <p:nvSpPr>
          <p:cNvPr id="4" name="8-конечная звезда 3"/>
          <p:cNvSpPr/>
          <p:nvPr/>
        </p:nvSpPr>
        <p:spPr>
          <a:xfrm>
            <a:off x="357158" y="2571744"/>
            <a:ext cx="857256" cy="71438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A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5" name="8-конечная звезда 4"/>
          <p:cNvSpPr/>
          <p:nvPr/>
        </p:nvSpPr>
        <p:spPr>
          <a:xfrm>
            <a:off x="357158" y="3857628"/>
            <a:ext cx="857256" cy="71438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B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6" name="8-конечная звезда 5"/>
          <p:cNvSpPr/>
          <p:nvPr/>
        </p:nvSpPr>
        <p:spPr>
          <a:xfrm>
            <a:off x="357158" y="5214950"/>
            <a:ext cx="857256" cy="71438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C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7" name="8-конечная звезда 6"/>
          <p:cNvSpPr/>
          <p:nvPr/>
        </p:nvSpPr>
        <p:spPr>
          <a:xfrm>
            <a:off x="5286380" y="3929066"/>
            <a:ext cx="857256" cy="71438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E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8" name="8-конечная звезда 7"/>
          <p:cNvSpPr/>
          <p:nvPr/>
        </p:nvSpPr>
        <p:spPr>
          <a:xfrm>
            <a:off x="5214942" y="2500306"/>
            <a:ext cx="857256" cy="71438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D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1214414" y="2571744"/>
            <a:ext cx="2286016" cy="78581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dirty="0" smtClean="0">
                <a:solidFill>
                  <a:schemeClr val="accent2"/>
                </a:solidFill>
              </a:rPr>
              <a:t>человека слушающего</a:t>
            </a: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24" name="Блок-схема: альтернативный процесс 23"/>
          <p:cNvSpPr/>
          <p:nvPr/>
        </p:nvSpPr>
        <p:spPr>
          <a:xfrm>
            <a:off x="1214414" y="3786190"/>
            <a:ext cx="2286016" cy="78581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dirty="0" smtClean="0">
                <a:solidFill>
                  <a:schemeClr val="accent2"/>
                </a:solidFill>
              </a:rPr>
              <a:t>телефонную трубку</a:t>
            </a: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27" name="Блок-схема: альтернативный процесс 26"/>
          <p:cNvSpPr/>
          <p:nvPr/>
        </p:nvSpPr>
        <p:spPr>
          <a:xfrm>
            <a:off x="1214414" y="5214950"/>
            <a:ext cx="2286016" cy="78581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dirty="0" smtClean="0">
                <a:solidFill>
                  <a:schemeClr val="accent2"/>
                </a:solidFill>
              </a:rPr>
              <a:t>человека говорящего</a:t>
            </a: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28" name="Блок-схема: альтернативный процесс 27"/>
          <p:cNvSpPr/>
          <p:nvPr/>
        </p:nvSpPr>
        <p:spPr>
          <a:xfrm>
            <a:off x="6072198" y="2500306"/>
            <a:ext cx="2286016" cy="78581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dirty="0" smtClean="0">
                <a:solidFill>
                  <a:schemeClr val="accent2"/>
                </a:solidFill>
              </a:rPr>
              <a:t>телефонную сеть</a:t>
            </a: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29" name="Блок-схема: альтернативный процесс 28"/>
          <p:cNvSpPr/>
          <p:nvPr/>
        </p:nvSpPr>
        <p:spPr>
          <a:xfrm>
            <a:off x="6143636" y="3857628"/>
            <a:ext cx="2286016" cy="78581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dirty="0" smtClean="0">
                <a:solidFill>
                  <a:schemeClr val="accent2"/>
                </a:solidFill>
              </a:rPr>
              <a:t>телефонный провод</a:t>
            </a:r>
            <a:endParaRPr lang="ru-RU" sz="2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14" grpId="0" animBg="1"/>
      <p:bldP spid="24" grpId="0" animBg="1"/>
      <p:bldP spid="27" grpId="0" animBg="1"/>
      <p:bldP spid="28" grpId="0" animBg="1"/>
      <p:bldP spid="2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83122"/>
          </a:xfrm>
        </p:spPr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/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/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ru-RU" b="1" dirty="0" smtClean="0">
                <a:solidFill>
                  <a:schemeClr val="accent2"/>
                </a:solidFill>
              </a:rPr>
              <a:t>Четвертый </a:t>
            </a:r>
            <a:r>
              <a:rPr lang="ru-RU" b="1" dirty="0" smtClean="0">
                <a:solidFill>
                  <a:schemeClr val="accent2"/>
                </a:solidFill>
              </a:rPr>
              <a:t>тур </a:t>
            </a:r>
            <a:r>
              <a:rPr lang="en-US" b="1" dirty="0" smtClean="0">
                <a:solidFill>
                  <a:schemeClr val="accent2"/>
                </a:solidFill>
              </a:rPr>
              <a:t/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ru-RU" b="1" dirty="0" smtClean="0">
                <a:solidFill>
                  <a:schemeClr val="accent2"/>
                </a:solidFill>
              </a:rPr>
              <a:t>«</a:t>
            </a:r>
            <a:r>
              <a:rPr lang="ru-RU" b="1" dirty="0" smtClean="0">
                <a:solidFill>
                  <a:schemeClr val="accent2"/>
                </a:solidFill>
              </a:rPr>
              <a:t>Определи слово»</a:t>
            </a:r>
            <a:r>
              <a:rPr lang="ru-RU" dirty="0" smtClean="0">
                <a:solidFill>
                  <a:schemeClr val="accent2"/>
                </a:solidFill>
              </a:rPr>
              <a:t/>
            </a:r>
            <a:br>
              <a:rPr lang="ru-RU" dirty="0" smtClean="0">
                <a:solidFill>
                  <a:schemeClr val="accent2"/>
                </a:solidFill>
              </a:rPr>
            </a:br>
            <a:r>
              <a:rPr lang="ru-RU" dirty="0" smtClean="0">
                <a:solidFill>
                  <a:schemeClr val="accent2"/>
                </a:solidFill>
              </a:rPr>
              <a:t/>
            </a:r>
            <a:br>
              <a:rPr lang="ru-RU" dirty="0" smtClean="0">
                <a:solidFill>
                  <a:schemeClr val="accent2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3714752"/>
            <a:ext cx="800105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 каждом из представленных заданий необходимо найти слово, которое, кроме двух приведенных вариантов, имеет вариант его использования в информатике.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5" name="Picture 9" descr="&amp;Kcy;&amp;ucy;&amp;pcy;&amp;icy;&amp;tcy;&amp;softcy; &amp;Bcy;&amp;iecy;&amp;gcy;&amp;ocy;&amp;vcy;&amp;ucy;&amp;yucy; &amp;dcy;&amp;ocy;&amp;rcy;&amp;ocy;&amp;zhcy;&amp;kcy;&amp;ucy; Proxima Legia JS-104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2786058"/>
            <a:ext cx="2286016" cy="1996455"/>
          </a:xfrm>
          <a:prstGeom prst="rect">
            <a:avLst/>
          </a:prstGeom>
          <a:noFill/>
        </p:spPr>
      </p:pic>
      <p:pic>
        <p:nvPicPr>
          <p:cNvPr id="39947" name="Picture 11" descr="&amp;Kcy;&amp;acy;&amp;shcy;&amp;tcy;&amp;acy;&amp;n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571480"/>
            <a:ext cx="1905000" cy="1905000"/>
          </a:xfrm>
          <a:prstGeom prst="rect">
            <a:avLst/>
          </a:prstGeom>
          <a:noFill/>
        </p:spPr>
      </p:pic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500034" y="1142984"/>
            <a:ext cx="421481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A.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ковровая…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71472" y="3071810"/>
            <a:ext cx="421481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4000" dirty="0" smtClean="0">
                <a:latin typeface="Arial" pitchFamily="34" charset="0"/>
                <a:ea typeface="Calibri" pitchFamily="34" charset="0"/>
              </a:rPr>
              <a:t>B. </a:t>
            </a:r>
            <a:r>
              <a:rPr lang="ru-RU" sz="4000" dirty="0" smtClean="0"/>
              <a:t>беговая…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642910" y="4786322"/>
            <a:ext cx="8572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4000" dirty="0" smtClean="0">
                <a:latin typeface="Arial" pitchFamily="34" charset="0"/>
                <a:ea typeface="Calibri" pitchFamily="34" charset="0"/>
              </a:rPr>
              <a:t>C. 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9951" name="Picture 15" descr="&amp;Mcy;&amp;iecy;&amp;dcy;&amp;icy;&amp;tscy;&amp;icy;&amp;ncy;&amp;acy; &amp;CHcy;&amp;iecy;&amp;lcy;&amp;yacy;&amp;bcy;&amp;icy;&amp;ncy;&amp;scy;&amp;kcy;&amp;acy; - &amp;kcy;&amp;ocy;&amp;ncy;&amp;scy;&amp;ucy;&amp;lcy;&amp;softcy;&amp;tcy;&amp;acy;&amp;tscy;&amp;icy;&amp;icy; &amp;vcy;&amp;rcy;&amp;acy;&amp;chcy;&amp;iecy;&amp;jcy; &amp;scy;&amp;tcy;&amp;acy;&amp;tcy;&amp;softcy;&amp;icy; &amp;ncy;&amp;ocy;&amp;vcy;&amp;ocy;&amp;scy;&amp;tcy;&amp;icy; &amp;CHcy;&amp;iecy;&amp;lcy;&amp;yacy;&amp;bcy;&amp;icy;&amp;ncy;&amp;scy;&amp;kcy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290" y="4500570"/>
            <a:ext cx="1217693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5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9" grpId="0"/>
      <p:bldP spid="14" grpId="0"/>
      <p:bldP spid="1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500034" y="1142984"/>
            <a:ext cx="485778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A.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000" dirty="0" smtClean="0"/>
              <a:t>бетонный строительный…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71472" y="3071810"/>
            <a:ext cx="421481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4000" dirty="0" smtClean="0">
                <a:latin typeface="Arial" pitchFamily="34" charset="0"/>
                <a:ea typeface="Calibri" pitchFamily="34" charset="0"/>
              </a:rPr>
              <a:t>B. </a:t>
            </a:r>
            <a:r>
              <a:rPr lang="ru-RU" sz="4000" dirty="0" smtClean="0"/>
              <a:t>военный…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642910" y="4786322"/>
            <a:ext cx="8572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4000" dirty="0" smtClean="0">
                <a:latin typeface="Arial" pitchFamily="34" charset="0"/>
                <a:ea typeface="Calibri" pitchFamily="34" charset="0"/>
              </a:rPr>
              <a:t>C. 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9951" name="Picture 15" descr="&amp;Mcy;&amp;iecy;&amp;dcy;&amp;icy;&amp;tscy;&amp;icy;&amp;ncy;&amp;acy; &amp;CHcy;&amp;iecy;&amp;lcy;&amp;yacy;&amp;bcy;&amp;icy;&amp;ncy;&amp;scy;&amp;kcy;&amp;acy; - &amp;kcy;&amp;ocy;&amp;ncy;&amp;scy;&amp;ucy;&amp;lcy;&amp;softcy;&amp;tcy;&amp;acy;&amp;tscy;&amp;icy;&amp;icy; &amp;vcy;&amp;rcy;&amp;acy;&amp;chcy;&amp;iecy;&amp;jcy; &amp;scy;&amp;tcy;&amp;acy;&amp;tcy;&amp;softcy;&amp;icy; &amp;ncy;&amp;ocy;&amp;vcy;&amp;ocy;&amp;scy;&amp;tcy;&amp;icy; &amp;CHcy;&amp;iecy;&amp;lcy;&amp;yacy;&amp;bcy;&amp;icy;&amp;ncy;&amp;scy;&amp;k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4500570"/>
            <a:ext cx="1217693" cy="1285884"/>
          </a:xfrm>
          <a:prstGeom prst="rect">
            <a:avLst/>
          </a:prstGeom>
          <a:noFill/>
        </p:spPr>
      </p:pic>
      <p:pic>
        <p:nvPicPr>
          <p:cNvPr id="46082" name="Picture 2" descr="amp;quot;&amp;Bcy;&amp;iecy;&amp;tcy;&amp;ocy;&amp;ncy;&amp;ncy;&amp;ycy;&amp;jcy; &amp;bcy;&amp;lcy;&amp;ocy;&amp;kcy; &amp;fcy;&amp;ucy;&amp;ncy;&amp;dcy;&amp;acy;&amp;mcy;&amp;iecy;&amp;ncy;&amp;tcy;&amp;ncy;&amp;ycy;&amp;jcy; (&amp;tscy;&amp;ocy;&amp;kcy;&amp;ocy;&amp;lcy;&amp;softcy;&amp;ncy;&amp;ycy;&amp;jcy;) &amp;Gcy;&amp;Ocy;&amp;Scy;&amp;Tcy; 6133-99&amp;amp;quot; &amp;vcy; &amp;Rcy;&amp;ocy;&amp;scy;&amp;scy;&amp;icy;&amp;icy; - Sindom &amp;vcy; &amp;Rcy;&amp;ocy;&amp;scy;&amp;scy;&amp;icy;&amp;i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642918"/>
            <a:ext cx="2608780" cy="2071678"/>
          </a:xfrm>
          <a:prstGeom prst="rect">
            <a:avLst/>
          </a:prstGeom>
          <a:noFill/>
        </p:spPr>
      </p:pic>
      <p:pic>
        <p:nvPicPr>
          <p:cNvPr id="46084" name="Picture 4" descr="News Vendor : &amp;Vcy; &amp;Ocy;&amp;dcy;&amp;iecy;&amp;scy;&amp;scy;&amp;kcy;&amp;ocy;&amp;jcy; &amp;ocy;&amp;bcy;&amp;lcy;&amp;acy;&amp;scy;&amp;tcy;&amp;icy; &amp;mcy;&amp;ucy;&amp;zhcy;&amp;chcy;&amp;icy;&amp;ncy;&amp;acy; &amp;icy;&amp;scy;&amp;pcy;&amp;ycy;&amp;tcy;&amp;acy;&amp;lcy; &amp;ocy;&amp;rcy;&amp;ucy;&amp;zhcy;&amp;icy;&amp;iecy; &amp;ncy;&amp;acy; &amp;bcy;&amp;lcy;&amp;ocy;&amp;kcy;&amp;pcy;&amp;ocy;&amp;scy;&amp;tcy;&amp;iecy; &amp;ucy;&amp;kcy;&amp;rcy;&amp;acy;&amp;icy;&amp;ncy;&amp;scy;&amp;kcy;&amp;icy;&amp;khcy; &amp;vcy;&amp;ocy;&amp;iecy;&amp;ncy;&amp;ncy;&amp;ycy;&amp;khcy; - &amp;kcy;&amp;ocy;&amp;mcy;&amp;mcy;&amp;iecy;&amp;ncy;&amp;tcy;&amp;acy;&amp;rcy;&amp;icy;&amp;icy;, &amp;ocy;&amp;tcy;&amp;zcy;&amp;ycy;&amp;vcy;&amp;ycy;, &amp;mcy;&amp;ncy;&amp;iecy;&amp;ncy;&amp;icy;&amp;yacy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2428868"/>
            <a:ext cx="3217891" cy="21431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9" grpId="0"/>
      <p:bldP spid="14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786874" cy="1500198"/>
          </a:xfrm>
        </p:spPr>
        <p:txBody>
          <a:bodyPr/>
          <a:lstStyle/>
          <a:p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Наглядно продемонстрировать признаки различных фруктов и овощей позволяет:</a:t>
            </a: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2428868"/>
            <a:ext cx="2643206" cy="783193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А: план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29190" y="2428868"/>
            <a:ext cx="3286148" cy="783193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/>
              <a:t>B</a:t>
            </a:r>
            <a:r>
              <a:rPr lang="ru-RU" sz="4000" dirty="0" smtClean="0"/>
              <a:t>: описание 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785786" y="4214818"/>
            <a:ext cx="2643206" cy="783193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С: макет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072066" y="4214818"/>
            <a:ext cx="3214710" cy="783193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/>
              <a:t>D</a:t>
            </a:r>
            <a:r>
              <a:rPr lang="ru-RU" sz="4000" dirty="0" smtClean="0"/>
              <a:t>: муляж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7" grpId="0" animBg="1"/>
      <p:bldP spid="8" grpId="0" animBg="1"/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500034" y="1142984"/>
            <a:ext cx="421481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A.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000" dirty="0" smtClean="0"/>
              <a:t>… концерта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71472" y="3071810"/>
            <a:ext cx="421481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4000" dirty="0" smtClean="0">
                <a:latin typeface="Arial" pitchFamily="34" charset="0"/>
                <a:ea typeface="Calibri" pitchFamily="34" charset="0"/>
              </a:rPr>
              <a:t>B. </a:t>
            </a:r>
            <a:r>
              <a:rPr lang="ru-RU" sz="4000" dirty="0" smtClean="0"/>
              <a:t>… действий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642910" y="4786322"/>
            <a:ext cx="8572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4000" dirty="0" smtClean="0">
                <a:latin typeface="Arial" pitchFamily="34" charset="0"/>
                <a:ea typeface="Calibri" pitchFamily="34" charset="0"/>
              </a:rPr>
              <a:t>C. 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9951" name="Picture 15" descr="&amp;Mcy;&amp;iecy;&amp;dcy;&amp;icy;&amp;tscy;&amp;icy;&amp;ncy;&amp;acy; &amp;CHcy;&amp;iecy;&amp;lcy;&amp;yacy;&amp;bcy;&amp;icy;&amp;ncy;&amp;scy;&amp;kcy;&amp;acy; - &amp;kcy;&amp;ocy;&amp;ncy;&amp;scy;&amp;ucy;&amp;lcy;&amp;softcy;&amp;tcy;&amp;acy;&amp;tscy;&amp;icy;&amp;icy; &amp;vcy;&amp;rcy;&amp;acy;&amp;chcy;&amp;iecy;&amp;jcy; &amp;scy;&amp;tcy;&amp;acy;&amp;tcy;&amp;softcy;&amp;icy; &amp;ncy;&amp;ocy;&amp;vcy;&amp;ocy;&amp;scy;&amp;tcy;&amp;icy; &amp;CHcy;&amp;iecy;&amp;lcy;&amp;yacy;&amp;bcy;&amp;icy;&amp;ncy;&amp;scy;&amp;k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4500570"/>
            <a:ext cx="1217693" cy="1285884"/>
          </a:xfrm>
          <a:prstGeom prst="rect">
            <a:avLst/>
          </a:prstGeom>
          <a:noFill/>
        </p:spPr>
      </p:pic>
      <p:pic>
        <p:nvPicPr>
          <p:cNvPr id="47106" name="Picture 2" descr="&amp;Mcy;&amp;ocy;&amp;scy;&amp;kcy;&amp;ocy;&amp;vcy;&amp;scy;&amp;kcy;&amp;ocy;&amp;iecy; &amp;gcy;&amp;ocy;&amp;scy;&amp;ucy;&amp;dcy;&amp;acy;&amp;rcy;&amp;scy;&amp;tcy;&amp;vcy;&amp;iecy;&amp;ncy;&amp;ncy;&amp;ocy;&amp;iecy; &amp;khcy;&amp;ocy;&amp;rcy;&amp;iecy;&amp;ocy;&amp;gcy;&amp;rcy;&amp;acy;&amp;fcy;&amp;icy;&amp;chcy;&amp;iecy;&amp;scy;&amp;kcy;&amp;ocy;&amp;iecy; &amp;ucy;&amp;chcy;&amp;icy;&amp;lcy;&amp;icy;&amp;shchcy;&amp;iecy; &amp;icy;&amp;mcy;&amp;iecy;&amp;ncy;&amp;icy; &amp;Lcy;&amp;iecy;&amp;ocy;&amp;ncy;&amp;icy;&amp;dcy;&amp;acy; &amp;Mcy;&amp;icy;&amp;khcy;&amp;acy;&amp;jcy;&amp;lcy;&amp;ocy;&amp;vcy;&amp;icy;&amp;chcy;&amp;acy; &amp;Lcy;&amp;acy;&amp;vcy;&amp;rcy;&amp;ocy;&amp;vcy;&amp;scy;&amp;kcy;&amp;ocy;&amp;gcy;&amp;ocy; / &amp;Vcy;&amp;ycy;&amp;scy;&amp;tcy;&amp;ucy;&amp;pcy;&amp;lcy;&amp;iecy;&amp;ncy;&amp;icy;&amp;yacy; &amp;ucy;&amp;chcy;&amp;icy;&amp;lcy;&amp;icy;&amp;shchcy;&amp;a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714356"/>
            <a:ext cx="2851274" cy="2049354"/>
          </a:xfrm>
          <a:prstGeom prst="rect">
            <a:avLst/>
          </a:prstGeom>
          <a:noFill/>
        </p:spPr>
      </p:pic>
      <p:pic>
        <p:nvPicPr>
          <p:cNvPr id="47108" name="Picture 4" descr="a href=&quot;/let.php?dink=znatok/39060&quot; title=&quot;&amp;Icy;&amp;ncy;&amp;scy;&amp;tcy;&amp;rcy;&amp;ucy;&amp;kcy;&amp;tscy;&amp;icy;&amp;yacy; &amp;ocy; &amp;pcy;&amp;ocy;&amp;rcy;&amp;yacy;&amp;dcy;&amp;kcy;&amp;iecy; &amp;dcy;&amp;iecy;&amp;jcy;&amp;scy;&amp;tcy;&amp;vcy;&amp;icy;&amp;jcy; &amp;pcy;&amp;iecy;&amp;rcy;&amp;scy;&amp;ocy;&amp;ncy;&amp;acy;&amp;lcy;&amp;acy; &amp;vcy;&amp;ocy; &amp;ocy;&amp;bcy;&amp;iecy;&amp;scy;&amp;pcy;&amp;iecy;&amp;chcy;&amp;iecy;&amp;ncy;&amp;icy;&amp;yucy;.&quot;&amp;Icy;&amp;ncy;&amp;scy;&amp;tcy;&amp;rcy;&amp;ucy;&amp;kcy;&amp;tscy;&amp;icy;&amp;yacy; &amp;ocy; &amp;pcy;&amp;ocy;&amp;rcy;&amp;yacy;&amp;dcy;&amp;kcy;&amp;iecy; &amp;dcy;&amp;iecy;&amp;jcy;&amp;scy;&amp;tcy;&amp;vcy;&amp;icy;&amp;jcy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2857496"/>
            <a:ext cx="2666976" cy="180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9" grpId="0"/>
      <p:bldP spid="14" grpId="0"/>
      <p:bldP spid="1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2" name="Picture 4" descr="&amp;Scy;&amp;tcy;&amp;ocy;&amp;lcy; &amp;pcy;&amp;icy;&amp;scy;&amp;softcy;&amp;mcy;&amp;iecy;&amp;ncy;&amp;ncy;&amp;ycy;&amp;jcy; &amp;chcy;&amp;iecy;&amp;rcy;&amp;ncy;&amp;ycy;&amp;jcy; Cavio srl LG215, ABITANT &amp;Mcy;&amp;ocy;&amp;scy;&amp;kcy;&amp;vcy;&amp;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357430"/>
            <a:ext cx="2500330" cy="2500330"/>
          </a:xfrm>
          <a:prstGeom prst="rect">
            <a:avLst/>
          </a:prstGeom>
          <a:noFill/>
        </p:spPr>
      </p:pic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500034" y="1142984"/>
            <a:ext cx="421481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A.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000" dirty="0" smtClean="0"/>
              <a:t>кухонный …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71472" y="3071810"/>
            <a:ext cx="421481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4000" dirty="0" smtClean="0">
                <a:latin typeface="Arial" pitchFamily="34" charset="0"/>
                <a:ea typeface="Calibri" pitchFamily="34" charset="0"/>
              </a:rPr>
              <a:t>B. </a:t>
            </a:r>
            <a:r>
              <a:rPr lang="ru-RU" sz="4000" dirty="0" smtClean="0"/>
              <a:t>письменный …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642910" y="4786322"/>
            <a:ext cx="8572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4000" dirty="0" smtClean="0">
                <a:latin typeface="Arial" pitchFamily="34" charset="0"/>
                <a:ea typeface="Calibri" pitchFamily="34" charset="0"/>
              </a:rPr>
              <a:t>C. 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9951" name="Picture 15" descr="&amp;Mcy;&amp;iecy;&amp;dcy;&amp;icy;&amp;tscy;&amp;icy;&amp;ncy;&amp;acy; &amp;CHcy;&amp;iecy;&amp;lcy;&amp;yacy;&amp;bcy;&amp;icy;&amp;ncy;&amp;scy;&amp;kcy;&amp;acy; - &amp;kcy;&amp;ocy;&amp;ncy;&amp;scy;&amp;ucy;&amp;lcy;&amp;softcy;&amp;tcy;&amp;acy;&amp;tscy;&amp;icy;&amp;icy; &amp;vcy;&amp;rcy;&amp;acy;&amp;chcy;&amp;iecy;&amp;jcy; &amp;scy;&amp;tcy;&amp;acy;&amp;tcy;&amp;softcy;&amp;icy; &amp;ncy;&amp;ocy;&amp;vcy;&amp;ocy;&amp;scy;&amp;tcy;&amp;icy; &amp;CHcy;&amp;iecy;&amp;lcy;&amp;yacy;&amp;bcy;&amp;icy;&amp;ncy;&amp;scy;&amp;k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4500570"/>
            <a:ext cx="1217693" cy="1285884"/>
          </a:xfrm>
          <a:prstGeom prst="rect">
            <a:avLst/>
          </a:prstGeom>
          <a:noFill/>
        </p:spPr>
      </p:pic>
      <p:pic>
        <p:nvPicPr>
          <p:cNvPr id="48130" name="Picture 2" descr="&amp;Scy;&amp;acy;&amp;lcy;&amp;ocy;&amp;ncy; &amp;mcy;&amp;yacy;&amp;gcy;&amp;kcy;&amp;ocy;&amp;jcy; &amp;mcy;&amp;iecy;&amp;bcy;&amp;iecy;&amp;lcy;&amp;icy; &amp;icy; &amp;ncy;&amp;iecy; &amp;tcy;&amp;ocy;&amp;lcy;&amp;softcy;&amp;kcy;&amp;ocy;!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428604"/>
            <a:ext cx="2689562" cy="2144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9" grpId="0"/>
      <p:bldP spid="14" grpId="0"/>
      <p:bldP spid="1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500034" y="1142984"/>
            <a:ext cx="421481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A.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000" dirty="0" smtClean="0"/>
              <a:t>крылатое …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71472" y="3071810"/>
            <a:ext cx="421481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4000" dirty="0" smtClean="0">
                <a:latin typeface="Arial" pitchFamily="34" charset="0"/>
                <a:ea typeface="Calibri" pitchFamily="34" charset="0"/>
              </a:rPr>
              <a:t>B. </a:t>
            </a:r>
            <a:r>
              <a:rPr lang="ru-RU" sz="4000" dirty="0" smtClean="0"/>
              <a:t>доброе …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642910" y="4786322"/>
            <a:ext cx="8572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4000" dirty="0" smtClean="0">
                <a:latin typeface="Arial" pitchFamily="34" charset="0"/>
                <a:ea typeface="Calibri" pitchFamily="34" charset="0"/>
              </a:rPr>
              <a:t>C. 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9951" name="Picture 15" descr="&amp;Mcy;&amp;iecy;&amp;dcy;&amp;icy;&amp;tscy;&amp;icy;&amp;ncy;&amp;acy; &amp;CHcy;&amp;iecy;&amp;lcy;&amp;yacy;&amp;bcy;&amp;icy;&amp;ncy;&amp;scy;&amp;kcy;&amp;acy; - &amp;kcy;&amp;ocy;&amp;ncy;&amp;scy;&amp;ucy;&amp;lcy;&amp;softcy;&amp;tcy;&amp;acy;&amp;tscy;&amp;icy;&amp;icy; &amp;vcy;&amp;rcy;&amp;acy;&amp;chcy;&amp;iecy;&amp;jcy; &amp;scy;&amp;tcy;&amp;acy;&amp;tcy;&amp;softcy;&amp;icy; &amp;ncy;&amp;ocy;&amp;vcy;&amp;ocy;&amp;scy;&amp;tcy;&amp;icy; &amp;CHcy;&amp;iecy;&amp;lcy;&amp;yacy;&amp;bcy;&amp;icy;&amp;ncy;&amp;scy;&amp;k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4500570"/>
            <a:ext cx="1217693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9" grpId="0"/>
      <p:bldP spid="14" grpId="0"/>
      <p:bldP spid="1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83122"/>
          </a:xfrm>
        </p:spPr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>Благодарю вас всех ребята за участие в сегодняшнем турнире, желаю вам успехов в изучении информатики. </a:t>
            </a:r>
            <a:r>
              <a:rPr lang="en-US" b="1" dirty="0" smtClean="0">
                <a:solidFill>
                  <a:schemeClr val="accent2"/>
                </a:solidFill>
              </a:rPr>
              <a:t/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ru-RU" b="1" dirty="0" smtClean="0">
                <a:solidFill>
                  <a:schemeClr val="accent2"/>
                </a:solidFill>
              </a:rPr>
              <a:t>Спасибо </a:t>
            </a:r>
            <a:r>
              <a:rPr lang="ru-RU" b="1" dirty="0" smtClean="0">
                <a:solidFill>
                  <a:schemeClr val="accent2"/>
                </a:solidFill>
              </a:rPr>
              <a:t>за внимание</a:t>
            </a:r>
            <a:r>
              <a:rPr lang="ru-RU" b="1" dirty="0" smtClean="0">
                <a:solidFill>
                  <a:schemeClr val="accent2"/>
                </a:solidFill>
              </a:rPr>
              <a:t>.</a:t>
            </a:r>
            <a:endParaRPr lang="ru-RU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786874" cy="1500198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 Как называется человек на компьютерном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языке?</a:t>
            </a: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2428868"/>
            <a:ext cx="3857652" cy="783193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А: пользователь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357818" y="2428868"/>
            <a:ext cx="3286148" cy="783193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/>
              <a:t>B</a:t>
            </a:r>
            <a:r>
              <a:rPr lang="ru-RU" sz="4000" dirty="0" smtClean="0"/>
              <a:t>: клиент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714348" y="3786190"/>
            <a:ext cx="3857652" cy="783193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/>
              <a:t>C</a:t>
            </a:r>
            <a:r>
              <a:rPr lang="ru-RU" sz="4000" dirty="0" smtClean="0"/>
              <a:t>: пациент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357818" y="3786190"/>
            <a:ext cx="3214710" cy="783193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/>
              <a:t>D</a:t>
            </a:r>
            <a:r>
              <a:rPr lang="ru-RU" sz="4000" dirty="0" smtClean="0"/>
              <a:t>: заказчик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786874" cy="1500198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 Какая из этих величин - из области информатики?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2428868"/>
            <a:ext cx="3857652" cy="783193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А: киловатт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357818" y="2428868"/>
            <a:ext cx="3286148" cy="783193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/>
              <a:t>B</a:t>
            </a:r>
            <a:r>
              <a:rPr lang="ru-RU" sz="4000" dirty="0" smtClean="0"/>
              <a:t>: килобайт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714348" y="3786190"/>
            <a:ext cx="3857652" cy="783193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/>
              <a:t>C</a:t>
            </a:r>
            <a:r>
              <a:rPr lang="ru-RU" sz="4000" dirty="0" smtClean="0"/>
              <a:t>: килобар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357818" y="3786190"/>
            <a:ext cx="3214710" cy="783193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/>
              <a:t>D</a:t>
            </a:r>
            <a:r>
              <a:rPr lang="ru-RU" sz="4000" dirty="0" smtClean="0"/>
              <a:t>: киловольт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786874" cy="1500198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Первым средством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дальней  связи принято считать:</a:t>
            </a: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2428868"/>
            <a:ext cx="3857652" cy="783193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А:  почту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357818" y="2428868"/>
            <a:ext cx="3286148" cy="783193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/>
              <a:t>B</a:t>
            </a:r>
            <a:r>
              <a:rPr lang="ru-RU" sz="4000" dirty="0" smtClean="0"/>
              <a:t>: телефон 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714348" y="3786190"/>
            <a:ext cx="3857652" cy="1191816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ru-RU" sz="3200" dirty="0" smtClean="0"/>
              <a:t>: компьютерные сети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357818" y="3786190"/>
            <a:ext cx="3214710" cy="715089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D</a:t>
            </a:r>
            <a:r>
              <a:rPr lang="ru-RU" sz="3600" dirty="0" smtClean="0"/>
              <a:t>: радиосвязь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786874" cy="1500198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 Что не является информационным процессом?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2428868"/>
            <a:ext cx="3857652" cy="783193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А: утилизация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357818" y="2428868"/>
            <a:ext cx="3286148" cy="783193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/>
              <a:t>B</a:t>
            </a:r>
            <a:r>
              <a:rPr lang="ru-RU" sz="4000" dirty="0" smtClean="0"/>
              <a:t>: сбор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714348" y="3786190"/>
            <a:ext cx="3857652" cy="783193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/>
              <a:t>C</a:t>
            </a:r>
            <a:r>
              <a:rPr lang="ru-RU" sz="4000" dirty="0" smtClean="0"/>
              <a:t>: передача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357818" y="3786190"/>
            <a:ext cx="3214710" cy="783193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/>
              <a:t>D</a:t>
            </a:r>
            <a:r>
              <a:rPr lang="ru-RU" sz="4000" dirty="0" smtClean="0"/>
              <a:t>: хранение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786874" cy="1500198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Какого вида модели не существует?</a:t>
            </a: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2428868"/>
            <a:ext cx="3643338" cy="715089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/>
              <a:t>А: материальной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857752" y="2428868"/>
            <a:ext cx="3786214" cy="715089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B</a:t>
            </a:r>
            <a:r>
              <a:rPr lang="ru-RU" sz="3600" dirty="0" smtClean="0"/>
              <a:t>: деревянной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57158" y="3786190"/>
            <a:ext cx="3643338" cy="646986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ru-RU" sz="3200" dirty="0" smtClean="0"/>
              <a:t>: абстрактной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929190" y="3786190"/>
            <a:ext cx="3857652" cy="646986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D</a:t>
            </a:r>
            <a:r>
              <a:rPr lang="ru-RU" sz="3200" dirty="0" smtClean="0"/>
              <a:t>: информационной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786874" cy="1500198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2"/>
                </a:solidFill>
              </a:rPr>
              <a:t>Для </a:t>
            </a:r>
            <a:r>
              <a:rPr lang="ru-RU" sz="3600" b="1" dirty="0" smtClean="0">
                <a:solidFill>
                  <a:schemeClr val="accent2"/>
                </a:solidFill>
              </a:rPr>
              <a:t>чего память</a:t>
            </a:r>
            <a:r>
              <a:rPr lang="ru-RU" sz="3600" dirty="0" smtClean="0">
                <a:solidFill>
                  <a:schemeClr val="accent2"/>
                </a:solidFill>
              </a:rPr>
              <a:t> </a:t>
            </a:r>
            <a:r>
              <a:rPr lang="ru-RU" sz="3600" b="1" dirty="0" smtClean="0">
                <a:solidFill>
                  <a:schemeClr val="accent2"/>
                </a:solidFill>
              </a:rPr>
              <a:t>компьютера</a:t>
            </a:r>
            <a:r>
              <a:rPr lang="ru-RU" sz="3600" dirty="0" smtClean="0">
                <a:solidFill>
                  <a:schemeClr val="accent2"/>
                </a:solidFill>
              </a:rPr>
              <a:t> </a:t>
            </a:r>
            <a:r>
              <a:rPr lang="ru-RU" sz="3600" b="1" dirty="0" smtClean="0">
                <a:solidFill>
                  <a:schemeClr val="accent2"/>
                </a:solidFill>
              </a:rPr>
              <a:t>не предназначена</a:t>
            </a:r>
            <a:r>
              <a:rPr lang="ru-RU" sz="3600" b="1" dirty="0" smtClean="0">
                <a:solidFill>
                  <a:schemeClr val="accent2"/>
                </a:solidFill>
              </a:rPr>
              <a:t>?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2071678"/>
            <a:ext cx="3643338" cy="1328023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/>
              <a:t>А: запись информации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786314" y="2000240"/>
            <a:ext cx="4000528" cy="1328023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B</a:t>
            </a:r>
            <a:r>
              <a:rPr lang="ru-RU" sz="3600" dirty="0" smtClean="0"/>
              <a:t>: хранение информации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57158" y="3786190"/>
            <a:ext cx="3643338" cy="1191816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ru-RU" sz="3200" dirty="0" smtClean="0"/>
              <a:t>: вывод информации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929190" y="3786190"/>
            <a:ext cx="3857652" cy="1191816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D</a:t>
            </a:r>
            <a:r>
              <a:rPr lang="ru-RU" sz="3200" dirty="0" smtClean="0"/>
              <a:t>: преобразование информации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Тема1 (2)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A50021"/>
      </a:hlink>
      <a:folHlink>
        <a:srgbClr val="808080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 (2)</Template>
  <TotalTime>202</TotalTime>
  <Words>500</Words>
  <Application>Microsoft Office PowerPoint</Application>
  <PresentationFormat>Экран (4:3)</PresentationFormat>
  <Paragraphs>139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Тема1 (2)</vt:lpstr>
      <vt:lpstr>Турнир Знатоков</vt:lpstr>
      <vt:lpstr>Первый тур  «Ответь правильно!» </vt:lpstr>
      <vt:lpstr> Наглядно продемонстрировать признаки различных фруктов и овощей позволяет:</vt:lpstr>
      <vt:lpstr> Как называется человек на компьютерном языке?</vt:lpstr>
      <vt:lpstr> Какая из этих величин - из области информатики? </vt:lpstr>
      <vt:lpstr>Первым средством дальней  связи принято считать:</vt:lpstr>
      <vt:lpstr> Что не является информационным процессом? </vt:lpstr>
      <vt:lpstr>Какого вида модели не существует?</vt:lpstr>
      <vt:lpstr>Для чего память компьютера не предназначена? </vt:lpstr>
      <vt:lpstr> Назовите наибольшую из предложенных единиц измерения информации. </vt:lpstr>
      <vt:lpstr>Назовите устройство ввода  информации</vt:lpstr>
      <vt:lpstr>Назовите устройство вывода информации</vt:lpstr>
      <vt:lpstr>Кто может заразить компьютер?</vt:lpstr>
      <vt:lpstr>Второй тур  «Найди термины» </vt:lpstr>
      <vt:lpstr>Слайд 15</vt:lpstr>
      <vt:lpstr>Слайд 16</vt:lpstr>
      <vt:lpstr>Слайд 17</vt:lpstr>
      <vt:lpstr>Слайд 18</vt:lpstr>
      <vt:lpstr>Слайд 19</vt:lpstr>
      <vt:lpstr>Слайд 20</vt:lpstr>
      <vt:lpstr>Третий тур  «Подумай и ответь»  </vt:lpstr>
      <vt:lpstr>Информацию, не зависящую от чьего-либо мнения или суждения, называют:</vt:lpstr>
      <vt:lpstr>Наибольший объем информации человек получает при помощи:</vt:lpstr>
      <vt:lpstr>Расследование преступления представляет собой  информационный  процесс:</vt:lpstr>
      <vt:lpstr>Перевод текста с английского языка на русский является процессом:</vt:lpstr>
      <vt:lpstr>При телефонном разговоре в качестве источника информации следует рассматривать:</vt:lpstr>
      <vt:lpstr>  Четвертый тур  «Определи слово»   </vt:lpstr>
      <vt:lpstr>Слайд 28</vt:lpstr>
      <vt:lpstr>Слайд 29</vt:lpstr>
      <vt:lpstr>Слайд 30</vt:lpstr>
      <vt:lpstr>Слайд 31</vt:lpstr>
      <vt:lpstr>Слайд 32</vt:lpstr>
      <vt:lpstr>Благодарю вас всех ребята за участие в сегодняшнем турнире, желаю вам успехов в изучении информатики.  Спасибо за внимание.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Tser</dc:creator>
  <cp:lastModifiedBy>TTB</cp:lastModifiedBy>
  <cp:revision>59</cp:revision>
  <dcterms:created xsi:type="dcterms:W3CDTF">2015-03-27T19:10:15Z</dcterms:created>
  <dcterms:modified xsi:type="dcterms:W3CDTF">2015-03-28T09:59:50Z</dcterms:modified>
</cp:coreProperties>
</file>