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0C9"/>
    <a:srgbClr val="BAB0CA"/>
    <a:srgbClr val="BAB0C7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5943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660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7693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08952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22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1792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9535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4032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6841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6165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97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167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7905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159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5794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3145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6903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7493-6F90-4AFB-9B43-CB557178452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4BF3-1299-40F9-9CDD-6E1B3149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14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500" b="100000" l="1667" r="100000">
                        <a14:backgroundMark x1="5000" y1="28500" x2="30000" y2="5500"/>
                        <a14:backgroundMark x1="19167" y1="18000" x2="19167" y2="18000"/>
                        <a14:backgroundMark x1="16667" y1="15500" x2="13333" y2="14000"/>
                        <a14:backgroundMark x1="68333" y1="6000" x2="99167" y2="25500"/>
                        <a14:backgroundMark x1="72500" y1="97500" x2="99167" y2="73000"/>
                        <a14:backgroundMark x1="5833" y1="83500" x2="28333" y2="99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53743">
            <a:off x="7112000" y="272830"/>
            <a:ext cx="1143000" cy="1905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7723" y="1990462"/>
            <a:ext cx="9448800" cy="1825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на тему имя числительное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00" y="4749801"/>
            <a:ext cx="944880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Выполнила Ирина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Лихацкая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5831" r="30841" b="10500"/>
          <a:stretch/>
        </p:blipFill>
        <p:spPr>
          <a:xfrm rot="18419959">
            <a:off x="918471" y="2895344"/>
            <a:ext cx="536501" cy="110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22897" t="4907" r="23406" b="13548"/>
          <a:stretch/>
        </p:blipFill>
        <p:spPr>
          <a:xfrm rot="2071808">
            <a:off x="10532957" y="2298735"/>
            <a:ext cx="1150798" cy="2330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96000">
                        <a14:backgroundMark x1="85333" y1="33333" x2="88000" y2="96000"/>
                        <a14:backgroundMark x1="12000" y1="20000" x2="10667" y2="9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6357">
            <a:off x="9815512" y="5996391"/>
            <a:ext cx="714375" cy="714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2381" r="98214">
                        <a14:backgroundMark x1="78571" y1="2092" x2="86310" y2="99582"/>
                        <a14:backgroundMark x1="14881" y1="3766" x2="11310" y2="99582"/>
                      </a14:backgroundRemoval>
                    </a14:imgEffect>
                  </a14:imgLayer>
                </a14:imgProps>
              </a:ext>
            </a:extLst>
          </a:blip>
          <a:srcRect l="11905" t="8159" r="19841" b="7043"/>
          <a:stretch/>
        </p:blipFill>
        <p:spPr>
          <a:xfrm rot="1964275">
            <a:off x="3890466" y="5179029"/>
            <a:ext cx="783134" cy="1384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66786">
            <a:off x="9943252" y="371300"/>
            <a:ext cx="2055368" cy="1133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99667" l="667" r="96667">
                        <a14:backgroundMark x1="71333" y1="3333" x2="70333" y2="95667"/>
                        <a14:backgroundMark x1="26333" y1="1667" x2="29667" y2="98000"/>
                      </a14:backgroundRemoval>
                    </a14:imgEffect>
                  </a14:imgLayer>
                </a14:imgProps>
              </a:ext>
            </a:extLst>
          </a:blip>
          <a:srcRect l="33556" r="31778"/>
          <a:stretch/>
        </p:blipFill>
        <p:spPr>
          <a:xfrm rot="3187362">
            <a:off x="5611021" y="-141840"/>
            <a:ext cx="802204" cy="2314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/>
          <a:srcRect l="13077" t="7949" r="17179"/>
          <a:stretch/>
        </p:blipFill>
        <p:spPr>
          <a:xfrm rot="20055432">
            <a:off x="276465" y="1607918"/>
            <a:ext cx="863601" cy="1139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07781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4983" y="952499"/>
            <a:ext cx="7846560" cy="5881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8843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399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Синтаксические особенности количественных числительных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43429"/>
            <a:ext cx="12192000" cy="451394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Количественные числительные могут употребляться без существительных. В этом случае они обозначают отвлечённые числа: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Три и семь – десять. Трижды три – девять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Часто количественные числительные обозначают число каких-то предметов, в этом случае они сочетаются с существительными.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Если числительные стоят в им.п. (или в сходном с ним вин.п.) то существительные зависят от числительных: числительное управляет существительным.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числительных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два, три, четыре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(а также при числительных, оканчивающихся на 2, 3, 4, 33, 44 и др.) существительные ставятся в род.п. ед.ч. При всех остальных числительных ( от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пяти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выше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 существительные имеют форму род.п. мн.ч.: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два брата, пять братьев.</a:t>
            </a:r>
          </a:p>
          <a:p>
            <a:pPr algn="just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2.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Если числительное стоит в любом падеже, кроме им.п.  (или сходного с ним вин.п.), то числительное зависит от существительного и согласуется с ним. Вопрос задаётся от существительного к числительному.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4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"/>
            <a:ext cx="10820399" cy="478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Собирательные числительные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38629"/>
            <a:ext cx="12192000" cy="46010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 количественным числительным близки числительные, которые обозначают определённое количество предметов как одно целое: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двое, трое, четверо, пятеро, шестеро, семеро, оба (обе).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Эти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числительные называются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собирательными.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Собирательные числительные, кроме слова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оба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обе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), образуются от количественных числительных с помощью суффиксов –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-, -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пять – пят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ер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о, семь – сем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ер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о,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два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дв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΄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э], три –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тр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[j</a:t>
            </a:r>
            <a:r>
              <a:rPr lang="el-GR" sz="2000" i="1" dirty="0">
                <a:solidFill>
                  <a:schemeClr val="accent1">
                    <a:lumMod val="50000"/>
                  </a:schemeClr>
                </a:solidFill>
              </a:rPr>
              <a:t>΄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].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Собирательные числительные употребляются с существительными: 1) обозначающими людей мужского пола: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пятеро мужчин, трое друзей;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2) обозначающими детёнышей: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пятеро котят;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имеющими только форму мн.ч. или обозначающими парные предметы: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трое ножниц, двое перчаток (две пары перчаток).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Собирательные числительные склоняются как имена прилагательные во мн.ч.: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пятеро;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пятерых;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пятерым;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Пятерых (или пятеро);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 пятерыми;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(о) пятерых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предложении сочетание собирательного числительного с существительным является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одним членом предложения: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Пятеро учеников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убирали класс.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4664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0286" y="907309"/>
            <a:ext cx="7939315" cy="5950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7340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399" cy="5370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Порядковые числительные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38629"/>
            <a:ext cx="12192000" cy="537028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Порядковые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числительные называют порядковый номер предметов при их счёте: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первый том, второй том, … тринадцатый том.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Порядковые числительные, кроме слов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первый и второй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образуются от количественных: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три – третий, пять – пятый, сто – сотый.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Порядковые числительные похожи на прилагательные: они, как и прилагательные, изменяются по родам, числам и падежам. Склоняются порядковые числительные как прилагательные (ср.: И.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четвёртый – новый, Р. Четвёртого – нового, Д. четвёртому – новому, В. как И. или как Р., Т. четвёртым – новым, П. (о) четвёртом – новом).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предложении порядковые числительные, так же, как и прилагательные, обычно являются определениями.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склонении составных порядковых числительных изменяется только последнее слово.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И.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тысяча девятьсот девяносто восьмой; Р. тысяча девятьсот девяносто восьмого; Д. тысяча девятьсот девяносто восьмому и т.д.</a:t>
            </a:r>
          </a:p>
          <a:p>
            <a:pPr algn="just"/>
            <a:r>
              <a:rPr lang="ru-RU" sz="2000" b="1" u="sng" dirty="0" smtClean="0">
                <a:solidFill>
                  <a:srgbClr val="00B050"/>
                </a:solidFill>
              </a:rPr>
              <a:t>Правило: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если порядковое числительное есть в составе названий праздников или знаменательных дат, то оно пишется </a:t>
            </a:r>
            <a:r>
              <a:rPr lang="ru-RU" sz="2000" b="1" dirty="0" smtClean="0">
                <a:solidFill>
                  <a:srgbClr val="002060"/>
                </a:solidFill>
              </a:rPr>
              <a:t>с прописной буквы: </a:t>
            </a:r>
            <a:r>
              <a:rPr lang="ru-RU" sz="2000" i="1" dirty="0" smtClean="0">
                <a:solidFill>
                  <a:srgbClr val="002060"/>
                </a:solidFill>
              </a:rPr>
              <a:t>Девятое мая.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Если числительное написано цифрой, то с прописной буквы пишется следующее за ним слово: </a:t>
            </a:r>
            <a:r>
              <a:rPr lang="ru-RU" sz="2000" i="1" dirty="0" smtClean="0">
                <a:solidFill>
                  <a:srgbClr val="002060"/>
                </a:solidFill>
              </a:rPr>
              <a:t>9 Мая.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4181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264" y="834970"/>
            <a:ext cx="8048015" cy="6023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602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128" y="1030515"/>
            <a:ext cx="7718815" cy="5776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449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10820399" cy="6241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Дробные числительные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57944"/>
            <a:ext cx="12192000" cy="415108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Дробные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числительные называют не целые числа. Этим они отличаются от других числительных.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Дробные числительные, кроме слов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полтора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полтораста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составные. Они состоят из количественного (числитель дроби) и порядкового (знаменатель дроби) числительных: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две третьих, восемь десятых.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состав дробных числительных могут входить существительные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ноль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целых три десятых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пять целых две сотых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Это СМЕШАННЫЕ числительные.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предложении сочетание дробных числительных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 существительными является одним членом предложения: Прошло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полтора месяца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Дробные числительные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полтора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(полторы)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полтораста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при склонении имеют две формы: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И., В.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полтора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ящика,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полторы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корзины;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полтораста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рублей;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Р., Д., Т., П.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полутора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ящиков, корзин;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полутораста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рублей.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7066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399" cy="522514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solidFill>
                  <a:schemeClr val="accent2">
                    <a:lumMod val="75000"/>
                  </a:schemeClr>
                </a:solidFill>
              </a:rPr>
              <a:t>Некоторые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cap="none" dirty="0" smtClean="0">
                <a:solidFill>
                  <a:schemeClr val="accent2">
                    <a:lumMod val="75000"/>
                  </a:schemeClr>
                </a:solidFill>
              </a:rPr>
              <a:t>особенности употребления числительных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77257"/>
            <a:ext cx="12192000" cy="332014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сочетаниях числительных с существительными имеет значение порядок слов.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Для сравнения: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В классе – тридцать человек 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точное количество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). В классе – человек тридцать 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приблизительное количество).</a:t>
            </a:r>
          </a:p>
          <a:p>
            <a:pPr marL="457200" indent="-457200" algn="just">
              <a:buAutoNum type="arabicPeriod" startAt="2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Можно сказать два ученика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двое учеников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(оба варианта равноправны). Но нужно говорить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две ученицы (двое учениц – неправильно).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современной устной речи наблюдается стремление упростить склонение составных числительных. Вместо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двумстам восьмидесяти трём человекам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часто говорят «двести восемьдесят трём человекам». Такое употребление противоречит литературной норме.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1403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696686"/>
            <a:ext cx="10820399" cy="812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ЦЕЛЬ ПРЕЗЕНТАЦИИ: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0925" y="2380342"/>
            <a:ext cx="10490200" cy="239122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Повторить изученное об имени числительном его правописание и склонение в устной и письменной речи;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Обратить внимание на роль числительных в речи;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Закрепить навыки употребления числительных в речи;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Обогащать свой словарный запас.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520" t="18367" r="541" b="28110"/>
          <a:stretch/>
        </p:blipFill>
        <p:spPr>
          <a:xfrm rot="20759728">
            <a:off x="8988728" y="420914"/>
            <a:ext cx="2782358" cy="1364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31769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77371"/>
            <a:ext cx="10820399" cy="7257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ТЕОРЕТИЧЕСКИЕ ВОПРОСЫ: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467" y="1393371"/>
            <a:ext cx="10490200" cy="428171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Понятие о числительном, грамматическое значение, морфологические и синтаксические признаки.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Простые, сложные и составные числительные.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Количественные числительные.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Склонение количественных числительных.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Синтаксические особенности количественных числительных.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Собирательные числительные.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Порядковые числительные.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Дробные числительные.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63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399" cy="435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о числительном.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35428"/>
            <a:ext cx="12192000" cy="656045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Имя числительное –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часть речи, которая обозначает число, количество предметов, порядок их при счёте и отвечает на вопросы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сколько?, который? (какой?)</a:t>
            </a:r>
          </a:p>
          <a:p>
            <a:pPr algn="just">
              <a:spcBef>
                <a:spcPts val="0"/>
              </a:spcBef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Например: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Насте десять лет (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сколько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лет Насте?). Оля перешла во второй класс (в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какой (который)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класс перешла Оля?).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Числами измеряется количество предметов, расстояние, время, величина предметов, их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асса, стоимость.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 письме слова-числа часто заменяются цифрами.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Общее грамматическое значение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числительного – число, количество предметов и порядок их при счёте.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 значению и грамматическим особенностям числительные делятся на два основных разряда: 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количественные числительные (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пять, двадцать семь, пятьдесят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порядковые числительные (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восьмой, двести тридцать четвёртый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Морфологические признаки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числительных. Количественные числительные изменяются только по падежам. Рода и числа они не имеют (кроме слов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один, два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). Порядковые числительные изменяются по родам, числам и падежам.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Начальная форма количественных числительных – форма им.п.: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первый, пятый, сотый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Синтаксические признаки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числительных. Количественное числительное может быть любым членом предложения. Сочетание количественного числительного ( в им. и вин. п.) с существительным (в род. п.) является одним членом предложения : </a:t>
            </a:r>
            <a:r>
              <a:rPr lang="ru-RU" sz="2000" u="sng" dirty="0" smtClean="0">
                <a:solidFill>
                  <a:schemeClr val="tx1"/>
                </a:solidFill>
              </a:rPr>
              <a:t>Пять туристов </a:t>
            </a:r>
            <a:r>
              <a:rPr lang="ru-RU" sz="2000" dirty="0" smtClean="0">
                <a:solidFill>
                  <a:schemeClr val="tx1"/>
                </a:solidFill>
              </a:rPr>
              <a:t>остановились в мотеле.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Порядковые числительные в предложении обычно бывают определениями: Третий дом справа,   реже – сказуемыми: Даша – первая, Лена – вторая.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4846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6297" y="955073"/>
            <a:ext cx="8877073" cy="5902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0181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399" cy="5370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Простые, сложные и составные числительные.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53144"/>
            <a:ext cx="12192000" cy="454297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 строению числительные могут быть простыми, сложными и составными. 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Простое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числительное – это слово с одним корнем: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два, пять, второй, пятый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 др.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Сложное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числительное – слово с несколькими корнями: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восемнадцать, шестьдесят, семьсот, трёхсоттысячный.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Составное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числительное состоит из нескольких слов, каждое из которых может быть как простым, так и сложным: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сорок пять, сто шестьдесят три; сорок пятый, сто шестьдесят третий.</a:t>
            </a:r>
          </a:p>
          <a:p>
            <a:pPr algn="just">
              <a:spcBef>
                <a:spcPts val="0"/>
              </a:spcBef>
            </a:pPr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b="1" u="sng" dirty="0" smtClean="0">
                <a:solidFill>
                  <a:srgbClr val="00B050"/>
                </a:solidFill>
              </a:rPr>
              <a:t>Правило1: </a:t>
            </a:r>
            <a:r>
              <a:rPr lang="ru-RU" sz="2000" dirty="0" smtClean="0">
                <a:solidFill>
                  <a:srgbClr val="002060"/>
                </a:solidFill>
              </a:rPr>
              <a:t>Слова </a:t>
            </a:r>
            <a:r>
              <a:rPr lang="ru-RU" sz="2000" u="sng" dirty="0" smtClean="0">
                <a:solidFill>
                  <a:srgbClr val="002060"/>
                </a:solidFill>
              </a:rPr>
              <a:t>оди</a:t>
            </a:r>
            <a:r>
              <a:rPr lang="ru-RU" sz="2000" b="1" u="sng" dirty="0" smtClean="0">
                <a:solidFill>
                  <a:srgbClr val="002060"/>
                </a:solidFill>
              </a:rPr>
              <a:t>нн</a:t>
            </a:r>
            <a:r>
              <a:rPr lang="ru-RU" sz="2000" u="sng" dirty="0" smtClean="0">
                <a:solidFill>
                  <a:srgbClr val="002060"/>
                </a:solidFill>
              </a:rPr>
              <a:t>адцать,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</a:rPr>
              <a:t>ми</a:t>
            </a:r>
            <a:r>
              <a:rPr lang="ru-RU" sz="2000" b="1" u="sng" dirty="0" smtClean="0">
                <a:solidFill>
                  <a:srgbClr val="002060"/>
                </a:solidFill>
              </a:rPr>
              <a:t>лл</a:t>
            </a:r>
            <a:r>
              <a:rPr lang="ru-RU" sz="2000" u="sng" dirty="0" smtClean="0">
                <a:solidFill>
                  <a:srgbClr val="002060"/>
                </a:solidFill>
              </a:rPr>
              <a:t>ион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u="sng" dirty="0" smtClean="0">
                <a:solidFill>
                  <a:srgbClr val="002060"/>
                </a:solidFill>
              </a:rPr>
              <a:t>ми</a:t>
            </a:r>
            <a:r>
              <a:rPr lang="ru-RU" sz="2000" b="1" u="sng" dirty="0" smtClean="0">
                <a:solidFill>
                  <a:srgbClr val="002060"/>
                </a:solidFill>
              </a:rPr>
              <a:t>лл</a:t>
            </a:r>
            <a:r>
              <a:rPr lang="ru-RU" sz="2000" u="sng" dirty="0" smtClean="0">
                <a:solidFill>
                  <a:srgbClr val="002060"/>
                </a:solidFill>
              </a:rPr>
              <a:t>иард</a:t>
            </a:r>
            <a:r>
              <a:rPr lang="ru-RU" sz="2000" dirty="0" smtClean="0">
                <a:solidFill>
                  <a:srgbClr val="002060"/>
                </a:solidFill>
              </a:rPr>
              <a:t> пишутся </a:t>
            </a:r>
            <a:r>
              <a:rPr lang="ru-RU" sz="2000" b="1" dirty="0" smtClean="0">
                <a:solidFill>
                  <a:srgbClr val="002060"/>
                </a:solidFill>
              </a:rPr>
              <a:t>с удвоенной согласной.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b="1" u="sng" dirty="0" smtClean="0">
                <a:solidFill>
                  <a:srgbClr val="00B050"/>
                </a:solidFill>
              </a:rPr>
              <a:t>Правило2: </a:t>
            </a:r>
            <a:r>
              <a:rPr lang="ru-RU" sz="2000" dirty="0" smtClean="0">
                <a:solidFill>
                  <a:srgbClr val="002060"/>
                </a:solidFill>
              </a:rPr>
              <a:t>Числительные от </a:t>
            </a:r>
            <a:r>
              <a:rPr lang="ru-RU" sz="2000" b="1" dirty="0" smtClean="0">
                <a:solidFill>
                  <a:srgbClr val="002060"/>
                </a:solidFill>
              </a:rPr>
              <a:t>пяти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smtClean="0">
                <a:solidFill>
                  <a:srgbClr val="002060"/>
                </a:solidFill>
              </a:rPr>
              <a:t>двадцати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</a:rPr>
              <a:t>тридцать </a:t>
            </a:r>
            <a:r>
              <a:rPr lang="ru-RU" sz="2000" dirty="0" smtClean="0">
                <a:solidFill>
                  <a:srgbClr val="002060"/>
                </a:solidFill>
              </a:rPr>
              <a:t>пишутся с </a:t>
            </a:r>
            <a:r>
              <a:rPr lang="ru-RU" sz="2000" b="1" dirty="0" smtClean="0">
                <a:solidFill>
                  <a:srgbClr val="002060"/>
                </a:solidFill>
              </a:rPr>
              <a:t>Ь </a:t>
            </a:r>
            <a:r>
              <a:rPr lang="ru-RU" sz="2000" dirty="0" smtClean="0">
                <a:solidFill>
                  <a:srgbClr val="002060"/>
                </a:solidFill>
              </a:rPr>
              <a:t>на конце ( так же как существительные 3-го склонения </a:t>
            </a:r>
            <a:r>
              <a:rPr lang="ru-RU" sz="2000" i="1" dirty="0" smtClean="0">
                <a:solidFill>
                  <a:srgbClr val="002060"/>
                </a:solidFill>
              </a:rPr>
              <a:t>кость, тень</a:t>
            </a:r>
            <a:r>
              <a:rPr lang="ru-RU" sz="2000" dirty="0" smtClean="0">
                <a:solidFill>
                  <a:srgbClr val="002060"/>
                </a:solidFill>
              </a:rPr>
              <a:t>): </a:t>
            </a:r>
            <a:r>
              <a:rPr lang="ru-RU" sz="2000" i="1" dirty="0" smtClean="0">
                <a:solidFill>
                  <a:srgbClr val="002060"/>
                </a:solidFill>
              </a:rPr>
              <a:t>пя</a:t>
            </a:r>
            <a:r>
              <a:rPr lang="ru-RU" sz="2000" b="1" i="1" dirty="0" smtClean="0">
                <a:solidFill>
                  <a:srgbClr val="002060"/>
                </a:solidFill>
              </a:rPr>
              <a:t>ть</a:t>
            </a:r>
            <a:r>
              <a:rPr lang="ru-RU" sz="2000" i="1" dirty="0" smtClean="0">
                <a:solidFill>
                  <a:srgbClr val="002060"/>
                </a:solidFill>
              </a:rPr>
              <a:t>, пятнадца</a:t>
            </a:r>
            <a:r>
              <a:rPr lang="ru-RU" sz="2000" b="1" i="1" dirty="0" smtClean="0">
                <a:solidFill>
                  <a:srgbClr val="002060"/>
                </a:solidFill>
              </a:rPr>
              <a:t>ть</a:t>
            </a:r>
            <a:r>
              <a:rPr lang="ru-RU" sz="2000" i="1" dirty="0" smtClean="0">
                <a:solidFill>
                  <a:srgbClr val="002060"/>
                </a:solidFill>
              </a:rPr>
              <a:t>, двадца</a:t>
            </a:r>
            <a:r>
              <a:rPr lang="ru-RU" sz="2000" b="1" i="1" dirty="0" smtClean="0">
                <a:solidFill>
                  <a:srgbClr val="002060"/>
                </a:solidFill>
              </a:rPr>
              <a:t>ть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В середине числительных </a:t>
            </a:r>
            <a:r>
              <a:rPr lang="ru-RU" sz="2000" i="1" dirty="0" smtClean="0">
                <a:solidFill>
                  <a:srgbClr val="002060"/>
                </a:solidFill>
              </a:rPr>
              <a:t>пя</a:t>
            </a:r>
            <a:r>
              <a:rPr lang="ru-RU" sz="2000" b="1" i="1" dirty="0" smtClean="0">
                <a:solidFill>
                  <a:srgbClr val="002060"/>
                </a:solidFill>
              </a:rPr>
              <a:t>тн</a:t>
            </a:r>
            <a:r>
              <a:rPr lang="ru-RU" sz="2000" i="1" dirty="0" smtClean="0">
                <a:solidFill>
                  <a:srgbClr val="002060"/>
                </a:solidFill>
              </a:rPr>
              <a:t>адцать, шес</a:t>
            </a:r>
            <a:r>
              <a:rPr lang="ru-RU" sz="2000" b="1" i="1" dirty="0" smtClean="0">
                <a:solidFill>
                  <a:srgbClr val="002060"/>
                </a:solidFill>
              </a:rPr>
              <a:t>тн</a:t>
            </a:r>
            <a:r>
              <a:rPr lang="ru-RU" sz="2000" i="1" dirty="0" smtClean="0">
                <a:solidFill>
                  <a:srgbClr val="002060"/>
                </a:solidFill>
              </a:rPr>
              <a:t>адцать, се</a:t>
            </a:r>
            <a:r>
              <a:rPr lang="ru-RU" sz="2000" b="1" i="1" dirty="0" smtClean="0">
                <a:solidFill>
                  <a:srgbClr val="002060"/>
                </a:solidFill>
              </a:rPr>
              <a:t>мн</a:t>
            </a:r>
            <a:r>
              <a:rPr lang="ru-RU" sz="2000" i="1" dirty="0" smtClean="0">
                <a:solidFill>
                  <a:srgbClr val="002060"/>
                </a:solidFill>
              </a:rPr>
              <a:t>адцать, восе</a:t>
            </a:r>
            <a:r>
              <a:rPr lang="ru-RU" sz="2000" b="1" i="1" dirty="0" smtClean="0">
                <a:solidFill>
                  <a:srgbClr val="002060"/>
                </a:solidFill>
              </a:rPr>
              <a:t>мн</a:t>
            </a:r>
            <a:r>
              <a:rPr lang="ru-RU" sz="2000" i="1" dirty="0" smtClean="0">
                <a:solidFill>
                  <a:srgbClr val="002060"/>
                </a:solidFill>
              </a:rPr>
              <a:t>адцать, девя</a:t>
            </a:r>
            <a:r>
              <a:rPr lang="ru-RU" sz="2000" b="1" i="1" dirty="0" smtClean="0">
                <a:solidFill>
                  <a:srgbClr val="002060"/>
                </a:solidFill>
              </a:rPr>
              <a:t>тн</a:t>
            </a:r>
            <a:r>
              <a:rPr lang="ru-RU" sz="2000" i="1" dirty="0" smtClean="0">
                <a:solidFill>
                  <a:srgbClr val="002060"/>
                </a:solidFill>
              </a:rPr>
              <a:t>адцать </a:t>
            </a:r>
            <a:r>
              <a:rPr lang="ru-RU" sz="2000" b="1" dirty="0" smtClean="0">
                <a:solidFill>
                  <a:srgbClr val="002060"/>
                </a:solidFill>
              </a:rPr>
              <a:t>Ь </a:t>
            </a:r>
            <a:r>
              <a:rPr lang="ru-RU" sz="2000" u="sng" dirty="0" smtClean="0">
                <a:solidFill>
                  <a:srgbClr val="002060"/>
                </a:solidFill>
              </a:rPr>
              <a:t>не пишется.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Числительные от </a:t>
            </a:r>
            <a:r>
              <a:rPr lang="ru-RU" sz="2000" b="1" dirty="0" smtClean="0">
                <a:solidFill>
                  <a:srgbClr val="002060"/>
                </a:solidFill>
              </a:rPr>
              <a:t>50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smtClean="0">
                <a:solidFill>
                  <a:srgbClr val="002060"/>
                </a:solidFill>
              </a:rPr>
              <a:t>80</a:t>
            </a:r>
            <a:r>
              <a:rPr lang="ru-RU" sz="2000" dirty="0" smtClean="0">
                <a:solidFill>
                  <a:srgbClr val="002060"/>
                </a:solidFill>
              </a:rPr>
              <a:t> и от </a:t>
            </a:r>
            <a:r>
              <a:rPr lang="ru-RU" sz="2000" b="1" dirty="0" smtClean="0">
                <a:solidFill>
                  <a:srgbClr val="002060"/>
                </a:solidFill>
              </a:rPr>
              <a:t>500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smtClean="0">
                <a:solidFill>
                  <a:srgbClr val="002060"/>
                </a:solidFill>
              </a:rPr>
              <a:t>900</a:t>
            </a:r>
            <a:r>
              <a:rPr lang="ru-RU" sz="2000" dirty="0" smtClean="0">
                <a:solidFill>
                  <a:srgbClr val="002060"/>
                </a:solidFill>
              </a:rPr>
              <a:t> пишутся с </a:t>
            </a:r>
            <a:r>
              <a:rPr lang="ru-RU" sz="2000" b="1" dirty="0" smtClean="0">
                <a:solidFill>
                  <a:srgbClr val="002060"/>
                </a:solidFill>
              </a:rPr>
              <a:t>Ь </a:t>
            </a:r>
            <a:r>
              <a:rPr lang="ru-RU" sz="2000" dirty="0" smtClean="0">
                <a:solidFill>
                  <a:srgbClr val="002060"/>
                </a:solidFill>
              </a:rPr>
              <a:t>в середине слова в им. и вин. п.: </a:t>
            </a:r>
            <a:r>
              <a:rPr lang="ru-RU" sz="2000" i="1" dirty="0" smtClean="0">
                <a:solidFill>
                  <a:srgbClr val="002060"/>
                </a:solidFill>
              </a:rPr>
              <a:t>пя</a:t>
            </a:r>
            <a:r>
              <a:rPr lang="ru-RU" sz="2000" b="1" i="1" dirty="0" smtClean="0">
                <a:solidFill>
                  <a:srgbClr val="002060"/>
                </a:solidFill>
              </a:rPr>
              <a:t>ть</a:t>
            </a:r>
            <a:r>
              <a:rPr lang="ru-RU" sz="2000" i="1" dirty="0" smtClean="0">
                <a:solidFill>
                  <a:srgbClr val="002060"/>
                </a:solidFill>
              </a:rPr>
              <a:t>десят, се</a:t>
            </a:r>
            <a:r>
              <a:rPr lang="ru-RU" sz="2000" b="1" i="1" dirty="0" smtClean="0">
                <a:solidFill>
                  <a:srgbClr val="002060"/>
                </a:solidFill>
              </a:rPr>
              <a:t>мь</a:t>
            </a:r>
            <a:r>
              <a:rPr lang="ru-RU" sz="2000" i="1" dirty="0" smtClean="0">
                <a:solidFill>
                  <a:srgbClr val="002060"/>
                </a:solidFill>
              </a:rPr>
              <a:t>сот.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8733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399" cy="435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Количественные числительные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53143"/>
            <a:ext cx="12192000" cy="3944257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Количественные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числительные обозначают количество предметов ( три карандаша, семь человек) или отвлечённое число ( два, тридцать четыре) и отвечают на вопрос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СКОЛЬКО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Количественные числительные изменяются по падежам, но не имеют рода (кроме слов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один, два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 и числа  (кроме слова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один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Числительное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один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форме мн. ч. может употребляться с существительными, имеющими только форму мн. ч.: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 очки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 ножницы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 сани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 также с существительными, обозначающими одну пару предметов: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 носки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 туфли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 перчатки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Если слово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употребляется с другими существительными, то оно перестаёт обозначать число, перестаёт быть числительным, а приобретает значение частицы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только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 пенале лежат одни карандаши (только карандаши). Дома остались одни дети (только дети).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устной речи числительное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один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как правило, опускается: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Маша купила килограмм лука и два килограмма моркови.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295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10820399" cy="46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Склонение количественных числительных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64457"/>
            <a:ext cx="12192000" cy="509451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Числительное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один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согласуется с существительным в роде и падеже и склоняется как прилагательное: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один день, одного дня, одному дню, один день, одним днём, об одном дне.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Числительные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два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две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три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четыре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имеют особые формы: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два, три, четыре; двух, трёх, четырёх; двум, трём, четырём; два (двух), три (трёх), четыре (четырёх); двумя, тремя, четырьмя; о двух, о трёх, о четырёх.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Числительные от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пяти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двадцати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тридцать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склоняются как существительное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степь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3-го склонения.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Числительные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сорок, девяносто, сто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при склонении образуют две формы: в им. и вин. п. –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сорок, девяносто, сто, а в остальных падежах – сорока, девяноста, ста.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склонении сложных количественных числительных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50 – 80, 200 – 900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изменяется каждая часть слова, хотя пишутся они как одно слово. Это означает, что сложные числительные имеют два окончания: дв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склонении составных количественных числительных изменяется каждое слово: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сто двадцать четыре, ста двадцати четырёх, ста двадцати четырём, ста двадцатью четырьмя, о ста двадцати четырёх.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034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3162530"/>
              </p:ext>
            </p:extLst>
          </p:nvPr>
        </p:nvGraphicFramePr>
        <p:xfrm>
          <a:off x="362858" y="1465941"/>
          <a:ext cx="11509831" cy="522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2801257"/>
                <a:gridCol w="4695373"/>
                <a:gridCol w="2837544"/>
              </a:tblGrid>
              <a:tr h="5080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Падеж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– 80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200 - 400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500 - 900</a:t>
                      </a:r>
                      <a:endParaRPr lang="ru-RU" dirty="0"/>
                    </a:p>
                  </a:txBody>
                  <a:tcPr/>
                </a:tc>
              </a:tr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пятьдесят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двести                          четыреста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пятьсот</a:t>
                      </a:r>
                      <a:endParaRPr lang="ru-RU" dirty="0"/>
                    </a:p>
                  </a:txBody>
                  <a:tcPr/>
                </a:tc>
              </a:tr>
              <a:tr h="7899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</a:t>
                      </a:r>
                      <a:r>
                        <a:rPr lang="ru-RU" sz="2000" b="1" dirty="0" smtClean="0"/>
                        <a:t>и</a:t>
                      </a:r>
                      <a:r>
                        <a:rPr lang="ru-RU" dirty="0" smtClean="0"/>
                        <a:t>десят</a:t>
                      </a:r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</a:t>
                      </a:r>
                      <a:r>
                        <a:rPr lang="ru-RU" sz="2000" b="1" dirty="0" smtClean="0"/>
                        <a:t>ух</a:t>
                      </a:r>
                      <a:r>
                        <a:rPr lang="ru-RU" dirty="0" smtClean="0"/>
                        <a:t>сот                       четыр</a:t>
                      </a:r>
                      <a:r>
                        <a:rPr lang="ru-RU" sz="2000" b="1" dirty="0" smtClean="0"/>
                        <a:t>ёх</a:t>
                      </a:r>
                      <a:r>
                        <a:rPr lang="ru-RU" dirty="0" smtClean="0"/>
                        <a:t>сот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</a:t>
                      </a:r>
                      <a:r>
                        <a:rPr lang="ru-RU" sz="2000" b="1" dirty="0" smtClean="0"/>
                        <a:t>и</a:t>
                      </a:r>
                      <a:r>
                        <a:rPr lang="ru-RU" dirty="0" smtClean="0"/>
                        <a:t>сот</a:t>
                      </a:r>
                      <a:endParaRPr lang="ru-RU" dirty="0"/>
                    </a:p>
                  </a:txBody>
                  <a:tcPr/>
                </a:tc>
              </a:tr>
              <a:tr h="7899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</a:t>
                      </a:r>
                      <a:r>
                        <a:rPr lang="ru-RU" sz="2000" b="1" dirty="0" smtClean="0"/>
                        <a:t>и</a:t>
                      </a:r>
                      <a:r>
                        <a:rPr lang="ru-RU" dirty="0" smtClean="0"/>
                        <a:t>десят</a:t>
                      </a:r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</a:t>
                      </a:r>
                      <a:r>
                        <a:rPr lang="ru-RU" sz="2000" b="1" dirty="0" smtClean="0"/>
                        <a:t>ум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ам</a:t>
                      </a:r>
                      <a:r>
                        <a:rPr lang="ru-RU" dirty="0" smtClean="0"/>
                        <a:t>               четыр</a:t>
                      </a:r>
                      <a:r>
                        <a:rPr lang="ru-RU" sz="2000" b="1" dirty="0" smtClean="0"/>
                        <a:t>ём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</a:t>
                      </a:r>
                      <a:r>
                        <a:rPr lang="ru-RU" sz="2000" b="1" dirty="0" smtClean="0"/>
                        <a:t>и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899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пятьдесят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двести                        четыреста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пятьсот</a:t>
                      </a:r>
                      <a:endParaRPr lang="ru-RU" dirty="0"/>
                    </a:p>
                  </a:txBody>
                  <a:tcPr/>
                </a:tc>
              </a:tr>
              <a:tr h="7899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пять</a:t>
                      </a:r>
                      <a:r>
                        <a:rPr lang="ru-RU" sz="2000" b="1" dirty="0" smtClean="0"/>
                        <a:t>ю</a:t>
                      </a:r>
                      <a:r>
                        <a:rPr lang="ru-RU" dirty="0" smtClean="0"/>
                        <a:t>десять</a:t>
                      </a:r>
                      <a:r>
                        <a:rPr lang="ru-RU" sz="2000" b="1" dirty="0" smtClean="0"/>
                        <a:t>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</a:t>
                      </a:r>
                      <a:r>
                        <a:rPr lang="ru-RU" sz="2000" b="1" dirty="0" smtClean="0"/>
                        <a:t>умя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ами</a:t>
                      </a:r>
                      <a:r>
                        <a:rPr lang="ru-RU" dirty="0" smtClean="0"/>
                        <a:t>            четырь</a:t>
                      </a:r>
                      <a:r>
                        <a:rPr lang="ru-RU" sz="2000" b="1" dirty="0" smtClean="0"/>
                        <a:t>мя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пять</a:t>
                      </a:r>
                      <a:r>
                        <a:rPr lang="ru-RU" sz="2000" b="1" dirty="0" smtClean="0"/>
                        <a:t>ю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ами</a:t>
                      </a:r>
                      <a:endParaRPr lang="ru-RU" b="1" dirty="0"/>
                    </a:p>
                  </a:txBody>
                  <a:tcPr/>
                </a:tc>
              </a:tr>
              <a:tr h="7899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(о) пят</a:t>
                      </a:r>
                      <a:r>
                        <a:rPr lang="ru-RU" sz="2000" b="1" dirty="0" smtClean="0"/>
                        <a:t>и</a:t>
                      </a:r>
                      <a:r>
                        <a:rPr lang="ru-RU" dirty="0" smtClean="0"/>
                        <a:t>десят</a:t>
                      </a:r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(о) дв</a:t>
                      </a:r>
                      <a:r>
                        <a:rPr lang="ru-RU" sz="2000" b="1" dirty="0" smtClean="0"/>
                        <a:t>ух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ах</a:t>
                      </a:r>
                      <a:r>
                        <a:rPr lang="ru-RU" dirty="0" smtClean="0"/>
                        <a:t>            (о) четыр</a:t>
                      </a:r>
                      <a:r>
                        <a:rPr lang="ru-RU" sz="2000" b="1" dirty="0" smtClean="0"/>
                        <a:t>ёх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(о) пят</a:t>
                      </a:r>
                      <a:r>
                        <a:rPr lang="ru-RU" sz="2000" b="1" dirty="0" smtClean="0"/>
                        <a:t>и</a:t>
                      </a:r>
                      <a:r>
                        <a:rPr lang="ru-RU" dirty="0" smtClean="0"/>
                        <a:t>ст</a:t>
                      </a:r>
                      <a:r>
                        <a:rPr lang="ru-RU" sz="2000" b="1" dirty="0" smtClean="0"/>
                        <a:t>ах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01725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499</TotalTime>
  <Words>1726</Words>
  <Application>Microsoft Office PowerPoint</Application>
  <PresentationFormat>Произвольный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Презентация на тему имя числительное</vt:lpstr>
      <vt:lpstr>ЦЕЛЬ ПРЕЗЕНТАЦИИ:</vt:lpstr>
      <vt:lpstr>ТЕОРЕТИЧЕСКИЕ ВОПРОСЫ:</vt:lpstr>
      <vt:lpstr>1. Понятие о числительном.</vt:lpstr>
      <vt:lpstr>Слайд 5</vt:lpstr>
      <vt:lpstr>2. Простые, сложные и составные числительные.</vt:lpstr>
      <vt:lpstr>3. Количественные числительные.</vt:lpstr>
      <vt:lpstr>4. Склонение количественных числительных.</vt:lpstr>
      <vt:lpstr>Слайд 9</vt:lpstr>
      <vt:lpstr>Слайд 10</vt:lpstr>
      <vt:lpstr>5. Синтаксические особенности количественных числительных.</vt:lpstr>
      <vt:lpstr>6. Собирательные числительные.</vt:lpstr>
      <vt:lpstr>Слайд 13</vt:lpstr>
      <vt:lpstr>7. Порядковые числительные.</vt:lpstr>
      <vt:lpstr>Слайд 15</vt:lpstr>
      <vt:lpstr>Слайд 16</vt:lpstr>
      <vt:lpstr>8. Дробные числительные.</vt:lpstr>
      <vt:lpstr>Некоторые особенности употребления числительных: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имя числительное</dc:title>
  <dc:creator>Беата</dc:creator>
  <cp:lastModifiedBy>Пользователь Windows</cp:lastModifiedBy>
  <cp:revision>41</cp:revision>
  <dcterms:created xsi:type="dcterms:W3CDTF">2014-03-10T07:33:42Z</dcterms:created>
  <dcterms:modified xsi:type="dcterms:W3CDTF">2015-03-28T11:26:44Z</dcterms:modified>
</cp:coreProperties>
</file>