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57" r:id="rId4"/>
    <p:sldId id="288" r:id="rId5"/>
    <p:sldId id="283" r:id="rId6"/>
    <p:sldId id="272" r:id="rId7"/>
    <p:sldId id="290" r:id="rId8"/>
    <p:sldId id="262" r:id="rId9"/>
    <p:sldId id="273" r:id="rId10"/>
    <p:sldId id="266" r:id="rId11"/>
    <p:sldId id="284" r:id="rId12"/>
    <p:sldId id="276" r:id="rId13"/>
    <p:sldId id="277" r:id="rId14"/>
    <p:sldId id="278" r:id="rId15"/>
    <p:sldId id="281" r:id="rId16"/>
    <p:sldId id="279" r:id="rId17"/>
    <p:sldId id="280" r:id="rId18"/>
    <p:sldId id="27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8ADCE-2446-429B-B766-46FC3D4B48E1}" type="doc">
      <dgm:prSet loTypeId="urn:microsoft.com/office/officeart/2005/8/layout/h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54136CE-CD9D-4238-AD78-018E771576EA}">
      <dgm:prSet phldrT="[Текст]"/>
      <dgm:spPr/>
      <dgm:t>
        <a:bodyPr/>
        <a:lstStyle/>
        <a:p>
          <a:r>
            <a:rPr lang="ru-RU" dirty="0" smtClean="0"/>
            <a:t>Что я знаю о сказках?</a:t>
          </a:r>
          <a:endParaRPr lang="ru-RU" dirty="0"/>
        </a:p>
      </dgm:t>
    </dgm:pt>
    <dgm:pt modelId="{729D35FA-CDC7-4E15-9A75-12888A0DFD7A}" type="parTrans" cxnId="{A11F1019-F2C5-41A4-86A5-6EB53BB650F4}">
      <dgm:prSet/>
      <dgm:spPr/>
      <dgm:t>
        <a:bodyPr/>
        <a:lstStyle/>
        <a:p>
          <a:endParaRPr lang="ru-RU"/>
        </a:p>
      </dgm:t>
    </dgm:pt>
    <dgm:pt modelId="{B162B139-F541-4EBB-9BF5-0B8C6A72424A}" type="sibTrans" cxnId="{A11F1019-F2C5-41A4-86A5-6EB53BB650F4}">
      <dgm:prSet/>
      <dgm:spPr/>
      <dgm:t>
        <a:bodyPr/>
        <a:lstStyle/>
        <a:p>
          <a:endParaRPr lang="ru-RU"/>
        </a:p>
      </dgm:t>
    </dgm:pt>
    <dgm:pt modelId="{FED4CCE8-D5A8-42A1-A2CA-9D47835F64E1}">
      <dgm:prSet phldrT="[Текст]"/>
      <dgm:spPr/>
      <dgm:t>
        <a:bodyPr/>
        <a:lstStyle/>
        <a:p>
          <a:pPr rtl="0"/>
          <a:r>
            <a:rPr lang="ru-RU" baseline="0" dirty="0" smtClean="0"/>
            <a:t>Катя К.: сказки пишут люди.</a:t>
          </a:r>
          <a:endParaRPr lang="ru-RU" dirty="0"/>
        </a:p>
      </dgm:t>
    </dgm:pt>
    <dgm:pt modelId="{A6D57212-F82F-4B7F-A86F-90206784B211}" type="parTrans" cxnId="{A4A71EFE-24C9-4CD3-9534-9A694AA604D3}">
      <dgm:prSet/>
      <dgm:spPr/>
      <dgm:t>
        <a:bodyPr/>
        <a:lstStyle/>
        <a:p>
          <a:endParaRPr lang="ru-RU"/>
        </a:p>
      </dgm:t>
    </dgm:pt>
    <dgm:pt modelId="{F4827E82-FEA6-46EC-99F0-3F5B6D480FC7}" type="sibTrans" cxnId="{A4A71EFE-24C9-4CD3-9534-9A694AA604D3}">
      <dgm:prSet/>
      <dgm:spPr/>
      <dgm:t>
        <a:bodyPr/>
        <a:lstStyle/>
        <a:p>
          <a:endParaRPr lang="ru-RU"/>
        </a:p>
      </dgm:t>
    </dgm:pt>
    <dgm:pt modelId="{7DB6226F-A6C0-4577-89C0-491B7970E558}">
      <dgm:prSet phldrT="[Текст]"/>
      <dgm:spPr/>
      <dgm:t>
        <a:bodyPr/>
        <a:lstStyle/>
        <a:p>
          <a:r>
            <a:rPr lang="ru-RU" dirty="0" smtClean="0"/>
            <a:t>Что я хочу узнать?</a:t>
          </a:r>
          <a:endParaRPr lang="ru-RU" dirty="0"/>
        </a:p>
      </dgm:t>
    </dgm:pt>
    <dgm:pt modelId="{0DB2A438-B582-41C7-B18C-02E719280A03}" type="parTrans" cxnId="{7261CFE9-10C8-4E09-B37C-364C494F4692}">
      <dgm:prSet/>
      <dgm:spPr/>
      <dgm:t>
        <a:bodyPr/>
        <a:lstStyle/>
        <a:p>
          <a:endParaRPr lang="ru-RU"/>
        </a:p>
      </dgm:t>
    </dgm:pt>
    <dgm:pt modelId="{5CFD0EE0-5AE5-4ABE-9B19-B52A2336F2BD}" type="sibTrans" cxnId="{7261CFE9-10C8-4E09-B37C-364C494F4692}">
      <dgm:prSet/>
      <dgm:spPr/>
      <dgm:t>
        <a:bodyPr/>
        <a:lstStyle/>
        <a:p>
          <a:endParaRPr lang="ru-RU"/>
        </a:p>
      </dgm:t>
    </dgm:pt>
    <dgm:pt modelId="{BB239E53-E8EB-4DD0-945E-D4157DE18BB1}">
      <dgm:prSet phldrT="[Текст]"/>
      <dgm:spPr/>
      <dgm:t>
        <a:bodyPr/>
        <a:lstStyle/>
        <a:p>
          <a:r>
            <a:rPr lang="ru-RU" dirty="0" smtClean="0"/>
            <a:t>Как я могу узнать?</a:t>
          </a:r>
          <a:endParaRPr lang="ru-RU" dirty="0"/>
        </a:p>
      </dgm:t>
    </dgm:pt>
    <dgm:pt modelId="{31179F67-537E-400F-AB2F-E0152FAC76D1}" type="parTrans" cxnId="{D028E14E-7FCF-4097-947D-D6C0E908821B}">
      <dgm:prSet/>
      <dgm:spPr/>
      <dgm:t>
        <a:bodyPr/>
        <a:lstStyle/>
        <a:p>
          <a:endParaRPr lang="ru-RU"/>
        </a:p>
      </dgm:t>
    </dgm:pt>
    <dgm:pt modelId="{6051FFAC-A190-4C06-B951-680107908B45}" type="sibTrans" cxnId="{D028E14E-7FCF-4097-947D-D6C0E908821B}">
      <dgm:prSet/>
      <dgm:spPr/>
      <dgm:t>
        <a:bodyPr/>
        <a:lstStyle/>
        <a:p>
          <a:endParaRPr lang="ru-RU"/>
        </a:p>
      </dgm:t>
    </dgm:pt>
    <dgm:pt modelId="{82EE4C2E-D0A2-4962-B19E-EA28EBAEADC9}">
      <dgm:prSet phldrT="[Текст]"/>
      <dgm:spPr/>
      <dgm:t>
        <a:bodyPr/>
        <a:lstStyle/>
        <a:p>
          <a:pPr rtl="0"/>
          <a:r>
            <a:rPr lang="ru-RU" dirty="0" smtClean="0"/>
            <a:t>Никита В.: Спросить у родителей</a:t>
          </a:r>
          <a:r>
            <a:rPr lang="ru-RU" baseline="0" dirty="0" smtClean="0"/>
            <a:t> или воспитателя.</a:t>
          </a:r>
          <a:endParaRPr lang="ru-RU" dirty="0"/>
        </a:p>
      </dgm:t>
    </dgm:pt>
    <dgm:pt modelId="{209B123F-B082-4481-A07E-D41E9CD7E2B8}" type="parTrans" cxnId="{232D03BA-E111-45B3-AD80-1735A9A0CE59}">
      <dgm:prSet/>
      <dgm:spPr/>
      <dgm:t>
        <a:bodyPr/>
        <a:lstStyle/>
        <a:p>
          <a:endParaRPr lang="ru-RU"/>
        </a:p>
      </dgm:t>
    </dgm:pt>
    <dgm:pt modelId="{2A89A79A-FF84-4A08-BFBF-DF42221BAF1F}" type="sibTrans" cxnId="{232D03BA-E111-45B3-AD80-1735A9A0CE59}">
      <dgm:prSet/>
      <dgm:spPr/>
      <dgm:t>
        <a:bodyPr/>
        <a:lstStyle/>
        <a:p>
          <a:endParaRPr lang="ru-RU"/>
        </a:p>
      </dgm:t>
    </dgm:pt>
    <dgm:pt modelId="{F74BE571-6B87-4BB9-AB35-057BA20556CC}">
      <dgm:prSet/>
      <dgm:spPr/>
      <dgm:t>
        <a:bodyPr/>
        <a:lstStyle/>
        <a:p>
          <a:pPr rtl="0"/>
          <a:r>
            <a:rPr lang="ru-RU" dirty="0" smtClean="0"/>
            <a:t>Никита В.:</a:t>
          </a:r>
          <a:r>
            <a:rPr lang="ru-RU" baseline="0" dirty="0" smtClean="0"/>
            <a:t> </a:t>
          </a:r>
          <a:r>
            <a:rPr lang="ru-RU" dirty="0" smtClean="0"/>
            <a:t>сказки</a:t>
          </a:r>
          <a:r>
            <a:rPr lang="ru-RU" baseline="0" dirty="0" smtClean="0"/>
            <a:t> </a:t>
          </a:r>
          <a:r>
            <a:rPr lang="ru-RU" dirty="0" smtClean="0"/>
            <a:t>бывают о людях и животных.</a:t>
          </a:r>
        </a:p>
      </dgm:t>
    </dgm:pt>
    <dgm:pt modelId="{C9216912-F24D-4FB3-8C08-A73F5E73AA50}" type="parTrans" cxnId="{43966C3D-D1CD-4D84-942E-4D064C3A79A6}">
      <dgm:prSet/>
      <dgm:spPr/>
      <dgm:t>
        <a:bodyPr/>
        <a:lstStyle/>
        <a:p>
          <a:endParaRPr lang="ru-RU"/>
        </a:p>
      </dgm:t>
    </dgm:pt>
    <dgm:pt modelId="{C8B442B3-689B-4982-8A36-90C9FC13C931}" type="sibTrans" cxnId="{43966C3D-D1CD-4D84-942E-4D064C3A79A6}">
      <dgm:prSet/>
      <dgm:spPr/>
      <dgm:t>
        <a:bodyPr/>
        <a:lstStyle/>
        <a:p>
          <a:endParaRPr lang="ru-RU"/>
        </a:p>
      </dgm:t>
    </dgm:pt>
    <dgm:pt modelId="{F40BF1ED-FA92-455A-A04E-6E1026F6F0D5}">
      <dgm:prSet/>
      <dgm:spPr/>
      <dgm:t>
        <a:bodyPr/>
        <a:lstStyle/>
        <a:p>
          <a:pPr rtl="0"/>
          <a:r>
            <a:rPr lang="ru-RU" baseline="0" smtClean="0"/>
            <a:t>Гриша К.: в сказках всегда выдуманные истории.</a:t>
          </a:r>
          <a:endParaRPr lang="ru-RU" baseline="0" dirty="0" smtClean="0"/>
        </a:p>
      </dgm:t>
    </dgm:pt>
    <dgm:pt modelId="{16A0875F-4A82-435F-9283-A8A00336268A}" type="parTrans" cxnId="{7233839D-520A-433F-8AA3-E94A1EB29B47}">
      <dgm:prSet/>
      <dgm:spPr/>
      <dgm:t>
        <a:bodyPr/>
        <a:lstStyle/>
        <a:p>
          <a:endParaRPr lang="ru-RU"/>
        </a:p>
      </dgm:t>
    </dgm:pt>
    <dgm:pt modelId="{1019BFB1-FCC7-4D1E-A9E5-EF854C7CF427}" type="sibTrans" cxnId="{7233839D-520A-433F-8AA3-E94A1EB29B47}">
      <dgm:prSet/>
      <dgm:spPr/>
      <dgm:t>
        <a:bodyPr/>
        <a:lstStyle/>
        <a:p>
          <a:endParaRPr lang="ru-RU"/>
        </a:p>
      </dgm:t>
    </dgm:pt>
    <dgm:pt modelId="{7B90D6D1-60A1-4275-9535-F6B6D36963D9}">
      <dgm:prSet/>
      <dgm:spPr/>
      <dgm:t>
        <a:bodyPr/>
        <a:lstStyle/>
        <a:p>
          <a:pPr rtl="0"/>
          <a:r>
            <a:rPr lang="ru-RU" smtClean="0"/>
            <a:t>Аня Б.: есть русские народные сказки.</a:t>
          </a:r>
          <a:endParaRPr lang="ru-RU" dirty="0" smtClean="0"/>
        </a:p>
      </dgm:t>
    </dgm:pt>
    <dgm:pt modelId="{C5ACBF40-2BFB-4E22-989B-18B5E6A41FE3}" type="parTrans" cxnId="{01638CBA-A5F1-457E-91A7-73012362D32F}">
      <dgm:prSet/>
      <dgm:spPr/>
      <dgm:t>
        <a:bodyPr/>
        <a:lstStyle/>
        <a:p>
          <a:endParaRPr lang="ru-RU"/>
        </a:p>
      </dgm:t>
    </dgm:pt>
    <dgm:pt modelId="{01684497-8811-4603-8FDE-4931840BDA6E}" type="sibTrans" cxnId="{01638CBA-A5F1-457E-91A7-73012362D32F}">
      <dgm:prSet/>
      <dgm:spPr/>
      <dgm:t>
        <a:bodyPr/>
        <a:lstStyle/>
        <a:p>
          <a:endParaRPr lang="ru-RU"/>
        </a:p>
      </dgm:t>
    </dgm:pt>
    <dgm:pt modelId="{E078C750-6868-4F11-84DA-86D3931FC3AC}">
      <dgm:prSet/>
      <dgm:spPr/>
      <dgm:t>
        <a:bodyPr/>
        <a:lstStyle/>
        <a:p>
          <a:pPr rtl="0"/>
          <a:r>
            <a:rPr lang="ru-RU" smtClean="0"/>
            <a:t>Миша К.: о</a:t>
          </a:r>
          <a:r>
            <a:rPr lang="ru-RU" baseline="0" smtClean="0"/>
            <a:t> </a:t>
          </a:r>
          <a:r>
            <a:rPr lang="ru-RU" smtClean="0"/>
            <a:t>ком еще бывают сказки?</a:t>
          </a:r>
          <a:endParaRPr lang="ru-RU"/>
        </a:p>
      </dgm:t>
    </dgm:pt>
    <dgm:pt modelId="{BFAFE441-6761-4895-9C7D-320FFEF8715F}" type="parTrans" cxnId="{362C2D29-C9CB-460F-9D55-9D9FF9FEDA82}">
      <dgm:prSet/>
      <dgm:spPr/>
      <dgm:t>
        <a:bodyPr/>
        <a:lstStyle/>
        <a:p>
          <a:endParaRPr lang="ru-RU"/>
        </a:p>
      </dgm:t>
    </dgm:pt>
    <dgm:pt modelId="{679F0AF7-045D-416B-8358-578C4FFAEAA3}" type="sibTrans" cxnId="{362C2D29-C9CB-460F-9D55-9D9FF9FEDA82}">
      <dgm:prSet/>
      <dgm:spPr/>
      <dgm:t>
        <a:bodyPr/>
        <a:lstStyle/>
        <a:p>
          <a:endParaRPr lang="ru-RU"/>
        </a:p>
      </dgm:t>
    </dgm:pt>
    <dgm:pt modelId="{9DFD2498-2BE8-4641-B397-047D86F2AE61}">
      <dgm:prSet/>
      <dgm:spPr/>
      <dgm:t>
        <a:bodyPr/>
        <a:lstStyle/>
        <a:p>
          <a:pPr rtl="0"/>
          <a:r>
            <a:rPr lang="ru-RU" dirty="0" smtClean="0"/>
            <a:t>Гриша К.: сказки каких народов еще бывают?</a:t>
          </a:r>
        </a:p>
      </dgm:t>
    </dgm:pt>
    <dgm:pt modelId="{827C609B-936D-45D1-854B-4C779FF88128}" type="parTrans" cxnId="{E385D157-E18A-482D-A8E8-1D1BDC8F7B59}">
      <dgm:prSet/>
      <dgm:spPr/>
      <dgm:t>
        <a:bodyPr/>
        <a:lstStyle/>
        <a:p>
          <a:endParaRPr lang="ru-RU"/>
        </a:p>
      </dgm:t>
    </dgm:pt>
    <dgm:pt modelId="{D08C40C5-6699-4512-B5D8-5E51C37B39C7}" type="sibTrans" cxnId="{E385D157-E18A-482D-A8E8-1D1BDC8F7B59}">
      <dgm:prSet/>
      <dgm:spPr/>
      <dgm:t>
        <a:bodyPr/>
        <a:lstStyle/>
        <a:p>
          <a:endParaRPr lang="ru-RU"/>
        </a:p>
      </dgm:t>
    </dgm:pt>
    <dgm:pt modelId="{A47C08C6-3B0B-4F1C-9944-51C0BB4318F3}">
      <dgm:prSet/>
      <dgm:spPr/>
      <dgm:t>
        <a:bodyPr/>
        <a:lstStyle/>
        <a:p>
          <a:pPr rtl="0"/>
          <a:r>
            <a:rPr lang="ru-RU" smtClean="0"/>
            <a:t>Аня Б.: как</a:t>
          </a:r>
          <a:r>
            <a:rPr lang="ru-RU" baseline="0" smtClean="0"/>
            <a:t> и какие писатели пишут сказки?</a:t>
          </a:r>
          <a:endParaRPr lang="ru-RU" dirty="0" smtClean="0"/>
        </a:p>
      </dgm:t>
    </dgm:pt>
    <dgm:pt modelId="{8E6C199F-97F4-436E-AF7B-EDF7A129D7AC}" type="parTrans" cxnId="{A599D044-9D1D-49B2-9DD3-D14F2D947B82}">
      <dgm:prSet/>
      <dgm:spPr/>
      <dgm:t>
        <a:bodyPr/>
        <a:lstStyle/>
        <a:p>
          <a:endParaRPr lang="ru-RU"/>
        </a:p>
      </dgm:t>
    </dgm:pt>
    <dgm:pt modelId="{05F60FE6-5988-40DF-8DDF-F6AA27B8A844}" type="sibTrans" cxnId="{A599D044-9D1D-49B2-9DD3-D14F2D947B82}">
      <dgm:prSet/>
      <dgm:spPr/>
      <dgm:t>
        <a:bodyPr/>
        <a:lstStyle/>
        <a:p>
          <a:endParaRPr lang="ru-RU"/>
        </a:p>
      </dgm:t>
    </dgm:pt>
    <dgm:pt modelId="{88E80DCC-F2DA-46B4-88AA-459BB2A30C1B}">
      <dgm:prSet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FEE13A75-10BA-45FF-97FB-570C28CB3643}" type="parTrans" cxnId="{A48C5C75-5B1C-4C23-9C9E-939B72D619E0}">
      <dgm:prSet/>
      <dgm:spPr/>
      <dgm:t>
        <a:bodyPr/>
        <a:lstStyle/>
        <a:p>
          <a:endParaRPr lang="ru-RU"/>
        </a:p>
      </dgm:t>
    </dgm:pt>
    <dgm:pt modelId="{AE5762FC-9668-470D-AF64-28CC5E3DDE45}" type="sibTrans" cxnId="{A48C5C75-5B1C-4C23-9C9E-939B72D619E0}">
      <dgm:prSet/>
      <dgm:spPr/>
      <dgm:t>
        <a:bodyPr/>
        <a:lstStyle/>
        <a:p>
          <a:endParaRPr lang="ru-RU"/>
        </a:p>
      </dgm:t>
    </dgm:pt>
    <dgm:pt modelId="{786FCAAB-1A7E-4040-8AE1-CB72680EC411}">
      <dgm:prSet/>
      <dgm:spPr/>
      <dgm:t>
        <a:bodyPr/>
        <a:lstStyle/>
        <a:p>
          <a:pPr rtl="0"/>
          <a:r>
            <a:rPr lang="ru-RU" baseline="0" dirty="0" smtClean="0"/>
            <a:t>Никита В.: посмотреть книги.</a:t>
          </a:r>
        </a:p>
      </dgm:t>
    </dgm:pt>
    <dgm:pt modelId="{FCB99E27-7825-4368-BDB2-0946CF44BB6F}" type="parTrans" cxnId="{8CFE074E-BE5E-445A-8A0D-9812B37934D6}">
      <dgm:prSet/>
      <dgm:spPr/>
      <dgm:t>
        <a:bodyPr/>
        <a:lstStyle/>
        <a:p>
          <a:endParaRPr lang="ru-RU"/>
        </a:p>
      </dgm:t>
    </dgm:pt>
    <dgm:pt modelId="{F003B841-C31B-48C7-BAF7-CF5F8681E869}" type="sibTrans" cxnId="{8CFE074E-BE5E-445A-8A0D-9812B37934D6}">
      <dgm:prSet/>
      <dgm:spPr/>
      <dgm:t>
        <a:bodyPr/>
        <a:lstStyle/>
        <a:p>
          <a:endParaRPr lang="ru-RU"/>
        </a:p>
      </dgm:t>
    </dgm:pt>
    <dgm:pt modelId="{F7BD1968-5830-4E68-B993-B9D113034F77}">
      <dgm:prSet/>
      <dgm:spPr/>
      <dgm:t>
        <a:bodyPr/>
        <a:lstStyle/>
        <a:p>
          <a:pPr rtl="0"/>
          <a:r>
            <a:rPr lang="ru-RU" baseline="0" dirty="0" smtClean="0"/>
            <a:t>Катя К.: попросить маму купить книгу сказок и почитать.</a:t>
          </a:r>
          <a:endParaRPr lang="ru-RU" dirty="0" smtClean="0"/>
        </a:p>
      </dgm:t>
    </dgm:pt>
    <dgm:pt modelId="{D055D5BD-B54E-44B8-918F-BDFFFB89AE6A}" type="parTrans" cxnId="{D00567FB-DCB3-47E1-9ACE-5E21188F18DB}">
      <dgm:prSet/>
      <dgm:spPr/>
      <dgm:t>
        <a:bodyPr/>
        <a:lstStyle/>
        <a:p>
          <a:endParaRPr lang="ru-RU"/>
        </a:p>
      </dgm:t>
    </dgm:pt>
    <dgm:pt modelId="{5F5F3693-E593-47DB-B4CA-6F7D16FB14B1}" type="sibTrans" cxnId="{D00567FB-DCB3-47E1-9ACE-5E21188F18DB}">
      <dgm:prSet/>
      <dgm:spPr/>
      <dgm:t>
        <a:bodyPr/>
        <a:lstStyle/>
        <a:p>
          <a:endParaRPr lang="ru-RU"/>
        </a:p>
      </dgm:t>
    </dgm:pt>
    <dgm:pt modelId="{13503C03-0AE4-459A-82C0-2BF6BEA2244D}" type="pres">
      <dgm:prSet presAssocID="{D138ADCE-2446-429B-B766-46FC3D4B4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A6FF0-FEFF-4AE5-835F-FB77CFE7C983}" type="pres">
      <dgm:prSet presAssocID="{C54136CE-CD9D-4238-AD78-018E771576EA}" presName="composite" presStyleCnt="0"/>
      <dgm:spPr/>
    </dgm:pt>
    <dgm:pt modelId="{D19B35A9-E59D-45AD-98F0-095C65FF2346}" type="pres">
      <dgm:prSet presAssocID="{C54136CE-CD9D-4238-AD78-018E771576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DB26D-FE03-4AC2-9132-3D913BF19075}" type="pres">
      <dgm:prSet presAssocID="{C54136CE-CD9D-4238-AD78-018E771576E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D9170-8AE1-435A-8928-5AB88D1AA380}" type="pres">
      <dgm:prSet presAssocID="{B162B139-F541-4EBB-9BF5-0B8C6A72424A}" presName="space" presStyleCnt="0"/>
      <dgm:spPr/>
    </dgm:pt>
    <dgm:pt modelId="{E2C8E8C2-6CD0-4368-800D-D2969148CADA}" type="pres">
      <dgm:prSet presAssocID="{7DB6226F-A6C0-4577-89C0-491B7970E558}" presName="composite" presStyleCnt="0"/>
      <dgm:spPr/>
    </dgm:pt>
    <dgm:pt modelId="{0FB8E260-FB61-40F7-9CB2-7D69BC2F9AF9}" type="pres">
      <dgm:prSet presAssocID="{7DB6226F-A6C0-4577-89C0-491B7970E5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1D7C8-E93A-41CE-8F55-963EF8411445}" type="pres">
      <dgm:prSet presAssocID="{7DB6226F-A6C0-4577-89C0-491B7970E558}" presName="desTx" presStyleLbl="alignAccFollowNode1" presStyleIdx="1" presStyleCnt="3" custLinFactNeighborX="2500" custLinFactNeighborY="2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AEA42-B798-4F66-9338-9C066D270869}" type="pres">
      <dgm:prSet presAssocID="{5CFD0EE0-5AE5-4ABE-9B19-B52A2336F2BD}" presName="space" presStyleCnt="0"/>
      <dgm:spPr/>
    </dgm:pt>
    <dgm:pt modelId="{43DCAA90-64E4-497E-88C1-8D76C129914D}" type="pres">
      <dgm:prSet presAssocID="{BB239E53-E8EB-4DD0-945E-D4157DE18BB1}" presName="composite" presStyleCnt="0"/>
      <dgm:spPr/>
    </dgm:pt>
    <dgm:pt modelId="{E8CB5036-A0B8-40FF-A730-26103C18993B}" type="pres">
      <dgm:prSet presAssocID="{BB239E53-E8EB-4DD0-945E-D4157DE18BB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CEFE1-6F24-43CA-AF91-5E0E13B002CF}" type="pres">
      <dgm:prSet presAssocID="{BB239E53-E8EB-4DD0-945E-D4157DE18BB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7340F-C066-42B9-B17B-416BCE522E35}" type="presOf" srcId="{D138ADCE-2446-429B-B766-46FC3D4B48E1}" destId="{13503C03-0AE4-459A-82C0-2BF6BEA2244D}" srcOrd="0" destOrd="0" presId="urn:microsoft.com/office/officeart/2005/8/layout/hList1"/>
    <dgm:cxn modelId="{D028E14E-7FCF-4097-947D-D6C0E908821B}" srcId="{D138ADCE-2446-429B-B766-46FC3D4B48E1}" destId="{BB239E53-E8EB-4DD0-945E-D4157DE18BB1}" srcOrd="2" destOrd="0" parTransId="{31179F67-537E-400F-AB2F-E0152FAC76D1}" sibTransId="{6051FFAC-A190-4C06-B951-680107908B45}"/>
    <dgm:cxn modelId="{D8FC4E51-ACB8-4294-AAA5-178695EAFBCE}" type="presOf" srcId="{88E80DCC-F2DA-46B4-88AA-459BB2A30C1B}" destId="{5C31D7C8-E93A-41CE-8F55-963EF8411445}" srcOrd="0" destOrd="3" presId="urn:microsoft.com/office/officeart/2005/8/layout/hList1"/>
    <dgm:cxn modelId="{13B9A970-F6E4-45F2-BD00-32DA1E90CD07}" type="presOf" srcId="{F74BE571-6B87-4BB9-AB35-057BA20556CC}" destId="{3A4DB26D-FE03-4AC2-9132-3D913BF19075}" srcOrd="0" destOrd="1" presId="urn:microsoft.com/office/officeart/2005/8/layout/hList1"/>
    <dgm:cxn modelId="{01638CBA-A5F1-457E-91A7-73012362D32F}" srcId="{C54136CE-CD9D-4238-AD78-018E771576EA}" destId="{7B90D6D1-60A1-4275-9535-F6B6D36963D9}" srcOrd="3" destOrd="0" parTransId="{C5ACBF40-2BFB-4E22-989B-18B5E6A41FE3}" sibTransId="{01684497-8811-4603-8FDE-4931840BDA6E}"/>
    <dgm:cxn modelId="{34D82E6C-7854-4574-A42A-8901C884A842}" type="presOf" srcId="{F7BD1968-5830-4E68-B993-B9D113034F77}" destId="{A57CEFE1-6F24-43CA-AF91-5E0E13B002CF}" srcOrd="0" destOrd="2" presId="urn:microsoft.com/office/officeart/2005/8/layout/hList1"/>
    <dgm:cxn modelId="{A11F1019-F2C5-41A4-86A5-6EB53BB650F4}" srcId="{D138ADCE-2446-429B-B766-46FC3D4B48E1}" destId="{C54136CE-CD9D-4238-AD78-018E771576EA}" srcOrd="0" destOrd="0" parTransId="{729D35FA-CDC7-4E15-9A75-12888A0DFD7A}" sibTransId="{B162B139-F541-4EBB-9BF5-0B8C6A72424A}"/>
    <dgm:cxn modelId="{A48C5C75-5B1C-4C23-9C9E-939B72D619E0}" srcId="{7DB6226F-A6C0-4577-89C0-491B7970E558}" destId="{88E80DCC-F2DA-46B4-88AA-459BB2A30C1B}" srcOrd="3" destOrd="0" parTransId="{FEE13A75-10BA-45FF-97FB-570C28CB3643}" sibTransId="{AE5762FC-9668-470D-AF64-28CC5E3DDE45}"/>
    <dgm:cxn modelId="{43966C3D-D1CD-4D84-942E-4D064C3A79A6}" srcId="{C54136CE-CD9D-4238-AD78-018E771576EA}" destId="{F74BE571-6B87-4BB9-AB35-057BA20556CC}" srcOrd="1" destOrd="0" parTransId="{C9216912-F24D-4FB3-8C08-A73F5E73AA50}" sibTransId="{C8B442B3-689B-4982-8A36-90C9FC13C931}"/>
    <dgm:cxn modelId="{7233839D-520A-433F-8AA3-E94A1EB29B47}" srcId="{C54136CE-CD9D-4238-AD78-018E771576EA}" destId="{F40BF1ED-FA92-455A-A04E-6E1026F6F0D5}" srcOrd="2" destOrd="0" parTransId="{16A0875F-4A82-435F-9283-A8A00336268A}" sibTransId="{1019BFB1-FCC7-4D1E-A9E5-EF854C7CF427}"/>
    <dgm:cxn modelId="{EE8A15E8-C016-4845-A4DE-ECEF352FCBE8}" type="presOf" srcId="{7DB6226F-A6C0-4577-89C0-491B7970E558}" destId="{0FB8E260-FB61-40F7-9CB2-7D69BC2F9AF9}" srcOrd="0" destOrd="0" presId="urn:microsoft.com/office/officeart/2005/8/layout/hList1"/>
    <dgm:cxn modelId="{3EC114D4-0354-45B4-94DA-96A6DD7018AC}" type="presOf" srcId="{82EE4C2E-D0A2-4962-B19E-EA28EBAEADC9}" destId="{A57CEFE1-6F24-43CA-AF91-5E0E13B002CF}" srcOrd="0" destOrd="0" presId="urn:microsoft.com/office/officeart/2005/8/layout/hList1"/>
    <dgm:cxn modelId="{A4A71EFE-24C9-4CD3-9534-9A694AA604D3}" srcId="{C54136CE-CD9D-4238-AD78-018E771576EA}" destId="{FED4CCE8-D5A8-42A1-A2CA-9D47835F64E1}" srcOrd="0" destOrd="0" parTransId="{A6D57212-F82F-4B7F-A86F-90206784B211}" sibTransId="{F4827E82-FEA6-46EC-99F0-3F5B6D480FC7}"/>
    <dgm:cxn modelId="{232D03BA-E111-45B3-AD80-1735A9A0CE59}" srcId="{BB239E53-E8EB-4DD0-945E-D4157DE18BB1}" destId="{82EE4C2E-D0A2-4962-B19E-EA28EBAEADC9}" srcOrd="0" destOrd="0" parTransId="{209B123F-B082-4481-A07E-D41E9CD7E2B8}" sibTransId="{2A89A79A-FF84-4A08-BFBF-DF42221BAF1F}"/>
    <dgm:cxn modelId="{8CFE074E-BE5E-445A-8A0D-9812B37934D6}" srcId="{BB239E53-E8EB-4DD0-945E-D4157DE18BB1}" destId="{786FCAAB-1A7E-4040-8AE1-CB72680EC411}" srcOrd="1" destOrd="0" parTransId="{FCB99E27-7825-4368-BDB2-0946CF44BB6F}" sibTransId="{F003B841-C31B-48C7-BAF7-CF5F8681E869}"/>
    <dgm:cxn modelId="{25232831-A8AE-4554-9658-610ADBC177C9}" type="presOf" srcId="{F40BF1ED-FA92-455A-A04E-6E1026F6F0D5}" destId="{3A4DB26D-FE03-4AC2-9132-3D913BF19075}" srcOrd="0" destOrd="2" presId="urn:microsoft.com/office/officeart/2005/8/layout/hList1"/>
    <dgm:cxn modelId="{57C01F61-2913-4D51-A2FF-6ADDE90315F7}" type="presOf" srcId="{786FCAAB-1A7E-4040-8AE1-CB72680EC411}" destId="{A57CEFE1-6F24-43CA-AF91-5E0E13B002CF}" srcOrd="0" destOrd="1" presId="urn:microsoft.com/office/officeart/2005/8/layout/hList1"/>
    <dgm:cxn modelId="{399D0C24-E573-4CAA-998C-558FB5004379}" type="presOf" srcId="{BB239E53-E8EB-4DD0-945E-D4157DE18BB1}" destId="{E8CB5036-A0B8-40FF-A730-26103C18993B}" srcOrd="0" destOrd="0" presId="urn:microsoft.com/office/officeart/2005/8/layout/hList1"/>
    <dgm:cxn modelId="{6F276636-EAC4-4945-BADD-DE4ED2803CC5}" type="presOf" srcId="{C54136CE-CD9D-4238-AD78-018E771576EA}" destId="{D19B35A9-E59D-45AD-98F0-095C65FF2346}" srcOrd="0" destOrd="0" presId="urn:microsoft.com/office/officeart/2005/8/layout/hList1"/>
    <dgm:cxn modelId="{227B1A76-8AA9-4CE9-A756-BA0486AEE3D2}" type="presOf" srcId="{A47C08C6-3B0B-4F1C-9944-51C0BB4318F3}" destId="{5C31D7C8-E93A-41CE-8F55-963EF8411445}" srcOrd="0" destOrd="2" presId="urn:microsoft.com/office/officeart/2005/8/layout/hList1"/>
    <dgm:cxn modelId="{7261CFE9-10C8-4E09-B37C-364C494F4692}" srcId="{D138ADCE-2446-429B-B766-46FC3D4B48E1}" destId="{7DB6226F-A6C0-4577-89C0-491B7970E558}" srcOrd="1" destOrd="0" parTransId="{0DB2A438-B582-41C7-B18C-02E719280A03}" sibTransId="{5CFD0EE0-5AE5-4ABE-9B19-B52A2336F2BD}"/>
    <dgm:cxn modelId="{A599D044-9D1D-49B2-9DD3-D14F2D947B82}" srcId="{7DB6226F-A6C0-4577-89C0-491B7970E558}" destId="{A47C08C6-3B0B-4F1C-9944-51C0BB4318F3}" srcOrd="2" destOrd="0" parTransId="{8E6C199F-97F4-436E-AF7B-EDF7A129D7AC}" sibTransId="{05F60FE6-5988-40DF-8DDF-F6AA27B8A844}"/>
    <dgm:cxn modelId="{EDDD9CBD-32A0-408A-B447-4AD105EB0BA3}" type="presOf" srcId="{7B90D6D1-60A1-4275-9535-F6B6D36963D9}" destId="{3A4DB26D-FE03-4AC2-9132-3D913BF19075}" srcOrd="0" destOrd="3" presId="urn:microsoft.com/office/officeart/2005/8/layout/hList1"/>
    <dgm:cxn modelId="{362C2D29-C9CB-460F-9D55-9D9FF9FEDA82}" srcId="{7DB6226F-A6C0-4577-89C0-491B7970E558}" destId="{E078C750-6868-4F11-84DA-86D3931FC3AC}" srcOrd="0" destOrd="0" parTransId="{BFAFE441-6761-4895-9C7D-320FFEF8715F}" sibTransId="{679F0AF7-045D-416B-8358-578C4FFAEAA3}"/>
    <dgm:cxn modelId="{855F2C87-3520-4908-9419-080E04A0EB58}" type="presOf" srcId="{9DFD2498-2BE8-4641-B397-047D86F2AE61}" destId="{5C31D7C8-E93A-41CE-8F55-963EF8411445}" srcOrd="0" destOrd="1" presId="urn:microsoft.com/office/officeart/2005/8/layout/hList1"/>
    <dgm:cxn modelId="{3689C4B3-9FF7-40D3-B6FD-5544F9135AF5}" type="presOf" srcId="{FED4CCE8-D5A8-42A1-A2CA-9D47835F64E1}" destId="{3A4DB26D-FE03-4AC2-9132-3D913BF19075}" srcOrd="0" destOrd="0" presId="urn:microsoft.com/office/officeart/2005/8/layout/hList1"/>
    <dgm:cxn modelId="{5ABA6FAD-4623-4BF1-92CE-D9FD542B63C5}" type="presOf" srcId="{E078C750-6868-4F11-84DA-86D3931FC3AC}" destId="{5C31D7C8-E93A-41CE-8F55-963EF8411445}" srcOrd="0" destOrd="0" presId="urn:microsoft.com/office/officeart/2005/8/layout/hList1"/>
    <dgm:cxn modelId="{E385D157-E18A-482D-A8E8-1D1BDC8F7B59}" srcId="{7DB6226F-A6C0-4577-89C0-491B7970E558}" destId="{9DFD2498-2BE8-4641-B397-047D86F2AE61}" srcOrd="1" destOrd="0" parTransId="{827C609B-936D-45D1-854B-4C779FF88128}" sibTransId="{D08C40C5-6699-4512-B5D8-5E51C37B39C7}"/>
    <dgm:cxn modelId="{D00567FB-DCB3-47E1-9ACE-5E21188F18DB}" srcId="{BB239E53-E8EB-4DD0-945E-D4157DE18BB1}" destId="{F7BD1968-5830-4E68-B993-B9D113034F77}" srcOrd="2" destOrd="0" parTransId="{D055D5BD-B54E-44B8-918F-BDFFFB89AE6A}" sibTransId="{5F5F3693-E593-47DB-B4CA-6F7D16FB14B1}"/>
    <dgm:cxn modelId="{D4624B32-B66A-4CBD-90BC-EBEA37E64E00}" type="presParOf" srcId="{13503C03-0AE4-459A-82C0-2BF6BEA2244D}" destId="{3B7A6FF0-FEFF-4AE5-835F-FB77CFE7C983}" srcOrd="0" destOrd="0" presId="urn:microsoft.com/office/officeart/2005/8/layout/hList1"/>
    <dgm:cxn modelId="{6D57245E-7C20-4C9B-9D7E-53F3C4F4B85B}" type="presParOf" srcId="{3B7A6FF0-FEFF-4AE5-835F-FB77CFE7C983}" destId="{D19B35A9-E59D-45AD-98F0-095C65FF2346}" srcOrd="0" destOrd="0" presId="urn:microsoft.com/office/officeart/2005/8/layout/hList1"/>
    <dgm:cxn modelId="{0947C013-D03C-4E3D-8922-E13332538D06}" type="presParOf" srcId="{3B7A6FF0-FEFF-4AE5-835F-FB77CFE7C983}" destId="{3A4DB26D-FE03-4AC2-9132-3D913BF19075}" srcOrd="1" destOrd="0" presId="urn:microsoft.com/office/officeart/2005/8/layout/hList1"/>
    <dgm:cxn modelId="{5568CB13-2C8F-4BD4-B2BA-0656A72ABD1C}" type="presParOf" srcId="{13503C03-0AE4-459A-82C0-2BF6BEA2244D}" destId="{B59D9170-8AE1-435A-8928-5AB88D1AA380}" srcOrd="1" destOrd="0" presId="urn:microsoft.com/office/officeart/2005/8/layout/hList1"/>
    <dgm:cxn modelId="{10C4EABC-2D9D-4DF9-9870-8A6C4D130440}" type="presParOf" srcId="{13503C03-0AE4-459A-82C0-2BF6BEA2244D}" destId="{E2C8E8C2-6CD0-4368-800D-D2969148CADA}" srcOrd="2" destOrd="0" presId="urn:microsoft.com/office/officeart/2005/8/layout/hList1"/>
    <dgm:cxn modelId="{1FF09A46-11B0-47E7-812E-B93CE31CA3AC}" type="presParOf" srcId="{E2C8E8C2-6CD0-4368-800D-D2969148CADA}" destId="{0FB8E260-FB61-40F7-9CB2-7D69BC2F9AF9}" srcOrd="0" destOrd="0" presId="urn:microsoft.com/office/officeart/2005/8/layout/hList1"/>
    <dgm:cxn modelId="{AC719BB6-D864-4D4C-B385-37BD5C91EE79}" type="presParOf" srcId="{E2C8E8C2-6CD0-4368-800D-D2969148CADA}" destId="{5C31D7C8-E93A-41CE-8F55-963EF8411445}" srcOrd="1" destOrd="0" presId="urn:microsoft.com/office/officeart/2005/8/layout/hList1"/>
    <dgm:cxn modelId="{D09FA787-59D6-422D-B846-D0E76B5337B2}" type="presParOf" srcId="{13503C03-0AE4-459A-82C0-2BF6BEA2244D}" destId="{09CAEA42-B798-4F66-9338-9C066D270869}" srcOrd="3" destOrd="0" presId="urn:microsoft.com/office/officeart/2005/8/layout/hList1"/>
    <dgm:cxn modelId="{CCB5A435-F56B-4D5A-B217-C79177E6F1D0}" type="presParOf" srcId="{13503C03-0AE4-459A-82C0-2BF6BEA2244D}" destId="{43DCAA90-64E4-497E-88C1-8D76C129914D}" srcOrd="4" destOrd="0" presId="urn:microsoft.com/office/officeart/2005/8/layout/hList1"/>
    <dgm:cxn modelId="{070C882E-1C1B-49C9-B161-3F90AECC6792}" type="presParOf" srcId="{43DCAA90-64E4-497E-88C1-8D76C129914D}" destId="{E8CB5036-A0B8-40FF-A730-26103C18993B}" srcOrd="0" destOrd="0" presId="urn:microsoft.com/office/officeart/2005/8/layout/hList1"/>
    <dgm:cxn modelId="{1303B0A1-1D8C-4C9C-A653-B7DCA397EE39}" type="presParOf" srcId="{43DCAA90-64E4-497E-88C1-8D76C129914D}" destId="{A57CEFE1-6F24-43CA-AF91-5E0E13B002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B35A9-E59D-45AD-98F0-095C65FF2346}">
      <dsp:nvSpPr>
        <dsp:cNvPr id="0" name=""/>
        <dsp:cNvSpPr/>
      </dsp:nvSpPr>
      <dsp:spPr>
        <a:xfrm>
          <a:off x="2632" y="120124"/>
          <a:ext cx="2566972" cy="723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Что я знаю о сказках?</a:t>
          </a:r>
          <a:endParaRPr lang="ru-RU" sz="2100" kern="1200" dirty="0"/>
        </a:p>
      </dsp:txBody>
      <dsp:txXfrm>
        <a:off x="2632" y="120124"/>
        <a:ext cx="2566972" cy="723484"/>
      </dsp:txXfrm>
    </dsp:sp>
    <dsp:sp modelId="{3A4DB26D-FE03-4AC2-9132-3D913BF19075}">
      <dsp:nvSpPr>
        <dsp:cNvPr id="0" name=""/>
        <dsp:cNvSpPr/>
      </dsp:nvSpPr>
      <dsp:spPr>
        <a:xfrm>
          <a:off x="2632" y="843609"/>
          <a:ext cx="2566972" cy="38045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baseline="0" dirty="0" smtClean="0"/>
            <a:t>Катя К.: сказки пишут люди.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Никита В.:</a:t>
          </a:r>
          <a:r>
            <a:rPr lang="ru-RU" sz="2100" kern="1200" baseline="0" dirty="0" smtClean="0"/>
            <a:t> </a:t>
          </a:r>
          <a:r>
            <a:rPr lang="ru-RU" sz="2100" kern="1200" dirty="0" smtClean="0"/>
            <a:t>сказки</a:t>
          </a:r>
          <a:r>
            <a:rPr lang="ru-RU" sz="2100" kern="1200" baseline="0" dirty="0" smtClean="0"/>
            <a:t> </a:t>
          </a:r>
          <a:r>
            <a:rPr lang="ru-RU" sz="2100" kern="1200" dirty="0" smtClean="0"/>
            <a:t>бывают о людях и животных.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baseline="0" smtClean="0"/>
            <a:t>Гриша К.: в сказках всегда выдуманные истории.</a:t>
          </a:r>
          <a:endParaRPr lang="ru-RU" sz="2100" kern="1200" baseline="0" dirty="0" smtClean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Аня Б.: есть русские народные сказки.</a:t>
          </a:r>
          <a:endParaRPr lang="ru-RU" sz="2100" kern="1200" dirty="0" smtClean="0"/>
        </a:p>
      </dsp:txBody>
      <dsp:txXfrm>
        <a:off x="2632" y="843609"/>
        <a:ext cx="2566972" cy="3804570"/>
      </dsp:txXfrm>
    </dsp:sp>
    <dsp:sp modelId="{0FB8E260-FB61-40F7-9CB2-7D69BC2F9AF9}">
      <dsp:nvSpPr>
        <dsp:cNvPr id="0" name=""/>
        <dsp:cNvSpPr/>
      </dsp:nvSpPr>
      <dsp:spPr>
        <a:xfrm>
          <a:off x="2928981" y="120124"/>
          <a:ext cx="2566972" cy="723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Что я хочу узнать?</a:t>
          </a:r>
          <a:endParaRPr lang="ru-RU" sz="2100" kern="1200" dirty="0"/>
        </a:p>
      </dsp:txBody>
      <dsp:txXfrm>
        <a:off x="2928981" y="120124"/>
        <a:ext cx="2566972" cy="723484"/>
      </dsp:txXfrm>
    </dsp:sp>
    <dsp:sp modelId="{5C31D7C8-E93A-41CE-8F55-963EF8411445}">
      <dsp:nvSpPr>
        <dsp:cNvPr id="0" name=""/>
        <dsp:cNvSpPr/>
      </dsp:nvSpPr>
      <dsp:spPr>
        <a:xfrm>
          <a:off x="2993155" y="934348"/>
          <a:ext cx="2566972" cy="38045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Миша К.: о</a:t>
          </a:r>
          <a:r>
            <a:rPr lang="ru-RU" sz="2100" kern="1200" baseline="0" smtClean="0"/>
            <a:t> </a:t>
          </a:r>
          <a:r>
            <a:rPr lang="ru-RU" sz="2100" kern="1200" smtClean="0"/>
            <a:t>ком еще бывают сказки?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Гриша К.: сказки каких народов еще бывают?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Аня Б.: как</a:t>
          </a:r>
          <a:r>
            <a:rPr lang="ru-RU" sz="2100" kern="1200" baseline="0" smtClean="0"/>
            <a:t> и какие писатели пишут сказки?</a:t>
          </a:r>
          <a:endParaRPr lang="ru-RU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>
            <a:solidFill>
              <a:srgbClr val="002060"/>
            </a:solidFill>
          </a:endParaRPr>
        </a:p>
      </dsp:txBody>
      <dsp:txXfrm>
        <a:off x="2993155" y="934348"/>
        <a:ext cx="2566972" cy="3804570"/>
      </dsp:txXfrm>
    </dsp:sp>
    <dsp:sp modelId="{E8CB5036-A0B8-40FF-A730-26103C18993B}">
      <dsp:nvSpPr>
        <dsp:cNvPr id="0" name=""/>
        <dsp:cNvSpPr/>
      </dsp:nvSpPr>
      <dsp:spPr>
        <a:xfrm>
          <a:off x="5855330" y="120124"/>
          <a:ext cx="2566972" cy="7234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Как я могу узнать?</a:t>
          </a:r>
          <a:endParaRPr lang="ru-RU" sz="2100" kern="1200" dirty="0"/>
        </a:p>
      </dsp:txBody>
      <dsp:txXfrm>
        <a:off x="5855330" y="120124"/>
        <a:ext cx="2566972" cy="723484"/>
      </dsp:txXfrm>
    </dsp:sp>
    <dsp:sp modelId="{A57CEFE1-6F24-43CA-AF91-5E0E13B002CF}">
      <dsp:nvSpPr>
        <dsp:cNvPr id="0" name=""/>
        <dsp:cNvSpPr/>
      </dsp:nvSpPr>
      <dsp:spPr>
        <a:xfrm>
          <a:off x="5855330" y="843609"/>
          <a:ext cx="2566972" cy="38045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Никита В.: Спросить у родителей</a:t>
          </a:r>
          <a:r>
            <a:rPr lang="ru-RU" sz="2100" kern="1200" baseline="0" dirty="0" smtClean="0"/>
            <a:t> или воспитателя.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baseline="0" dirty="0" smtClean="0"/>
            <a:t>Никита В.: посмотреть книги.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baseline="0" dirty="0" smtClean="0"/>
            <a:t>Катя К.: попросить маму купить книгу сказок и почитать.</a:t>
          </a:r>
          <a:endParaRPr lang="ru-RU" sz="2100" kern="1200" dirty="0" smtClean="0"/>
        </a:p>
      </dsp:txBody>
      <dsp:txXfrm>
        <a:off x="5855330" y="843609"/>
        <a:ext cx="2566972" cy="380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FF05B-34D5-4DE9-AF64-77ED7C45C07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97BB-FED7-4F46-8A28-34C78B45F7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2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397BB-FED7-4F46-8A28-34C78B45F7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5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12E9BD-D5FA-4CA6-B5CE-C55C8AB1097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70EB1E-5592-4E71-ACE7-D9C1FEBF9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496944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Департамент образования администрации г. Нижнего Новгорода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Муниципальное бюджетное дошкольное образовательное учреждение 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детский сад комбинированного вида № 34</a:t>
            </a:r>
          </a:p>
          <a:p>
            <a:endParaRPr lang="ru-RU" sz="1800" dirty="0" smtClean="0">
              <a:solidFill>
                <a:srgbClr val="FFC000"/>
              </a:solidFill>
            </a:endParaRPr>
          </a:p>
          <a:p>
            <a:r>
              <a:rPr lang="ru-RU" sz="3600" b="1" dirty="0" smtClean="0">
                <a:solidFill>
                  <a:srgbClr val="FFC000"/>
                </a:solidFill>
              </a:rPr>
              <a:t>Проект</a:t>
            </a:r>
            <a:endParaRPr lang="ru-RU" sz="3600" b="1" dirty="0">
              <a:solidFill>
                <a:srgbClr val="FFC000"/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«Знатоки сказок»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(старший дошкольный возраст)</a:t>
            </a:r>
          </a:p>
          <a:p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rgbClr val="FFC000"/>
                </a:solidFill>
              </a:rPr>
              <a:t>Выполнила</a:t>
            </a:r>
          </a:p>
          <a:p>
            <a:pPr algn="r"/>
            <a:r>
              <a:rPr lang="ru-RU" sz="2400" b="1" dirty="0" smtClean="0">
                <a:solidFill>
                  <a:srgbClr val="FFC000"/>
                </a:solidFill>
              </a:rPr>
              <a:t>воспитатель А.С. Елизарова</a:t>
            </a:r>
          </a:p>
          <a:p>
            <a:pPr algn="r"/>
            <a:endParaRPr lang="ru-RU" sz="3200" dirty="0">
              <a:solidFill>
                <a:srgbClr val="FFC000"/>
              </a:solidFill>
            </a:endParaRPr>
          </a:p>
          <a:p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45024"/>
            <a:ext cx="3494762" cy="2639192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val="26712644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Содержание работы по образовательным областям.</a:t>
            </a:r>
            <a:endParaRPr lang="ru-RU" sz="2400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45009"/>
              </p:ext>
            </p:extLst>
          </p:nvPr>
        </p:nvGraphicFramePr>
        <p:xfrm>
          <a:off x="323528" y="1057816"/>
          <a:ext cx="8229600" cy="548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66728"/>
                <a:gridCol w="4762872"/>
              </a:tblGrid>
              <a:tr h="3549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области.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r>
                        <a:rPr lang="ru-RU" baseline="0" dirty="0" smtClean="0"/>
                        <a:t> с детьми.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016657"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Чтение</a:t>
                      </a:r>
                      <a:r>
                        <a:rPr lang="ru-RU" baseline="0" dirty="0" smtClean="0"/>
                        <a:t> художественной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Чтение сказок: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«Храбрый мальчик» (</a:t>
                      </a:r>
                      <a:r>
                        <a:rPr lang="ru-RU" dirty="0" err="1" smtClean="0"/>
                        <a:t>дагест</a:t>
                      </a:r>
                      <a:r>
                        <a:rPr lang="ru-RU" dirty="0" smtClean="0"/>
                        <a:t>. нар. </a:t>
                      </a:r>
                      <a:r>
                        <a:rPr lang="ru-RU" dirty="0" err="1" smtClean="0"/>
                        <a:t>ск</a:t>
                      </a:r>
                      <a:r>
                        <a:rPr lang="ru-RU" dirty="0" smtClean="0"/>
                        <a:t>.);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«Заяц-</a:t>
                      </a:r>
                      <a:r>
                        <a:rPr lang="ru-RU" dirty="0" err="1" smtClean="0"/>
                        <a:t>хваста</a:t>
                      </a:r>
                      <a:r>
                        <a:rPr lang="ru-RU" dirty="0" smtClean="0"/>
                        <a:t>» (</a:t>
                      </a:r>
                      <a:r>
                        <a:rPr lang="ru-RU" dirty="0" err="1" smtClean="0"/>
                        <a:t>ск</a:t>
                      </a:r>
                      <a:r>
                        <a:rPr lang="ru-RU" dirty="0" smtClean="0"/>
                        <a:t>. о животных);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«Царевна-лягушка» (рус. нар. </a:t>
                      </a:r>
                      <a:r>
                        <a:rPr lang="ru-RU" dirty="0" err="1" smtClean="0"/>
                        <a:t>ск</a:t>
                      </a:r>
                      <a:r>
                        <a:rPr lang="ru-RU" dirty="0" smtClean="0"/>
                        <a:t>.);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«Сказка о рыбаке и рыбке» (поэтическая </a:t>
                      </a:r>
                      <a:r>
                        <a:rPr lang="ru-RU" dirty="0" err="1" smtClean="0"/>
                        <a:t>ск</a:t>
                      </a:r>
                      <a:r>
                        <a:rPr lang="ru-RU" dirty="0" smtClean="0"/>
                        <a:t>. А.С. Пушкина)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«Сказка о царе </a:t>
                      </a:r>
                      <a:r>
                        <a:rPr lang="ru-RU" dirty="0" err="1" smtClean="0"/>
                        <a:t>Салтане</a:t>
                      </a:r>
                      <a:r>
                        <a:rPr lang="ru-RU" dirty="0" smtClean="0"/>
                        <a:t>, его сыне князе </a:t>
                      </a:r>
                      <a:r>
                        <a:rPr lang="ru-RU" dirty="0" err="1" smtClean="0"/>
                        <a:t>Гвидоне</a:t>
                      </a:r>
                      <a:r>
                        <a:rPr lang="ru-RU" dirty="0" smtClean="0"/>
                        <a:t> и прекрасной царевне</a:t>
                      </a:r>
                      <a:r>
                        <a:rPr lang="ru-RU" baseline="0" dirty="0" smtClean="0"/>
                        <a:t>- лебеди» (авторская А.С. Пушкин)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baseline="0" dirty="0" smtClean="0"/>
                        <a:t>«Каша из топора» (бытовая </a:t>
                      </a:r>
                      <a:r>
                        <a:rPr lang="ru-RU" baseline="0" dirty="0" err="1" smtClean="0"/>
                        <a:t>ск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1951954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Художественное творчество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тематические занятия (НОД)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лепка по сюжету сказки;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раскрашивание иллюстраций по сказкам;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изготовление книжки-малышки «Загадки</a:t>
                      </a:r>
                      <a:r>
                        <a:rPr lang="ru-RU" baseline="0" dirty="0" smtClean="0"/>
                        <a:t> по сказкам»;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baseline="0" dirty="0" smtClean="0"/>
                        <a:t>изготовление стенгазеты.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3775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41488"/>
              </p:ext>
            </p:extLst>
          </p:nvPr>
        </p:nvGraphicFramePr>
        <p:xfrm>
          <a:off x="395536" y="692696"/>
          <a:ext cx="8136904" cy="576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области.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r>
                        <a:rPr lang="ru-RU" baseline="0" dirty="0" smtClean="0"/>
                        <a:t> с детьми.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Рассматривание </a:t>
                      </a:r>
                      <a:r>
                        <a:rPr lang="ru-RU" dirty="0" err="1" smtClean="0"/>
                        <a:t>иллютраций</a:t>
                      </a:r>
                      <a:r>
                        <a:rPr lang="ru-RU" dirty="0" smtClean="0"/>
                        <a:t> по сказкам;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Слушание сказок;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Тематическое</a:t>
                      </a:r>
                      <a:r>
                        <a:rPr lang="ru-RU" baseline="0" dirty="0" smtClean="0"/>
                        <a:t> занятие «А что такое сказка?»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Обсуждение проблемных ситуаций по сказкам «Заяц-</a:t>
                      </a:r>
                      <a:r>
                        <a:rPr lang="ru-RU" dirty="0" err="1" smtClean="0"/>
                        <a:t>хваста</a:t>
                      </a:r>
                      <a:r>
                        <a:rPr lang="ru-RU" dirty="0" smtClean="0"/>
                        <a:t>» и «Храбрый мальчик»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Проведение подвижных игр: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«Гуси-лебеди»,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«У медведя во бору»,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«Хитрая лиса».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Проведение беседы «Как ты поступишь, если ты потерялся в лесу?»</a:t>
                      </a:r>
                      <a:endParaRPr lang="ru-RU" dirty="0"/>
                    </a:p>
                  </a:txBody>
                  <a:tcPr/>
                </a:tc>
              </a:tr>
              <a:tr h="9092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dirty="0" smtClean="0"/>
                        <a:t>Проведение игр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baseline="0" dirty="0" err="1" smtClean="0"/>
                        <a:t>драмматизаций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ru-RU" baseline="0" dirty="0" smtClean="0"/>
                        <a:t>Пересказ сказок.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1541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4104456" cy="3221196"/>
          </a:xfrm>
          <a:prstGeom prst="cub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85720" y="4714884"/>
            <a:ext cx="400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О. о. </a:t>
            </a:r>
            <a:r>
              <a:rPr lang="ru-RU" sz="2000" b="1" i="1" dirty="0" smtClean="0">
                <a:solidFill>
                  <a:srgbClr val="C00000"/>
                </a:solidFill>
              </a:rPr>
              <a:t>«Чтение художественной                  литературы»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Чтение сказки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4248472" cy="3240360"/>
          </a:xfrm>
          <a:prstGeom prst="cub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572000" y="5072074"/>
            <a:ext cx="420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О. о. «Художественное творчество»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Рисование на тему «Царевна лягушка»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Непосредственно образовательная деятельность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878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816424" cy="2658014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0032" y="2348880"/>
            <a:ext cx="4248472" cy="324036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500562" y="428604"/>
            <a:ext cx="4286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О. о. «Художественное творчество».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Лепка по дагестанской сказке «Храбрый мальчик».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6"/>
            <a:ext cx="3888432" cy="26642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72270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96952"/>
            <a:ext cx="3960440" cy="3096344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4032448" cy="2952328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71472" y="4857760"/>
            <a:ext cx="344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О. о. «Познание»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Рассматривание иллюстраций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 сказкам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500174"/>
            <a:ext cx="424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О. о. «Коммуникация», «Социализация».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Проведение игры - драматизаций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 сказкам.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Самостоятельная деятельность воспитанников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0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032448" cy="296674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29372"/>
            <a:ext cx="4032448" cy="316798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644008" y="47667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</a:pPr>
            <a:r>
              <a:rPr lang="ru-RU" b="1" i="1" dirty="0" smtClean="0">
                <a:solidFill>
                  <a:srgbClr val="C00000"/>
                </a:solidFill>
              </a:rPr>
              <a:t>О. о. «Художественное творчество».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</a:rPr>
              <a:t>     Раскрашивание иллюстраций по сказкам.</a:t>
            </a:r>
          </a:p>
          <a:p>
            <a:pPr marL="285750" indent="-285750">
              <a:buClr>
                <a:srgbClr val="FF0000"/>
              </a:buClr>
            </a:pPr>
            <a:r>
              <a:rPr lang="ru-RU" b="1" i="1" dirty="0" smtClean="0">
                <a:solidFill>
                  <a:srgbClr val="C00000"/>
                </a:solidFill>
              </a:rPr>
              <a:t>О. о. «Физическая культура»,</a:t>
            </a:r>
          </a:p>
          <a:p>
            <a:pPr>
              <a:buClr>
                <a:srgbClr val="FF0000"/>
              </a:buClr>
            </a:pPr>
            <a:r>
              <a:rPr lang="ru-RU" b="1" i="1" dirty="0" smtClean="0">
                <a:solidFill>
                  <a:srgbClr val="C00000"/>
                </a:solidFill>
              </a:rPr>
              <a:t>О. о.«Социализация».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</a:rPr>
              <a:t>     П. и. «Хитрая лиса» </a:t>
            </a:r>
          </a:p>
          <a:p>
            <a:pPr marL="285750" indent="-285750">
              <a:buClr>
                <a:srgbClr val="FF0000"/>
              </a:buClr>
            </a:pPr>
            <a:r>
              <a:rPr lang="ru-RU" b="1" i="1" dirty="0" smtClean="0">
                <a:solidFill>
                  <a:srgbClr val="C00000"/>
                </a:solidFill>
              </a:rPr>
              <a:t>О. о. «Художественная литература».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</a:rPr>
              <a:t>Слушание сказки «Царевна </a:t>
            </a:r>
            <a:r>
              <a:rPr lang="ru-RU" b="1" dirty="0" err="1" smtClean="0">
                <a:solidFill>
                  <a:srgbClr val="002060"/>
                </a:solidFill>
              </a:rPr>
              <a:t>несмеяна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56992"/>
            <a:ext cx="3958685" cy="316798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1286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44824"/>
            <a:ext cx="3960440" cy="3367522"/>
          </a:xfrm>
          <a:prstGeom prst="ca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564904"/>
            <a:ext cx="4104456" cy="3528392"/>
          </a:xfrm>
          <a:prstGeom prst="ca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915816" y="980728"/>
            <a:ext cx="596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О. о. «Физическая культура».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Проведение подвижной игры «Гуси-лебеди».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Взаимодействие со специалистами.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7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232" y="-10354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Взаимодействие с родителями.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410445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988840"/>
            <a:ext cx="3672408" cy="3024336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932039" y="5301208"/>
            <a:ext cx="396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Проведение дня открытых дверей  </a:t>
            </a:r>
            <a:r>
              <a:rPr lang="ru-RU" sz="2000" b="1" i="1" dirty="0" smtClean="0">
                <a:solidFill>
                  <a:srgbClr val="002060"/>
                </a:solidFill>
              </a:rPr>
              <a:t>«Ребенок и книга».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085184"/>
            <a:ext cx="3985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Консультация для родителей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«Сказка в развитии речи детей».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Взаимодействие с родителями.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17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Закреплены первичные представления  о сказках.</a:t>
            </a:r>
          </a:p>
          <a:p>
            <a:pPr marL="457200" indent="-45720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Воспитанники пересказывают знакомые сюжеты сказок и переносят их содержание в разные виды детской деятельности.</a:t>
            </a:r>
          </a:p>
          <a:p>
            <a:pPr marL="457200" indent="-45720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воспитанников развиты </a:t>
            </a:r>
            <a:r>
              <a:rPr lang="ru-RU" sz="2400" dirty="0" smtClean="0">
                <a:solidFill>
                  <a:srgbClr val="002060"/>
                </a:solidFill>
              </a:rPr>
              <a:t>нравственные представления об общепринятых нормах и правилах поведения.</a:t>
            </a:r>
          </a:p>
          <a:p>
            <a:pPr marL="457200" indent="-45720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Воспитанники проявляют эмоциональную отзывчивость</a:t>
            </a:r>
          </a:p>
          <a:p>
            <a:pPr marL="457200" indent="-45720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      к сказкам.</a:t>
            </a:r>
          </a:p>
          <a:p>
            <a:pPr marL="457200" indent="-45720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Появился устойчивый интерес к сказкам.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Результаты проекта.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1" name="Picture 3" descr="C:\Users\Мамулечка\Documents\0_6cd1e_671b470f_XL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672" y="3789040"/>
            <a:ext cx="1897013" cy="259228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90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CIM\100SSCAM\SDC13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88832" cy="5112568"/>
          </a:xfrm>
          <a:prstGeom prst="bevel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Тематическая стенгазета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7186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5202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« </a:t>
            </a:r>
            <a:r>
              <a:rPr lang="ru-RU" sz="2400" dirty="0" smtClean="0">
                <a:solidFill>
                  <a:srgbClr val="002060"/>
                </a:solidFill>
              </a:rPr>
              <a:t>Если с детства у ребенка не воспитана любовь к книге, если чтение не стало его духовной потребностью на всю жизнь – в годы отрочества его душа будет пустой, на свет Божий выползает, как будто не известно откуда взявшееся плохое»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</a:t>
            </a:r>
            <a:r>
              <a:rPr lang="ru-RU" sz="2400" i="1" dirty="0" smtClean="0">
                <a:solidFill>
                  <a:srgbClr val="002060"/>
                </a:solidFill>
              </a:rPr>
              <a:t>В.А. Сухомлинский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80928"/>
            <a:ext cx="3816423" cy="3024336"/>
          </a:xfrm>
          <a:prstGeom prst="bevel">
            <a:avLst/>
          </a:prstGeom>
        </p:spPr>
      </p:pic>
      <p:pic>
        <p:nvPicPr>
          <p:cNvPr id="3074" name="Picture 2" descr="C:\Users\Мамулечка\Documents\deco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9741">
            <a:off x="5868144" y="3212976"/>
            <a:ext cx="2304256" cy="2306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0621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Актуальность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04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C00000"/>
              </a:buClr>
              <a:buSzPct val="100000"/>
              <a:buBlip>
                <a:blip r:embed="rId2"/>
              </a:buBlip>
            </a:pPr>
            <a:r>
              <a:rPr lang="ru-RU" b="1" i="1" dirty="0" smtClean="0">
                <a:solidFill>
                  <a:srgbClr val="002060"/>
                </a:solidFill>
              </a:rPr>
              <a:t>Недостаточный уровень знаний у детей о жанре сказок.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Blip>
                <a:blip r:embed="rId2"/>
              </a:buBlip>
            </a:pPr>
            <a:r>
              <a:rPr lang="ru-RU" b="1" i="1" dirty="0" smtClean="0">
                <a:solidFill>
                  <a:srgbClr val="002060"/>
                </a:solidFill>
              </a:rPr>
              <a:t>Неустойчивый интерес воспитанников к чтению.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Blip>
                <a:blip r:embed="rId2"/>
              </a:buBlip>
            </a:pPr>
            <a:r>
              <a:rPr lang="ru-RU" b="1" i="1" dirty="0">
                <a:solidFill>
                  <a:srgbClr val="002060"/>
                </a:solidFill>
              </a:rPr>
              <a:t>Н</a:t>
            </a:r>
            <a:r>
              <a:rPr lang="ru-RU" b="1" i="1" dirty="0" smtClean="0">
                <a:solidFill>
                  <a:srgbClr val="002060"/>
                </a:solidFill>
              </a:rPr>
              <a:t>едостаточное развитие коммуникативных навыков у воспитанников.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3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572560" cy="396044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SzPct val="100000"/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познавательный.</a:t>
            </a:r>
          </a:p>
          <a:p>
            <a:pPr algn="just">
              <a:buClr>
                <a:srgbClr val="C00000"/>
              </a:buClr>
              <a:buSzPct val="100000"/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проекта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краткосрочный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(две недели).</a:t>
            </a:r>
          </a:p>
          <a:p>
            <a:pPr algn="just">
              <a:buClr>
                <a:srgbClr val="C00000"/>
              </a:buClr>
              <a:buSzPct val="100000"/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старшей группы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направленности, воспитатель, инструктор по физической культуре, родители.</a:t>
            </a:r>
          </a:p>
          <a:p>
            <a:pPr>
              <a:buClr>
                <a:srgbClr val="C00000"/>
              </a:buClr>
              <a:buSzPct val="100000"/>
              <a:buBlip>
                <a:blip r:embed="rId2"/>
              </a:buBlip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Мамулечка\Documents\61415954_59548775_4606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4590256" cy="3384376"/>
          </a:xfrm>
          <a:prstGeom prst="bevel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Выбор темы.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ложь,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в ней</a:t>
            </a:r>
          </a:p>
          <a:p>
            <a:pPr algn="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намек – добру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молодцу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урок»</a:t>
            </a:r>
          </a:p>
          <a:p>
            <a:pPr algn="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А.С. Пушкин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>
                <a:srgbClr val="C0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сказке есть жизненный урок для ребенка.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Через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 дети быстрее и с большим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интересом</a:t>
            </a:r>
          </a:p>
          <a:p>
            <a:pPr algn="just">
              <a:buClr>
                <a:srgbClr val="C00000"/>
              </a:buClr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усваивают нормы, правила и традиции.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сказках есть предостережения, поучительная мораль,</a:t>
            </a:r>
          </a:p>
          <a:p>
            <a:pPr algn="just">
              <a:buClr>
                <a:srgbClr val="C00000"/>
              </a:buClr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демонстрация положительного стиля поведения. </a:t>
            </a:r>
          </a:p>
          <a:p>
            <a:pPr algn="just">
              <a:buClr>
                <a:srgbClr val="C0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Сказка прививает ребенку любовь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литературе,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расширяет     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кругозор и словарный запас.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Дети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которым родители регулярно читают сказки,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гораздо     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быстрее усваивают слова и начинают говорить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4099" name="Picture 3" descr="C:\Users\Мамулечка\Documents\animashki-sushestva-1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257425" cy="132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9012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Цель проекта:</a:t>
            </a:r>
            <a:br>
              <a:rPr lang="ru-RU" sz="3600" dirty="0" smtClean="0">
                <a:solidFill>
                  <a:srgbClr val="FFC000"/>
                </a:solidFill>
              </a:rPr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72717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Воспитывать устойчивый интерес к сказке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/>
          </a:p>
        </p:txBody>
      </p:sp>
      <p:pic>
        <p:nvPicPr>
          <p:cNvPr id="6" name="Picture 2" descr="C:\Users\Мамулечка\Documents\288141_1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928442"/>
            <a:ext cx="3838289" cy="3308870"/>
          </a:xfrm>
          <a:prstGeom prst="bevel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13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680520" cy="77809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Задачи проекта: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Учить воспитанников понимать особенность сюжета сказки, осмысливать характеры персонажей, замечать изобразительно-выразительные средства помогающие раскрытию содержания.</a:t>
            </a:r>
          </a:p>
          <a:p>
            <a:pPr marL="285750" indent="-28575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Учить воспитанников передавать содержание сказки полно, последовательно, используя общие речевые навыки.</a:t>
            </a:r>
          </a:p>
          <a:p>
            <a:pPr marL="285750" indent="-28575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Развивать интерес к сказке, эмоциональную отзывчивость.</a:t>
            </a:r>
          </a:p>
          <a:p>
            <a:pPr marL="285750" indent="-28575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Воспитывать нравственные представления воспитанников через разные виды сказок.</a:t>
            </a:r>
          </a:p>
          <a:p>
            <a:pPr marL="285750" indent="-285750" algn="just">
              <a:buClr>
                <a:srgbClr val="FF0000"/>
              </a:buCl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</a:rPr>
              <a:t>Выражать свои впечатления в разных </a:t>
            </a:r>
          </a:p>
          <a:p>
            <a:pPr marL="285750" indent="-285750" algn="just">
              <a:buClr>
                <a:srgbClr val="FF0000"/>
              </a:buClr>
            </a:pPr>
            <a:r>
              <a:rPr lang="ru-RU" sz="2400" dirty="0" smtClean="0">
                <a:solidFill>
                  <a:srgbClr val="002060"/>
                </a:solidFill>
              </a:rPr>
              <a:t>видах деятельности.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Предполагаемый</a:t>
            </a:r>
            <a:r>
              <a:rPr lang="ru-RU" sz="3600" dirty="0" smtClean="0">
                <a:solidFill>
                  <a:srgbClr val="FFC000"/>
                </a:solidFill>
              </a:rPr>
              <a:t> результат: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064896" cy="3960440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Воспитанники станут яснее осмысливать </a:t>
            </a:r>
            <a:r>
              <a:rPr lang="ru-RU" dirty="0">
                <a:solidFill>
                  <a:srgbClr val="002060"/>
                </a:solidFill>
              </a:rPr>
              <a:t>характеры персонажей, </a:t>
            </a:r>
            <a:r>
              <a:rPr lang="ru-RU" dirty="0" smtClean="0">
                <a:solidFill>
                  <a:srgbClr val="002060"/>
                </a:solidFill>
              </a:rPr>
              <a:t>четче выделять </a:t>
            </a:r>
            <a:r>
              <a:rPr lang="ru-RU" dirty="0">
                <a:solidFill>
                  <a:srgbClr val="002060"/>
                </a:solidFill>
              </a:rPr>
              <a:t>изобразительно-выразительные средства помогающие раскрытию содержания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У детей появится устойчивый интерес </a:t>
            </a:r>
            <a:r>
              <a:rPr lang="ru-RU" dirty="0">
                <a:solidFill>
                  <a:srgbClr val="002060"/>
                </a:solidFill>
              </a:rPr>
              <a:t>к сказке, </a:t>
            </a:r>
            <a:r>
              <a:rPr lang="ru-RU" dirty="0" smtClean="0">
                <a:solidFill>
                  <a:srgbClr val="002060"/>
                </a:solidFill>
              </a:rPr>
              <a:t>повысится эмоциональная отзывчивость на сюжет.</a:t>
            </a:r>
          </a:p>
          <a:p>
            <a:pPr algn="just"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Нравственные </a:t>
            </a:r>
            <a:r>
              <a:rPr lang="ru-RU" dirty="0">
                <a:solidFill>
                  <a:srgbClr val="002060"/>
                </a:solidFill>
              </a:rPr>
              <a:t>представления </a:t>
            </a:r>
            <a:r>
              <a:rPr lang="ru-RU" dirty="0" smtClean="0">
                <a:solidFill>
                  <a:srgbClr val="002060"/>
                </a:solidFill>
              </a:rPr>
              <a:t>воспитанников станут более устойчивыми.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8" name="Picture 6" descr="C:\Users\Мамулечка\Documents\1327839671_cab82f730e848c708ed19584c973f3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0483">
            <a:off x="6911000" y="4135444"/>
            <a:ext cx="1662896" cy="240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C:\Users\Мамулечка\Documents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53136"/>
            <a:ext cx="252028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C:\Users\Мамулечка\Documents\snezhnaya_koroleva_04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2304256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38096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Модель трех вопросов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397000"/>
          <a:ext cx="84249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06593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Публичный доклад 2010 - 2011 учебный год</Template>
  <TotalTime>1117</TotalTime>
  <Words>863</Words>
  <Application>Microsoft Office PowerPoint</Application>
  <PresentationFormat>Экран (4:3)</PresentationFormat>
  <Paragraphs>137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« Если с детства у ребенка не воспитана любовь к книге, если чтение не стало его духовной потребностью на всю жизнь – в годы отрочества его душа будет пустой, на свет Божий выползает, как будто не известно откуда взявшееся плохое»                                                      В.А. Сухомлинский</vt:lpstr>
      <vt:lpstr>Актуальность</vt:lpstr>
      <vt:lpstr>Презентация PowerPoint</vt:lpstr>
      <vt:lpstr>Выбор темы.</vt:lpstr>
      <vt:lpstr> Цель проекта: </vt:lpstr>
      <vt:lpstr> Задачи проекта: </vt:lpstr>
      <vt:lpstr>Предполагаемый результат:</vt:lpstr>
      <vt:lpstr>Модель трех вопросов </vt:lpstr>
      <vt:lpstr>Содержание работы по образовательным областям.</vt:lpstr>
      <vt:lpstr>Презентация PowerPoint</vt:lpstr>
      <vt:lpstr>Непосредственно образовательная деятельность</vt:lpstr>
      <vt:lpstr>Презентация PowerPoint</vt:lpstr>
      <vt:lpstr>Самостоятельная деятельность воспитанников</vt:lpstr>
      <vt:lpstr>Презентация PowerPoint</vt:lpstr>
      <vt:lpstr>Взаимодействие со специалистами.</vt:lpstr>
      <vt:lpstr>Взаимодействие с родителями. </vt:lpstr>
      <vt:lpstr>Результаты проекта. </vt:lpstr>
      <vt:lpstr> Тематическая стенгазета 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Аня</dc:creator>
  <cp:lastModifiedBy>User</cp:lastModifiedBy>
  <cp:revision>118</cp:revision>
  <dcterms:created xsi:type="dcterms:W3CDTF">2012-11-27T03:36:04Z</dcterms:created>
  <dcterms:modified xsi:type="dcterms:W3CDTF">2014-04-22T13:59:07Z</dcterms:modified>
</cp:coreProperties>
</file>