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4" r:id="rId4"/>
    <p:sldId id="275" r:id="rId5"/>
    <p:sldId id="276" r:id="rId6"/>
    <p:sldId id="278" r:id="rId7"/>
    <p:sldId id="279" r:id="rId8"/>
    <p:sldId id="285" r:id="rId9"/>
    <p:sldId id="288" r:id="rId10"/>
    <p:sldId id="280" r:id="rId11"/>
    <p:sldId id="282" r:id="rId12"/>
    <p:sldId id="286" r:id="rId13"/>
    <p:sldId id="287" r:id="rId14"/>
    <p:sldId id="289" r:id="rId15"/>
    <p:sldId id="28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68" d="100"/>
          <a:sy n="68" d="100"/>
        </p:scale>
        <p:origin x="-141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47630"/>
            <a:ext cx="8738421" cy="320145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«Поисково-исследовательская </a:t>
            </a:r>
            <a:r>
              <a:rPr lang="ru-RU" sz="4000" dirty="0">
                <a:solidFill>
                  <a:srgbClr val="0070C0"/>
                </a:solidFill>
                <a:latin typeface="Arial Black" panose="020B0A04020102020204" pitchFamily="34" charset="0"/>
              </a:rPr>
              <a:t>деятельность детей дошкольного возраста»</a:t>
            </a:r>
            <a:endParaRPr lang="ru-RU" sz="4000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797152"/>
            <a:ext cx="5400600" cy="18002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Воспитатель: 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Ганшу</a:t>
            </a:r>
            <a:r>
              <a:rPr lang="ru-RU" dirty="0" smtClean="0">
                <a:solidFill>
                  <a:srgbClr val="FF0000"/>
                </a:solidFill>
              </a:rPr>
              <a:t> Татьяна Викторовна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9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33899"/>
            <a:ext cx="33337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16633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</a:rPr>
              <a:t>МБДОУ общеразвивающего вида  детский сад «Солнышко</a:t>
            </a:r>
            <a:r>
              <a:rPr lang="ru-RU" sz="2400" dirty="0" smtClean="0">
                <a:solidFill>
                  <a:srgbClr val="7030A0"/>
                </a:solidFill>
              </a:rPr>
              <a:t>» </a:t>
            </a:r>
            <a:r>
              <a:rPr lang="ru-RU" sz="2400" dirty="0" err="1" smtClean="0">
                <a:solidFill>
                  <a:srgbClr val="7030A0"/>
                </a:solidFill>
              </a:rPr>
              <a:t>п.Савинский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3813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cs typeface="Aharoni" panose="02010803020104030203" pitchFamily="2" charset="-79"/>
              </a:rPr>
              <a:t>Опыты с Водой</a:t>
            </a:r>
            <a:endParaRPr lang="ru-RU" sz="4000" b="1" dirty="0">
              <a:solidFill>
                <a:schemeClr val="tx2"/>
              </a:solidFill>
              <a:cs typeface="Aharoni" panose="02010803020104030203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476672"/>
            <a:ext cx="3707904" cy="247193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276872"/>
            <a:ext cx="5076056" cy="3384037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402" y="3591102"/>
            <a:ext cx="2754054" cy="183603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3373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Эксперименты с воздухом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84784"/>
            <a:ext cx="3996444" cy="266429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45024"/>
            <a:ext cx="3707904" cy="247193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884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НОД по ОО «Познание»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тема: «Свойства снега и льда»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58" y="1412776"/>
            <a:ext cx="4463988" cy="2975992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429000"/>
            <a:ext cx="4572000" cy="30480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91928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27584" y="404664"/>
            <a:ext cx="7704856" cy="12744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Работа с родителями:</a:t>
            </a:r>
          </a:p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анкетирование, беседы, консультации,</a:t>
            </a:r>
          </a:p>
          <a:p>
            <a:pPr algn="ctr"/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оздание проектов совместно с детьми.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95403"/>
            <a:ext cx="2915816" cy="1943877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624" y="2054897"/>
            <a:ext cx="2915816" cy="1943877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4509119"/>
            <a:ext cx="3131840" cy="2087893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11911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717032"/>
            <a:ext cx="4176464" cy="295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3992635" cy="283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4464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Проекты родителей вместе с детьми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«Любимое дерево нашей семьи»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«Стекло»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«Что у нас под ногами»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23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Ожидаемые результаты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500174"/>
            <a:ext cx="8001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У детей сформированы умения и навыки приобретать знания об окружающем мире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Имеют представления о физических свойствах окружающего мира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Проявляют познавательную активность и ищут причинно – следственные связи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Совершают элементарные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</a:rPr>
              <a:t>поисковые действия: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видят проблему, задают вопросы, формулируют гипотезу, дают определения понятий, классифицируют, наблюдают, делают выводы. Доказывают и защищают свои идеи.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Сформированы умения самостоятельно проводить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</a:rPr>
              <a:t>поисково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 – исследовательскую работу.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Имеют представления о влиянии природных условий на развитие растений, животных, людей.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Обнаруживают готовность к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</a:rPr>
              <a:t>решению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проблемных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</a:rPr>
              <a:t>задач.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Систематизированы элементарные знания детей о Космосе, солнечной системе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Радуются от собственных открытий, интересуются неизвестным, стремятся к самостоятельности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</a:rPr>
              <a:t>.</a:t>
            </a:r>
            <a:endParaRPr lang="ru-RU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8362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-2475656"/>
            <a:ext cx="86409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23</a:t>
            </a:r>
            <a:endParaRPr lang="ru-RU" sz="105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896448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«Люди, научившиеся … наблюдениям и опытам, приобретают способность сами ставить вопросы и получать на них фактические ответы, оказываясь на более высоком умственном и нравственном уровне в сравнении с теми, кто такой школы не прошёл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r"/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К.Е. Тимирязев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4347" y="2967335"/>
            <a:ext cx="91727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18" y="4437112"/>
            <a:ext cx="2683019" cy="194421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4843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20688"/>
            <a:ext cx="820891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7030A0"/>
                </a:solidFill>
              </a:rPr>
              <a:t>Расскажи – и я забуду</a:t>
            </a:r>
            <a:r>
              <a:rPr lang="ru-RU" sz="5400" dirty="0" smtClean="0">
                <a:solidFill>
                  <a:srgbClr val="7030A0"/>
                </a:solidFill>
              </a:rPr>
              <a:t>,</a:t>
            </a:r>
          </a:p>
          <a:p>
            <a:pPr algn="ctr"/>
            <a:r>
              <a:rPr lang="ru-RU" sz="5400" dirty="0" smtClean="0">
                <a:solidFill>
                  <a:srgbClr val="7030A0"/>
                </a:solidFill>
              </a:rPr>
              <a:t> </a:t>
            </a:r>
            <a:r>
              <a:rPr lang="ru-RU" sz="5400" dirty="0">
                <a:solidFill>
                  <a:srgbClr val="7030A0"/>
                </a:solidFill>
              </a:rPr>
              <a:t>Покажи – и я запомню</a:t>
            </a:r>
            <a:r>
              <a:rPr lang="ru-RU" sz="5400" dirty="0" smtClean="0">
                <a:solidFill>
                  <a:srgbClr val="7030A0"/>
                </a:solidFill>
              </a:rPr>
              <a:t>,</a:t>
            </a:r>
          </a:p>
          <a:p>
            <a:pPr algn="ctr"/>
            <a:r>
              <a:rPr lang="ru-RU" sz="5400" dirty="0" smtClean="0">
                <a:solidFill>
                  <a:srgbClr val="7030A0"/>
                </a:solidFill>
              </a:rPr>
              <a:t> </a:t>
            </a:r>
            <a:r>
              <a:rPr lang="ru-RU" sz="5400" dirty="0">
                <a:solidFill>
                  <a:srgbClr val="7030A0"/>
                </a:solidFill>
              </a:rPr>
              <a:t>Дай попробовать – и я пойму </a:t>
            </a:r>
            <a:endParaRPr lang="ru-RU" sz="5400" dirty="0" smtClean="0">
              <a:solidFill>
                <a:srgbClr val="7030A0"/>
              </a:solidFill>
            </a:endParaRPr>
          </a:p>
          <a:p>
            <a:pPr algn="ctr"/>
            <a:endParaRPr lang="ru-RU" sz="4000" dirty="0"/>
          </a:p>
          <a:p>
            <a:pPr algn="r"/>
            <a:r>
              <a:rPr lang="ru-RU" sz="4000" i="1" dirty="0" smtClean="0"/>
              <a:t>Китайская </a:t>
            </a:r>
            <a:r>
              <a:rPr lang="ru-RU" sz="4000" i="1" dirty="0"/>
              <a:t>пословица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93997"/>
            <a:ext cx="2539566" cy="35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467544" y="404664"/>
            <a:ext cx="8568952" cy="2808312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По природе своей дети – исследователи.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Открыть , изучить, исследовать это первые шаги в неизведанное ,благодаря такой деятельности дети учатся думать, говорить, пробовать, искать, экспериментировать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244951"/>
            <a:ext cx="4536504" cy="3024336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8917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332656"/>
            <a:ext cx="489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Помочь детям в проведении этих исследований.</a:t>
            </a:r>
          </a:p>
        </p:txBody>
      </p:sp>
      <p:sp>
        <p:nvSpPr>
          <p:cNvPr id="3" name="Выноска со стрелкой вправо 2"/>
          <p:cNvSpPr/>
          <p:nvPr/>
        </p:nvSpPr>
        <p:spPr>
          <a:xfrm>
            <a:off x="107504" y="188640"/>
            <a:ext cx="3960440" cy="1296144"/>
          </a:xfrm>
          <a:prstGeom prst="right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</a:rPr>
              <a:t>Задача взрослых</a:t>
            </a:r>
            <a:endParaRPr lang="ru-RU" sz="32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772816"/>
            <a:ext cx="6732240" cy="448816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895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5172" y="188640"/>
            <a:ext cx="515931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формировать познавательную</a:t>
            </a:r>
          </a:p>
          <a:p>
            <a:r>
              <a:rPr lang="ru-RU" sz="2800" dirty="0" smtClean="0"/>
              <a:t>активность , создавать </a:t>
            </a:r>
            <a:r>
              <a:rPr lang="ru-RU" sz="2800" dirty="0"/>
              <a:t>условия для </a:t>
            </a:r>
            <a:r>
              <a:rPr lang="ru-RU" sz="2800" dirty="0" smtClean="0"/>
              <a:t>развития </a:t>
            </a:r>
            <a:r>
              <a:rPr lang="ru-RU" sz="2800" dirty="0"/>
              <a:t>познавательных и </a:t>
            </a:r>
            <a:r>
              <a:rPr lang="ru-RU" sz="2800" dirty="0" smtClean="0"/>
              <a:t>психических </a:t>
            </a:r>
            <a:r>
              <a:rPr lang="ru-RU" sz="2800" dirty="0"/>
              <a:t>процессов дошкольника </a:t>
            </a:r>
            <a:r>
              <a:rPr lang="ru-RU" sz="2800" dirty="0" smtClean="0"/>
              <a:t>       через        </a:t>
            </a:r>
          </a:p>
          <a:p>
            <a:r>
              <a:rPr lang="ru-RU" sz="2800" dirty="0" smtClean="0"/>
              <a:t> </a:t>
            </a:r>
            <a:r>
              <a:rPr lang="ru-RU" sz="2800" dirty="0" err="1"/>
              <a:t>поисково</a:t>
            </a:r>
            <a:r>
              <a:rPr lang="ru-RU" sz="2800" dirty="0"/>
              <a:t> – исследовательскую  деятельность </a:t>
            </a:r>
          </a:p>
        </p:txBody>
      </p:sp>
      <p:sp>
        <p:nvSpPr>
          <p:cNvPr id="3" name="Стрелка вправо с вырезом 2"/>
          <p:cNvSpPr/>
          <p:nvPr/>
        </p:nvSpPr>
        <p:spPr>
          <a:xfrm>
            <a:off x="420797" y="404664"/>
            <a:ext cx="3384376" cy="1348728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Цель: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172" y="3429000"/>
            <a:ext cx="4572000" cy="30480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51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поисково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исследовательской деятельности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(старший дошкольный возраст)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28992" y="1357298"/>
            <a:ext cx="2740898" cy="1268131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/>
          <p:cNvSpPr/>
          <p:nvPr/>
        </p:nvSpPr>
        <p:spPr>
          <a:xfrm>
            <a:off x="3286116" y="1357298"/>
            <a:ext cx="2928958" cy="1268131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Times New Roman" pitchFamily="18" charset="0"/>
                <a:cs typeface="Times New Roman" pitchFamily="18" charset="0"/>
              </a:rPr>
              <a:t>Формировать у детей конкретные представления о объектах живой и не живой природы, о человеке, как живого существа.</a:t>
            </a:r>
            <a:endParaRPr lang="ru-RU" sz="16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39402" y="1970235"/>
            <a:ext cx="2299961" cy="1088639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рямоугольник 21"/>
          <p:cNvSpPr/>
          <p:nvPr/>
        </p:nvSpPr>
        <p:spPr>
          <a:xfrm>
            <a:off x="6097215" y="2318511"/>
            <a:ext cx="2689627" cy="1088639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Times New Roman" pitchFamily="18" charset="0"/>
                <a:cs typeface="Times New Roman" pitchFamily="18" charset="0"/>
              </a:rPr>
              <a:t>Дать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знания об </a:t>
            </a:r>
            <a:r>
              <a:rPr lang="ru-RU" sz="1600" kern="1200" dirty="0" smtClean="0">
                <a:latin typeface="Times New Roman" pitchFamily="18" charset="0"/>
                <a:cs typeface="Times New Roman" pitchFamily="18" charset="0"/>
              </a:rPr>
              <a:t>особенностях и свойствах воздуха, воды, грунта, различать их состояния.</a:t>
            </a:r>
            <a:endParaRPr lang="ru-RU" sz="16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5072074"/>
            <a:ext cx="2357454" cy="1123279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рямоугольник 19"/>
          <p:cNvSpPr/>
          <p:nvPr/>
        </p:nvSpPr>
        <p:spPr>
          <a:xfrm>
            <a:off x="6286512" y="3571876"/>
            <a:ext cx="2357454" cy="1123279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Times New Roman" pitchFamily="18" charset="0"/>
                <a:cs typeface="Times New Roman" pitchFamily="18" charset="0"/>
              </a:rPr>
              <a:t>Расширять представление о том, как образуются ветер, свет, тень.</a:t>
            </a:r>
            <a:endParaRPr lang="ru-RU" sz="16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52550" y="4613445"/>
            <a:ext cx="2743934" cy="1297833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рямоугольник 17"/>
          <p:cNvSpPr/>
          <p:nvPr/>
        </p:nvSpPr>
        <p:spPr>
          <a:xfrm>
            <a:off x="5500694" y="5000636"/>
            <a:ext cx="2743934" cy="1297833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kern="1200" dirty="0" smtClean="0">
                <a:latin typeface="Times New Roman" pitchFamily="18" charset="0"/>
                <a:cs typeface="Times New Roman" pitchFamily="18" charset="0"/>
              </a:rPr>
              <a:t>азличать составные компоненты земли (песок, глина, камень).    Земля – это среда проживания растений, животных, людей.</a:t>
            </a:r>
            <a:endParaRPr lang="ru-RU" sz="16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15074" y="3643314"/>
            <a:ext cx="2378159" cy="1327397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рямоугольник 15"/>
          <p:cNvSpPr/>
          <p:nvPr/>
        </p:nvSpPr>
        <p:spPr>
          <a:xfrm>
            <a:off x="571472" y="2285992"/>
            <a:ext cx="2378159" cy="1327397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Times New Roman" pitchFamily="18" charset="0"/>
                <a:cs typeface="Times New Roman" pitchFamily="18" charset="0"/>
              </a:rPr>
              <a:t>Дать представления о влиянии природных условий на развитие растений, животных, людей.</a:t>
            </a:r>
            <a:endParaRPr lang="ru-RU" sz="16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3643314"/>
            <a:ext cx="2533438" cy="1362650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оугольник 13"/>
          <p:cNvSpPr/>
          <p:nvPr/>
        </p:nvSpPr>
        <p:spPr>
          <a:xfrm>
            <a:off x="642910" y="3643314"/>
            <a:ext cx="2533438" cy="1362650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Times New Roman" pitchFamily="18" charset="0"/>
                <a:cs typeface="Times New Roman" pitchFamily="18" charset="0"/>
              </a:rPr>
              <a:t>Формировать представление о многофункциональности предметов и их изготовление из разных материалов.</a:t>
            </a:r>
            <a:endParaRPr lang="ru-RU" sz="16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2143116"/>
            <a:ext cx="3011488" cy="1249829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рямоугольник 11"/>
          <p:cNvSpPr/>
          <p:nvPr/>
        </p:nvSpPr>
        <p:spPr>
          <a:xfrm>
            <a:off x="1071538" y="5072074"/>
            <a:ext cx="3011488" cy="1249829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Times New Roman" pitchFamily="18" charset="0"/>
                <a:cs typeface="Times New Roman" pitchFamily="18" charset="0"/>
              </a:rPr>
              <a:t>Создавать условия для ознакомления детей со строением скелета и функционированием организма. Способствовать воспитанию     бережного отношения к своему организму.</a:t>
            </a:r>
            <a:endParaRPr lang="ru-RU" sz="16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428992" y="2714620"/>
            <a:ext cx="1432046" cy="1432046"/>
          </a:xfrm>
          <a:prstGeom prst="ellipse">
            <a:avLst/>
          </a:prstGeom>
          <a:solidFill>
            <a:srgbClr val="E1477E">
              <a:alpha val="80000"/>
            </a:srgb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shade val="80000"/>
              <a:alpha val="50000"/>
              <a:hueOff val="-17"/>
              <a:satOff val="6018"/>
              <a:lumOff val="5294"/>
              <a:alphaOff val="30000"/>
            </a:schemeClr>
          </a:effectRef>
          <a:fontRef idx="minor">
            <a:schemeClr val="tx1"/>
          </a:fontRef>
        </p:style>
      </p:sp>
      <p:sp>
        <p:nvSpPr>
          <p:cNvPr id="34" name="Овал 33"/>
          <p:cNvSpPr/>
          <p:nvPr/>
        </p:nvSpPr>
        <p:spPr>
          <a:xfrm>
            <a:off x="3357554" y="3357562"/>
            <a:ext cx="1432046" cy="1432046"/>
          </a:xfrm>
          <a:prstGeom prst="ellipse">
            <a:avLst/>
          </a:prstGeom>
          <a:solidFill>
            <a:srgbClr val="00FF00">
              <a:alpha val="74000"/>
            </a:srgb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shade val="80000"/>
              <a:alpha val="50000"/>
              <a:hueOff val="-14"/>
              <a:satOff val="4814"/>
              <a:lumOff val="4235"/>
              <a:alphaOff val="24000"/>
            </a:schemeClr>
          </a:effectRef>
          <a:fontRef idx="minor">
            <a:schemeClr val="tx1"/>
          </a:fontRef>
        </p:style>
      </p:sp>
      <p:sp>
        <p:nvSpPr>
          <p:cNvPr id="35" name="Овал 34"/>
          <p:cNvSpPr/>
          <p:nvPr/>
        </p:nvSpPr>
        <p:spPr>
          <a:xfrm>
            <a:off x="4000496" y="3714752"/>
            <a:ext cx="1432046" cy="1432046"/>
          </a:xfrm>
          <a:prstGeom prst="ellipse">
            <a:avLst/>
          </a:prstGeom>
          <a:solidFill>
            <a:srgbClr val="FFFF00">
              <a:alpha val="68000"/>
            </a:srgb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shade val="80000"/>
              <a:alpha val="50000"/>
              <a:hueOff val="-10"/>
              <a:satOff val="3611"/>
              <a:lumOff val="3176"/>
              <a:alphaOff val="18000"/>
            </a:schemeClr>
          </a:effectRef>
          <a:fontRef idx="minor">
            <a:schemeClr val="tx1"/>
          </a:fontRef>
        </p:style>
      </p:sp>
      <p:sp>
        <p:nvSpPr>
          <p:cNvPr id="36" name="Овал 35"/>
          <p:cNvSpPr/>
          <p:nvPr/>
        </p:nvSpPr>
        <p:spPr>
          <a:xfrm>
            <a:off x="4572000" y="3429000"/>
            <a:ext cx="1432046" cy="1432046"/>
          </a:xfrm>
          <a:prstGeom prst="ellipse">
            <a:avLst/>
          </a:prstGeom>
          <a:solidFill>
            <a:srgbClr val="4343C9">
              <a:alpha val="62000"/>
            </a:srgb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shade val="80000"/>
              <a:alpha val="50000"/>
              <a:hueOff val="-7"/>
              <a:satOff val="2407"/>
              <a:lumOff val="2118"/>
              <a:alphaOff val="12000"/>
            </a:schemeClr>
          </a:effectRef>
          <a:fontRef idx="minor">
            <a:schemeClr val="tx1"/>
          </a:fontRef>
        </p:style>
      </p:sp>
      <p:sp>
        <p:nvSpPr>
          <p:cNvPr id="37" name="Овал 36"/>
          <p:cNvSpPr/>
          <p:nvPr/>
        </p:nvSpPr>
        <p:spPr>
          <a:xfrm>
            <a:off x="4572000" y="2857496"/>
            <a:ext cx="1432046" cy="1432046"/>
          </a:xfrm>
          <a:prstGeom prst="ellipse">
            <a:avLst/>
          </a:prstGeom>
          <a:solidFill>
            <a:srgbClr val="CD0E09">
              <a:alpha val="56000"/>
            </a:srgb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shade val="80000"/>
              <a:alpha val="50000"/>
              <a:hueOff val="-3"/>
              <a:satOff val="1204"/>
              <a:lumOff val="1059"/>
              <a:alphaOff val="6000"/>
            </a:schemeClr>
          </a:effectRef>
          <a:fontRef idx="minor">
            <a:schemeClr val="tx1"/>
          </a:fontRef>
        </p:style>
      </p:sp>
      <p:sp>
        <p:nvSpPr>
          <p:cNvPr id="38" name="Овал 37"/>
          <p:cNvSpPr/>
          <p:nvPr/>
        </p:nvSpPr>
        <p:spPr>
          <a:xfrm>
            <a:off x="4000496" y="2500306"/>
            <a:ext cx="1432046" cy="1432046"/>
          </a:xfrm>
          <a:prstGeom prst="ellipse">
            <a:avLst/>
          </a:prstGeom>
          <a:solidFill>
            <a:srgbClr val="FFC000">
              <a:alpha val="50000"/>
            </a:srgb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shade val="80000"/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424634188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435280" cy="1656184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В своей работе использую разные формы </a:t>
            </a:r>
            <a:r>
              <a:rPr lang="ru-RU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поисково</a:t>
            </a: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– исследовательской деятельности: </a:t>
            </a:r>
            <a: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наблюдения</a:t>
            </a: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опыты и эксперименты,</a:t>
            </a:r>
            <a:b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проблемные ситуации, комплексные и интегрированные занятия</a:t>
            </a:r>
            <a: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,</a:t>
            </a:r>
            <a:b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беседы</a:t>
            </a:r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429000"/>
            <a:ext cx="4247964" cy="283197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780928"/>
            <a:ext cx="4788024" cy="319201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3521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Уголок Экспериментирования «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Познайка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412776"/>
            <a:ext cx="6084168" cy="4056112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517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82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Методическое обеспечение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268760"/>
            <a:ext cx="3672408" cy="2448272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8661" y="1124744"/>
            <a:ext cx="3888432" cy="2592288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4581128"/>
            <a:ext cx="2664042" cy="1776028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4171272"/>
            <a:ext cx="3893610" cy="259574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0017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465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«Поисково-исследовательская деятельность детей дошкольного возраста»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поисково – исследовательской деятельности (старший дошкольный возраст)</vt:lpstr>
      <vt:lpstr>В своей работе использую разные формы поисково – исследовательской деятельности:  наблюдения,  опыты и эксперименты,  проблемные ситуации, комплексные и интегрированные занятия,  беседы.</vt:lpstr>
      <vt:lpstr>Презентация PowerPoint</vt:lpstr>
      <vt:lpstr>Презентация PowerPoint</vt:lpstr>
      <vt:lpstr>Опыты с Водой</vt:lpstr>
      <vt:lpstr>Эксперименты с воздухом</vt:lpstr>
      <vt:lpstr>Презентация PowerPoint</vt:lpstr>
      <vt:lpstr>Презентация PowerPoint</vt:lpstr>
      <vt:lpstr>Презентация PowerPoint</vt:lpstr>
      <vt:lpstr>Ожидаемые результаты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Евгеньевна Караваева</dc:creator>
  <cp:lastModifiedBy>Лилия</cp:lastModifiedBy>
  <cp:revision>28</cp:revision>
  <dcterms:created xsi:type="dcterms:W3CDTF">2014-07-22T11:28:51Z</dcterms:created>
  <dcterms:modified xsi:type="dcterms:W3CDTF">2015-01-30T07:11:13Z</dcterms:modified>
</cp:coreProperties>
</file>